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3" roundtripDataSignature="AMtx7mjOFj8pZnKTKaFpnzH1ICIzr7U9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Objective of this lesson: Students should be able to…</a:t>
            </a:r>
            <a:endParaRPr b="1">
              <a:solidFill>
                <a:schemeClr val="dk1"/>
              </a:solidFill>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Recognize the code structure of a function: input arguments, return value, and body statements. </a:t>
            </a:r>
            <a:endParaRPr/>
          </a:p>
          <a:p>
            <a:pPr indent="0" lvl="0" marL="0" rtl="0" algn="l">
              <a:lnSpc>
                <a:spcPct val="100000"/>
              </a:lnSpc>
              <a:spcBef>
                <a:spcPts val="0"/>
              </a:spcBef>
              <a:spcAft>
                <a:spcPts val="0"/>
              </a:spcAft>
              <a:buSzPts val="1100"/>
              <a:buNone/>
            </a:pPr>
            <a:r>
              <a:rPr lang="en"/>
              <a:t>Clarify the difference between global and local variables in the context of variable scoping.</a:t>
            </a:r>
            <a:endParaRPr/>
          </a:p>
          <a:p>
            <a:pPr indent="0" lvl="0" marL="0" rtl="0" algn="l">
              <a:lnSpc>
                <a:spcPct val="100000"/>
              </a:lnSpc>
              <a:spcBef>
                <a:spcPts val="0"/>
              </a:spcBef>
              <a:spcAft>
                <a:spcPts val="0"/>
              </a:spcAft>
              <a:buSzPts val="1100"/>
              <a:buNone/>
            </a:pPr>
            <a:r>
              <a:rPr lang="en"/>
              <a:t>Recognize that a function is stored like a variable in the global environment, and that it needs to be defined before it is called.</a:t>
            </a:r>
            <a:endParaRPr/>
          </a:p>
          <a:p>
            <a:pPr indent="0" lvl="0" marL="0" rtl="0" algn="l">
              <a:lnSpc>
                <a:spcPct val="100000"/>
              </a:lnSpc>
              <a:spcBef>
                <a:spcPts val="0"/>
              </a:spcBef>
              <a:spcAft>
                <a:spcPts val="0"/>
              </a:spcAft>
              <a:buSzPts val="1100"/>
              <a:buNone/>
            </a:pPr>
            <a:r>
              <a:rPr lang="en"/>
              <a:t>Recall how an iteration/for loop works step-by-step as the iterating variable changes.</a:t>
            </a:r>
            <a:endParaRPr/>
          </a:p>
          <a:p>
            <a:pPr indent="0" lvl="0" marL="0" rtl="0" algn="l">
              <a:lnSpc>
                <a:spcPct val="100000"/>
              </a:lnSpc>
              <a:spcBef>
                <a:spcPts val="0"/>
              </a:spcBef>
              <a:spcAft>
                <a:spcPts val="0"/>
              </a:spcAft>
              <a:buSzPts val="1100"/>
              <a:buNone/>
            </a:pPr>
            <a:r>
              <a:rPr lang="en"/>
              <a:t>Compare the coding efficiency of an iteration on each element of a vector to expression overload on a vector. </a:t>
            </a:r>
            <a:endParaRPr/>
          </a:p>
          <a:p>
            <a:pPr indent="0" lvl="0" marL="0" rtl="0" algn="l">
              <a:lnSpc>
                <a:spcPct val="100000"/>
              </a:lnSpc>
              <a:spcBef>
                <a:spcPts val="0"/>
              </a:spcBef>
              <a:spcAft>
                <a:spcPts val="0"/>
              </a:spcAft>
              <a:buSzPts val="1100"/>
              <a:buNone/>
            </a:pPr>
            <a:r>
              <a:rPr lang="en"/>
              <a:t>Define what expression overload is, why it is useful and can be confusing.</a:t>
            </a:r>
            <a:endParaRPr/>
          </a:p>
          <a:p>
            <a:pPr indent="0" lvl="0" marL="0" rtl="0" algn="l">
              <a:lnSpc>
                <a:spcPct val="100000"/>
              </a:lnSpc>
              <a:spcBef>
                <a:spcPts val="0"/>
              </a:spcBef>
              <a:spcAft>
                <a:spcPts val="0"/>
              </a:spcAft>
              <a:buSzPts val="1100"/>
              <a:buNone/>
            </a:pPr>
            <a:r>
              <a:rPr lang="en"/>
              <a:t>Recognize the code structure of a conditional if-else block. </a:t>
            </a:r>
            <a:endParaRPr/>
          </a:p>
          <a:p>
            <a:pPr indent="0" lvl="0" marL="0" rtl="0" algn="l">
              <a:lnSpc>
                <a:spcPct val="100000"/>
              </a:lnSpc>
              <a:spcBef>
                <a:spcPts val="0"/>
              </a:spcBef>
              <a:spcAft>
                <a:spcPts val="0"/>
              </a:spcAft>
              <a:buSzPts val="1100"/>
              <a:buNone/>
            </a:pPr>
            <a:r>
              <a:rPr lang="en"/>
              <a:t>Given various conditions, determine which if-else block will run.</a:t>
            </a:r>
            <a:endParaRPr/>
          </a:p>
          <a:p>
            <a:pPr indent="0" lvl="0" marL="0" rtl="0" algn="l">
              <a:lnSpc>
                <a:spcPct val="100000"/>
              </a:lnSpc>
              <a:spcBef>
                <a:spcPts val="0"/>
              </a:spcBef>
              <a:spcAft>
                <a:spcPts val="0"/>
              </a:spcAft>
              <a:buSzPts val="1100"/>
              <a:buNone/>
            </a:pPr>
            <a:r>
              <a:rPr lang="en"/>
              <a:t>Design a function with inputs, outputs, and the steps it take to get to the output, using mostly vectors, dataframes, and elementary data types. They should then be able to implement it in code.</a:t>
            </a:r>
            <a:endParaRPr/>
          </a:p>
          <a:p>
            <a:pPr indent="0" lvl="0" marL="0" rtl="0" algn="l">
              <a:lnSpc>
                <a:spcPct val="100000"/>
              </a:lnSpc>
              <a:spcBef>
                <a:spcPts val="0"/>
              </a:spcBef>
              <a:spcAft>
                <a:spcPts val="0"/>
              </a:spcAft>
              <a:buSzPts val="1100"/>
              <a:buNone/>
            </a:pPr>
            <a:r>
              <a:rPr lang="en"/>
              <a:t>Check whether a function works as it is designed to do.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reason of having some of this “privacy” in the local environment is to make functions </a:t>
            </a:r>
            <a:r>
              <a:rPr i="1" lang="en"/>
              <a:t>modular</a:t>
            </a:r>
            <a:r>
              <a:rPr lang="en"/>
              <a:t> - they are independent little tools that should not interact with the rest of the global environment. </a:t>
            </a:r>
            <a:endParaRPr/>
          </a:p>
          <a:p>
            <a:pPr indent="0" lvl="0" marL="0" rtl="0" algn="l">
              <a:lnSpc>
                <a:spcPct val="100000"/>
              </a:lnSpc>
              <a:spcBef>
                <a:spcPts val="0"/>
              </a:spcBef>
              <a:spcAft>
                <a:spcPts val="0"/>
              </a:spcAft>
              <a:buSzPts val="1100"/>
              <a:buNone/>
            </a:pPr>
            <a:r>
              <a:rPr lang="en"/>
              <a:t>Imagine someone writing a tool that they want to give someone else to use, but the tool depends on your environment, vice versa.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 as comment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700">
                <a:solidFill>
                  <a:schemeClr val="dk1"/>
                </a:solidFill>
                <a:highlight>
                  <a:srgbClr val="FFFFFF"/>
                </a:highlight>
              </a:rPr>
              <a:t>What do you anticipate to get if you use an input of diploid human chromosome?</a:t>
            </a:r>
            <a:endParaRPr sz="1700">
              <a:solidFill>
                <a:schemeClr val="dk1"/>
              </a:solidFill>
              <a:highlight>
                <a:srgbClr val="FFFFFF"/>
              </a:highlight>
            </a:endParaRPr>
          </a:p>
          <a:p>
            <a:pPr indent="0" lvl="0" marL="0" rtl="0" algn="l">
              <a:lnSpc>
                <a:spcPct val="115000"/>
              </a:lnSpc>
              <a:spcBef>
                <a:spcPts val="1600"/>
              </a:spcBef>
              <a:spcAft>
                <a:spcPts val="0"/>
              </a:spcAft>
              <a:buSzPts val="1100"/>
              <a:buNone/>
            </a:pPr>
            <a:r>
              <a:rPr lang="en" sz="1700">
                <a:solidFill>
                  <a:schemeClr val="dk1"/>
                </a:solidFill>
                <a:highlight>
                  <a:srgbClr val="FFFFFF"/>
                </a:highlight>
              </a:rPr>
              <a:t>Need to familiar with vector operations.</a:t>
            </a:r>
            <a:endParaRPr sz="1700">
              <a:solidFill>
                <a:schemeClr val="dk1"/>
              </a:solidFill>
              <a:highlight>
                <a:srgbClr val="FFFFFF"/>
              </a:highlight>
            </a:endParaRPr>
          </a:p>
          <a:p>
            <a:pPr indent="0" lvl="0" marL="0" rtl="0" algn="l">
              <a:lnSpc>
                <a:spcPct val="115000"/>
              </a:lnSpc>
              <a:spcBef>
                <a:spcPts val="1600"/>
              </a:spcBef>
              <a:spcAft>
                <a:spcPts val="0"/>
              </a:spcAft>
              <a:buSzPts val="1100"/>
              <a:buNone/>
            </a:pPr>
            <a:r>
              <a:rPr lang="en" sz="1700">
                <a:solidFill>
                  <a:schemeClr val="dk1"/>
                </a:solidFill>
                <a:highlight>
                  <a:srgbClr val="FFFFFF"/>
                </a:highlight>
              </a:rPr>
              <a:t>somaticToGermline = function(chrNum) {</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 return(</a:t>
            </a:r>
            <a:r>
              <a:rPr lang="en" sz="1700">
                <a:solidFill>
                  <a:schemeClr val="dk1"/>
                </a:solidFill>
                <a:highlight>
                  <a:schemeClr val="lt1"/>
                </a:highlight>
              </a:rPr>
              <a:t>chrNum</a:t>
            </a:r>
            <a:r>
              <a:rPr lang="en" sz="1700">
                <a:solidFill>
                  <a:schemeClr val="dk1"/>
                </a:solidFill>
                <a:highlight>
                  <a:srgbClr val="FFFFFF"/>
                </a:highlight>
              </a:rPr>
              <a:t> / 2)</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rPr>
              <a:t>chrNum</a:t>
            </a:r>
            <a:r>
              <a:rPr lang="en" sz="1700">
                <a:solidFill>
                  <a:schemeClr val="dk1"/>
                </a:solidFill>
                <a:highlight>
                  <a:srgbClr val="FFFFFF"/>
                </a:highlight>
              </a:rPr>
              <a:t> = rep(2, 23)</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rPr>
              <a:t>somaticToGermline(chrNum)</a:t>
            </a:r>
            <a:endParaRPr sz="1700">
              <a:solidFill>
                <a:schemeClr val="dk1"/>
              </a:solidFill>
              <a:highlight>
                <a:schemeClr val="lt1"/>
              </a:highlight>
            </a:endParaRPr>
          </a:p>
          <a:p>
            <a:pPr indent="0" lvl="0" marL="0" rtl="0" algn="l">
              <a:lnSpc>
                <a:spcPct val="115000"/>
              </a:lnSpc>
              <a:spcBef>
                <a:spcPts val="1600"/>
              </a:spcBef>
              <a:spcAft>
                <a:spcPts val="0"/>
              </a:spcAft>
              <a:buClr>
                <a:schemeClr val="dk1"/>
              </a:buClr>
              <a:buSzPts val="1100"/>
              <a:buFont typeface="Arial"/>
              <a:buNone/>
            </a:pPr>
            <a:r>
              <a:t/>
            </a:r>
            <a:endParaRPr sz="1700">
              <a:solidFill>
                <a:schemeClr val="dk1"/>
              </a:solidFill>
              <a:highlight>
                <a:schemeClr val="lt1"/>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rPr>
              <a:t>What happens if we have an odd number of chromosome? What can be done for this function to encode biology more realistically?</a:t>
            </a:r>
            <a:endParaRPr sz="1700">
              <a:solidFill>
                <a:schemeClr val="dk1"/>
              </a:solidFill>
              <a:highlight>
                <a:schemeClr val="lt1"/>
              </a:highlight>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i="1" lang="en" sz="1700">
                <a:solidFill>
                  <a:schemeClr val="dk1"/>
                </a:solidFill>
                <a:highlight>
                  <a:schemeClr val="lt1"/>
                </a:highlight>
              </a:rPr>
              <a:t>numNonDiploid</a:t>
            </a:r>
            <a:r>
              <a:rPr lang="en" sz="1700">
                <a:solidFill>
                  <a:schemeClr val="dk1"/>
                </a:solidFill>
                <a:highlight>
                  <a:srgbClr val="FFFFFF"/>
                </a:highlight>
              </a:rPr>
              <a:t> = function(myCN) {</a:t>
            </a:r>
            <a:endParaRPr sz="1700">
              <a:solidFill>
                <a:schemeClr val="dk1"/>
              </a:solidFill>
              <a:highlight>
                <a:srgbClr val="FFFFFF"/>
              </a:highlight>
            </a:endParaRPr>
          </a:p>
          <a:p>
            <a:pPr indent="0" lvl="0" marL="0" rtl="0" algn="l">
              <a:lnSpc>
                <a:spcPct val="115000"/>
              </a:lnSpc>
              <a:spcBef>
                <a:spcPts val="1600"/>
              </a:spcBef>
              <a:spcAft>
                <a:spcPts val="0"/>
              </a:spcAft>
              <a:buSzPts val="1100"/>
              <a:buNone/>
            </a:pPr>
            <a:r>
              <a:rPr lang="en" sz="1700">
                <a:solidFill>
                  <a:schemeClr val="dk1"/>
                </a:solidFill>
                <a:highlight>
                  <a:srgbClr val="FFFFFF"/>
                </a:highlight>
              </a:rPr>
              <a:t>	nonDiploids = myCN[myCN != 2]</a:t>
            </a:r>
            <a:endParaRPr sz="1700">
              <a:solidFill>
                <a:schemeClr val="dk1"/>
              </a:solidFill>
              <a:highlight>
                <a:srgbClr val="FFFFFF"/>
              </a:highlight>
            </a:endParaRPr>
          </a:p>
          <a:p>
            <a:pPr indent="0" lvl="0" marL="0" rtl="0" algn="l">
              <a:lnSpc>
                <a:spcPct val="115000"/>
              </a:lnSpc>
              <a:spcBef>
                <a:spcPts val="1600"/>
              </a:spcBef>
              <a:spcAft>
                <a:spcPts val="0"/>
              </a:spcAft>
              <a:buSzPts val="1100"/>
              <a:buNone/>
            </a:pPr>
            <a:r>
              <a:rPr lang="en" sz="1700">
                <a:solidFill>
                  <a:schemeClr val="dk1"/>
                </a:solidFill>
                <a:highlight>
                  <a:srgbClr val="FFFFFF"/>
                </a:highlight>
              </a:rPr>
              <a:t>	return(length(nonDiploids))</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a:t>
            </a:r>
            <a:endParaRPr sz="1700">
              <a:solidFill>
                <a:schemeClr val="dk1"/>
              </a:solidFill>
              <a:highlight>
                <a:srgbClr val="FFFFFF"/>
              </a:highlight>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700">
                <a:solidFill>
                  <a:schemeClr val="dk1"/>
                </a:solidFill>
                <a:highlight>
                  <a:srgbClr val="FFFFFF"/>
                </a:highlight>
              </a:rPr>
              <a:t>Example of length 0 being returned: testing extreme values to understand the boundary of a function.</a:t>
            </a:r>
            <a:endParaRPr sz="1700">
              <a:solidFill>
                <a:schemeClr val="dk1"/>
              </a:solidFill>
              <a:highlight>
                <a:srgbClr val="FFFFFF"/>
              </a:highlight>
            </a:endParaRPr>
          </a:p>
          <a:p>
            <a:pPr indent="0" lvl="0" marL="0" rtl="0" algn="l">
              <a:lnSpc>
                <a:spcPct val="115000"/>
              </a:lnSpc>
              <a:spcBef>
                <a:spcPts val="1600"/>
              </a:spcBef>
              <a:spcAft>
                <a:spcPts val="0"/>
              </a:spcAft>
              <a:buSzPts val="1100"/>
              <a:buNone/>
            </a:pPr>
            <a:r>
              <a:rPr lang="en" sz="1700">
                <a:solidFill>
                  <a:schemeClr val="dk1"/>
                </a:solidFill>
                <a:highlight>
                  <a:srgbClr val="FFFFFF"/>
                </a:highlight>
              </a:rPr>
              <a:t>30min?</a:t>
            </a:r>
            <a:endParaRPr sz="1700">
              <a:solidFill>
                <a:schemeClr val="dk1"/>
              </a:solidFill>
              <a:highlight>
                <a:srgbClr val="FFFFFF"/>
              </a:highlight>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solidFill>
                  <a:schemeClr val="dk1"/>
                </a:solidFill>
              </a:rPr>
              <a:t>Before we look at more functions, data types, and operators that make encoding and organizing biology effective -- we will be using more fancy functions and data objects to make our lives easier -- we need to slow down and understand a few technical machinery, because we will misuse some of these tools, and when we do, we need to understand how they work: how do people create new functions and write code that is efficient and complex.</a:t>
            </a:r>
            <a:endParaRPr>
              <a:solidFill>
                <a:schemeClr val="dk1"/>
              </a:solidFill>
            </a:endParaRPr>
          </a:p>
          <a:p>
            <a:pPr indent="0" lvl="0" marL="0" rtl="0" algn="l">
              <a:lnSpc>
                <a:spcPct val="115000"/>
              </a:lnSpc>
              <a:spcBef>
                <a:spcPts val="1600"/>
              </a:spcBef>
              <a:spcAft>
                <a:spcPts val="0"/>
              </a:spcAft>
              <a:buSzPts val="1100"/>
              <a:buNone/>
            </a:pPr>
            <a:r>
              <a:rPr lang="en">
                <a:solidFill>
                  <a:schemeClr val="dk1"/>
                </a:solidFill>
              </a:rPr>
              <a:t>Computers = powerful + stupid -- we need to speak the language, and also troubleshoot when it does something we don’t intend. </a:t>
            </a:r>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sz="1700">
              <a:solidFill>
                <a:schemeClr val="dk1"/>
              </a:solidFill>
              <a:highlight>
                <a:srgbClr val="FFFFFF"/>
              </a:highlight>
            </a:endParaRPr>
          </a:p>
          <a:p>
            <a:pPr indent="0" lvl="0" marL="0" rtl="0" algn="l">
              <a:lnSpc>
                <a:spcPct val="100000"/>
              </a:lnSpc>
              <a:spcBef>
                <a:spcPts val="16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an example about looping -- but also about interpretations of operations on data types and data objects.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You took it granted for Datacamp and your first homework set!</a:t>
            </a:r>
            <a:endParaRPr/>
          </a:p>
          <a:p>
            <a:pPr indent="0" lvl="0" marL="0" rtl="0" algn="l">
              <a:lnSpc>
                <a:spcPct val="100000"/>
              </a:lnSpc>
              <a:spcBef>
                <a:spcPts val="0"/>
              </a:spcBef>
              <a:spcAft>
                <a:spcPts val="0"/>
              </a:spcAft>
              <a:buSzPts val="1100"/>
              <a:buNone/>
            </a:pPr>
            <a:r>
              <a:rPr lang="en"/>
              <a:t>It makes sense intuitively, but we need to be careful how we interpret 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For example, what is </a:t>
            </a:r>
            <a:endParaRPr/>
          </a:p>
          <a:p>
            <a:pPr indent="0" lvl="0" marL="0" rtl="0" algn="l">
              <a:lnSpc>
                <a:spcPct val="100000"/>
              </a:lnSpc>
              <a:spcBef>
                <a:spcPts val="0"/>
              </a:spcBef>
              <a:spcAft>
                <a:spcPts val="0"/>
              </a:spcAft>
              <a:buSzPts val="1100"/>
              <a:buNone/>
            </a:pPr>
            <a:r>
              <a:rPr lang="en"/>
              <a:t>CN*CN?</a:t>
            </a:r>
            <a:endParaRPr/>
          </a:p>
          <a:p>
            <a:pPr indent="0" lvl="0" marL="0" rtl="0" algn="l">
              <a:lnSpc>
                <a:spcPct val="100000"/>
              </a:lnSpc>
              <a:spcBef>
                <a:spcPts val="0"/>
              </a:spcBef>
              <a:spcAft>
                <a:spcPts val="0"/>
              </a:spcAft>
              <a:buSzPts val="1100"/>
              <a:buNone/>
            </a:pPr>
            <a:r>
              <a:rPr lang="en"/>
              <a:t>Could be element-to-element vector product, or maybe a dot product? Or a cross product?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this comparison operation is true, then….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ed0b7a554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ded0b7a55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this comparison operation is true, then….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Forks in the road</a:t>
            </a:r>
            <a:endParaRPr/>
          </a:p>
          <a:p>
            <a:pPr indent="0" lvl="0" marL="0" rtl="0" algn="l">
              <a:lnSpc>
                <a:spcPct val="100000"/>
              </a:lnSpc>
              <a:spcBef>
                <a:spcPts val="0"/>
              </a:spcBef>
              <a:spcAft>
                <a:spcPts val="0"/>
              </a:spcAft>
              <a:buSzPts val="1100"/>
              <a:buNone/>
            </a:pPr>
            <a:r>
              <a:rPr lang="en"/>
              <a:t>This comparison operation needs to return a </a:t>
            </a:r>
            <a:r>
              <a:rPr i="1" lang="en"/>
              <a:t>single</a:t>
            </a:r>
            <a:r>
              <a:rPr lang="en"/>
              <a:t> logical value, not a vector of logicals.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ed0b7a554_0_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ed0b7a55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Iterating on something existing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petal_width_double = function(df, species) {</a:t>
            </a:r>
            <a:endParaRPr>
              <a:solidFill>
                <a:schemeClr val="dk1"/>
              </a:solidFill>
            </a:endParaRPr>
          </a:p>
          <a:p>
            <a:pPr indent="457200" lvl="0" marL="0" rtl="0" algn="l">
              <a:lnSpc>
                <a:spcPct val="100000"/>
              </a:lnSpc>
              <a:spcBef>
                <a:spcPts val="0"/>
              </a:spcBef>
              <a:spcAft>
                <a:spcPts val="0"/>
              </a:spcAft>
              <a:buSzPts val="1100"/>
              <a:buNone/>
            </a:pPr>
            <a:r>
              <a:rPr lang="en">
                <a:solidFill>
                  <a:schemeClr val="dk1"/>
                </a:solidFill>
              </a:rPr>
              <a:t>df$Petal.Width[df$Species == species] = df$Petal.Width[df$Species == species]  * 2</a:t>
            </a:r>
            <a:endParaRPr>
              <a:solidFill>
                <a:schemeClr val="dk1"/>
              </a:solidFill>
            </a:endParaRPr>
          </a:p>
          <a:p>
            <a:pPr indent="457200" lvl="0" marL="0" rtl="0" algn="l">
              <a:lnSpc>
                <a:spcPct val="100000"/>
              </a:lnSpc>
              <a:spcBef>
                <a:spcPts val="0"/>
              </a:spcBef>
              <a:spcAft>
                <a:spcPts val="0"/>
              </a:spcAft>
              <a:buSzPts val="1100"/>
              <a:buNone/>
            </a:pPr>
            <a:r>
              <a:rPr lang="en">
                <a:solidFill>
                  <a:schemeClr val="dk1"/>
                </a:solidFill>
              </a:rPr>
              <a:t>return(df)</a:t>
            </a:r>
            <a:endParaRPr>
              <a:solidFill>
                <a:schemeClr val="dk1"/>
              </a:solidFill>
            </a:endParaRPr>
          </a:p>
          <a:p>
            <a:pPr indent="0" lvl="0" marL="0" rtl="0" algn="l">
              <a:lnSpc>
                <a:spcPct val="100000"/>
              </a:lnSpc>
              <a:spcBef>
                <a:spcPts val="0"/>
              </a:spcBef>
              <a:spcAft>
                <a:spcPts val="0"/>
              </a:spcAft>
              <a:buSzPts val="1100"/>
              <a:buNone/>
            </a:pPr>
            <a:r>
              <a:rPr lang="en"/>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Might need to look at it visually.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Try chaining functions together if students write input/outputs that can be fused together.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0427a290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0427a2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ed0b7a554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ded0b7a554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highlight>
                  <a:srgbClr val="FFFFFF"/>
                </a:highlight>
              </a:rPr>
              <a:t>A function has a name, arguments, and a return type. How do we write a function and give instructions in the black box?</a:t>
            </a:r>
            <a:endParaRPr>
              <a:highlight>
                <a:srgbClr val="FFFFFF"/>
              </a:highlight>
            </a:endParaRPr>
          </a:p>
          <a:p>
            <a:pPr indent="0" lvl="0" marL="0" rtl="0" algn="l">
              <a:lnSpc>
                <a:spcPct val="100000"/>
              </a:lnSpc>
              <a:spcBef>
                <a:spcPts val="0"/>
              </a:spcBef>
              <a:spcAft>
                <a:spcPts val="0"/>
              </a:spcAft>
              <a:buSzPts val="1100"/>
              <a:buNone/>
            </a:pPr>
            <a:r>
              <a:t/>
            </a:r>
            <a:endParaRPr>
              <a:highlight>
                <a:srgbClr val="FFFFFF"/>
              </a:highlight>
            </a:endParaRPr>
          </a:p>
          <a:p>
            <a:pPr indent="0" lvl="0" marL="0" rtl="0" algn="l">
              <a:lnSpc>
                <a:spcPct val="100000"/>
              </a:lnSpc>
              <a:spcBef>
                <a:spcPts val="0"/>
              </a:spcBef>
              <a:spcAft>
                <a:spcPts val="0"/>
              </a:spcAft>
              <a:buSzPts val="1100"/>
              <a:buNone/>
            </a:pPr>
            <a:r>
              <a:rPr lang="en">
                <a:highlight>
                  <a:srgbClr val="FFFFFF"/>
                </a:highlight>
              </a:rPr>
              <a:t>When the function is called, the variables for the arguments are reassigned to function arguments. This helps with modularity. </a:t>
            </a:r>
            <a:endParaRPr>
              <a:highlight>
                <a:srgbClr val="FFFFFF"/>
              </a:highlight>
            </a:endParaRPr>
          </a:p>
          <a:p>
            <a:pPr indent="0" lvl="0" marL="0" rtl="0" algn="l">
              <a:lnSpc>
                <a:spcPct val="100000"/>
              </a:lnSpc>
              <a:spcBef>
                <a:spcPts val="0"/>
              </a:spcBef>
              <a:spcAft>
                <a:spcPts val="0"/>
              </a:spcAft>
              <a:buSzPts val="1100"/>
              <a:buNone/>
            </a:pPr>
            <a:r>
              <a:t/>
            </a:r>
            <a:endParaRPr>
              <a:highlight>
                <a:srgbClr val="FFFFFF"/>
              </a:highlight>
            </a:endParaRPr>
          </a:p>
          <a:p>
            <a:pPr indent="0" lvl="0" marL="0" rtl="0" algn="l">
              <a:lnSpc>
                <a:spcPct val="100000"/>
              </a:lnSpc>
              <a:spcBef>
                <a:spcPts val="0"/>
              </a:spcBef>
              <a:spcAft>
                <a:spcPts val="0"/>
              </a:spcAft>
              <a:buSzPts val="1100"/>
              <a:buNone/>
            </a:pPr>
            <a:r>
              <a:rPr lang="en">
                <a:highlight>
                  <a:srgbClr val="FFFFFF"/>
                </a:highlight>
              </a:rPr>
              <a:t>Notice that the order of code run is different -- not all code runs from top to bottom. </a:t>
            </a:r>
            <a:endParaRPr>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reason of having some of this “privacy” in the local environment is to make functions </a:t>
            </a:r>
            <a:r>
              <a:rPr i="1" lang="en"/>
              <a:t>modular</a:t>
            </a:r>
            <a:r>
              <a:rPr lang="en"/>
              <a:t> - they are independent little tools that should not interact with the rest of the global environment. </a:t>
            </a:r>
            <a:endParaRPr/>
          </a:p>
          <a:p>
            <a:pPr indent="0" lvl="0" marL="0" rtl="0" algn="l">
              <a:lnSpc>
                <a:spcPct val="100000"/>
              </a:lnSpc>
              <a:spcBef>
                <a:spcPts val="0"/>
              </a:spcBef>
              <a:spcAft>
                <a:spcPts val="0"/>
              </a:spcAft>
              <a:buSzPts val="1100"/>
              <a:buNone/>
            </a:pPr>
            <a:r>
              <a:rPr lang="en"/>
              <a:t>Imagine someone writing a tool that they want to give someone else to use, but the tool depends on your environment, vice versa.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Mutable vs. not mutable - modifying nChrs does not change the value of totalChrs.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5"/>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5"/>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4"/>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4"/>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4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7"/>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8"/>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8"/>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3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0"/>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0"/>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4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1"/>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2"/>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2"/>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2"/>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4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3"/>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4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bookdown.org/rdpeng/rprogdatascien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4200"/>
              <a:t>Functions, loops, conditionals</a:t>
            </a:r>
            <a:endParaRPr sz="4200"/>
          </a:p>
        </p:txBody>
      </p:sp>
      <p:sp>
        <p:nvSpPr>
          <p:cNvPr id="55" name="Google Shape;55;p1"/>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Week 2, Computational Genomics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17" name="Google Shape;117;p9"/>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addFunction = function(argument1, argument2) { ...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z = addFunction(x, y)</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18" name="Google Shape;118;p9"/>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19" name="Google Shape;119;p9"/>
          <p:cNvSpPr txBox="1"/>
          <p:nvPr>
            <p:ph idx="1" type="body"/>
          </p:nvPr>
        </p:nvSpPr>
        <p:spPr>
          <a:xfrm>
            <a:off x="727850" y="3130050"/>
            <a:ext cx="3639000" cy="3643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argument1 +    argument2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return(result)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20" name="Google Shape;120;p9"/>
          <p:cNvSpPr txBox="1"/>
          <p:nvPr>
            <p:ph idx="1" type="body"/>
          </p:nvPr>
        </p:nvSpPr>
        <p:spPr>
          <a:xfrm>
            <a:off x="5081025" y="3130050"/>
            <a:ext cx="3639000" cy="3643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argument1 = 3</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argument2 =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7</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21" name="Google Shape;121;p9"/>
          <p:cNvSpPr txBox="1"/>
          <p:nvPr>
            <p:ph type="title"/>
          </p:nvPr>
        </p:nvSpPr>
        <p:spPr>
          <a:xfrm>
            <a:off x="5004825" y="2531600"/>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27" name="Google Shape;127;p10"/>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addFunction = function(argument1, argument2) { ...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z = addFunction(x, y)</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28" name="Google Shape;128;p10"/>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z = 7</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Composing functions</a:t>
            </a:r>
            <a:endParaRPr/>
          </a:p>
        </p:txBody>
      </p:sp>
      <p:sp>
        <p:nvSpPr>
          <p:cNvPr id="134" name="Google Shape;134;p11"/>
          <p:cNvSpPr txBox="1"/>
          <p:nvPr>
            <p:ph idx="1" type="body"/>
          </p:nvPr>
        </p:nvSpPr>
        <p:spPr>
          <a:xfrm>
            <a:off x="311700" y="1526449"/>
            <a:ext cx="8520600" cy="51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rgbClr val="FFFFFF"/>
                </a:highlight>
              </a:rPr>
              <a:t>Scoping makes functions modular: consider the following alternative:</a:t>
            </a:r>
            <a:endParaRPr sz="1700">
              <a:solidFill>
                <a:schemeClr val="dk1"/>
              </a:solidFill>
              <a:highlight>
                <a:srgbClr val="FFFFFF"/>
              </a:highlight>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x = 3</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y =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 = function(argument1, argument2)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result = x + y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return(result)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b="1"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z = addFunction(x, y)</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w = addFunction(10, -5)</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700">
                <a:solidFill>
                  <a:schemeClr val="dk1"/>
                </a:solidFill>
                <a:highlight>
                  <a:srgbClr val="FFFFFF"/>
                </a:highlight>
              </a:rPr>
              <a:t> </a:t>
            </a:r>
            <a:endParaRPr sz="1700">
              <a:solidFill>
                <a:schemeClr val="dk1"/>
              </a:solidFill>
              <a:highlight>
                <a:srgbClr val="FFFFFF"/>
              </a:highlight>
            </a:endParaRPr>
          </a:p>
        </p:txBody>
      </p:sp>
      <p:sp>
        <p:nvSpPr>
          <p:cNvPr id="135" name="Google Shape;135;p11"/>
          <p:cNvSpPr txBox="1"/>
          <p:nvPr/>
        </p:nvSpPr>
        <p:spPr>
          <a:xfrm>
            <a:off x="4808750" y="4168350"/>
            <a:ext cx="670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Why won’t this do what we want????</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41" name="Google Shape;141;p12"/>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x = 3</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y =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addFunction = function(argument1, argument2) { ...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w = addFunction(10, -5)</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42" name="Google Shape;142;p12"/>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Courier New"/>
                <a:ea typeface="Courier New"/>
                <a:cs typeface="Courier New"/>
                <a:sym typeface="Courier New"/>
              </a:rPr>
              <a:t>x = 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y = 4</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48" name="Google Shape;148;p13"/>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w = addFunction(10, -5)</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49" name="Google Shape;149;p13"/>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 = 3</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y = 4</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50" name="Google Shape;150;p13"/>
          <p:cNvSpPr txBox="1"/>
          <p:nvPr>
            <p:ph idx="1" type="body"/>
          </p:nvPr>
        </p:nvSpPr>
        <p:spPr>
          <a:xfrm>
            <a:off x="727850"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x + y</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51" name="Google Shape;151;p13"/>
          <p:cNvSpPr txBox="1"/>
          <p:nvPr>
            <p:ph idx="1" type="body"/>
          </p:nvPr>
        </p:nvSpPr>
        <p:spPr>
          <a:xfrm>
            <a:off x="5157225"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argument1 = 10</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argument2 = -5</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3 + 4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52" name="Google Shape;152;p13"/>
          <p:cNvSpPr txBox="1"/>
          <p:nvPr>
            <p:ph type="title"/>
          </p:nvPr>
        </p:nvSpPr>
        <p:spPr>
          <a:xfrm>
            <a:off x="5004825" y="2912600"/>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58" name="Google Shape;158;p14"/>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w = addFunction(10, -5)</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59" name="Google Shape;159;p14"/>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x = 3</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chemeClr val="dk1"/>
                </a:solidFill>
                <a:latin typeface="Courier New"/>
                <a:ea typeface="Courier New"/>
                <a:cs typeface="Courier New"/>
                <a:sym typeface="Courier New"/>
              </a:rPr>
              <a:t>y = 4</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0" name="Google Shape;160;p14"/>
          <p:cNvSpPr txBox="1"/>
          <p:nvPr>
            <p:ph idx="1" type="body"/>
          </p:nvPr>
        </p:nvSpPr>
        <p:spPr>
          <a:xfrm>
            <a:off x="727850"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x + y</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return(result)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1" name="Google Shape;161;p14"/>
          <p:cNvSpPr txBox="1"/>
          <p:nvPr>
            <p:ph idx="1" type="body"/>
          </p:nvPr>
        </p:nvSpPr>
        <p:spPr>
          <a:xfrm>
            <a:off x="5157225"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argument1 = 10</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argument2 = -5</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3 + 4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2" name="Google Shape;162;p14"/>
          <p:cNvSpPr txBox="1"/>
          <p:nvPr>
            <p:ph type="title"/>
          </p:nvPr>
        </p:nvSpPr>
        <p:spPr>
          <a:xfrm>
            <a:off x="5004825" y="2912600"/>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68" name="Google Shape;168;p15"/>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z = addFunction(10, -5)</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69" name="Google Shape;169;p15"/>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x = 3</a:t>
            </a:r>
            <a:endParaRPr>
              <a:solidFill>
                <a:schemeClr val="dk1"/>
              </a:solidFill>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y = 4</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a:solidFill>
                  <a:srgbClr val="000000"/>
                </a:solidFill>
                <a:latin typeface="Courier New"/>
                <a:ea typeface="Courier New"/>
                <a:cs typeface="Courier New"/>
                <a:sym typeface="Courier New"/>
              </a:rPr>
              <a:t>z = 7</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Composing a function</a:t>
            </a:r>
            <a:endParaRPr/>
          </a:p>
        </p:txBody>
      </p:sp>
      <p:sp>
        <p:nvSpPr>
          <p:cNvPr id="175" name="Google Shape;175;p16"/>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rgbClr val="FFFFFF"/>
                </a:highlight>
              </a:rPr>
              <a:t>From the first homework, you looked at chr. ploidy in the human genome.</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Create your own function: </a:t>
            </a:r>
            <a:r>
              <a:rPr i="1" lang="en" sz="1700">
                <a:solidFill>
                  <a:schemeClr val="dk1"/>
                </a:solidFill>
                <a:highlight>
                  <a:srgbClr val="FFFFFF"/>
                </a:highlight>
              </a:rPr>
              <a:t>somaticToGermline</a:t>
            </a:r>
            <a:r>
              <a:rPr lang="en" sz="1700">
                <a:solidFill>
                  <a:schemeClr val="dk1"/>
                </a:solidFill>
                <a:highlight>
                  <a:srgbClr val="FFFFFF"/>
                </a:highlight>
              </a:rPr>
              <a:t>, which takes the ploidy vector and halves it, as if somatic cells undergo meiosis. </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Input argument: a numeric vector of chromosome copies.</a:t>
            </a:r>
            <a:endParaRPr sz="1700">
              <a:solidFill>
                <a:schemeClr val="dk1"/>
              </a:solidFill>
              <a:highlight>
                <a:srgbClr val="FFFFFF"/>
              </a:highlight>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rPr>
              <a:t>Output: </a:t>
            </a:r>
            <a:r>
              <a:rPr lang="en" sz="1700">
                <a:solidFill>
                  <a:schemeClr val="dk1"/>
                </a:solidFill>
                <a:highlight>
                  <a:schemeClr val="lt1"/>
                </a:highlight>
              </a:rPr>
              <a:t>a numeric vector of chromosome copies, halved.</a:t>
            </a:r>
            <a:endParaRPr sz="1700">
              <a:solidFill>
                <a:schemeClr val="dk1"/>
              </a:solidFill>
              <a:highlight>
                <a:srgbClr val="FFFFFF"/>
              </a:highlight>
            </a:endParaRPr>
          </a:p>
          <a:p>
            <a:pPr indent="0" lvl="0" marL="0" rtl="0" algn="l">
              <a:lnSpc>
                <a:spcPct val="115000"/>
              </a:lnSpc>
              <a:spcBef>
                <a:spcPts val="1600"/>
              </a:spcBef>
              <a:spcAft>
                <a:spcPts val="0"/>
              </a:spcAft>
              <a:buSzPts val="1800"/>
              <a:buNone/>
            </a:pPr>
            <a:r>
              <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Try it out, and </a:t>
            </a:r>
            <a:r>
              <a:rPr i="1" lang="en" sz="1700">
                <a:solidFill>
                  <a:schemeClr val="dk1"/>
                </a:solidFill>
                <a:highlight>
                  <a:srgbClr val="FFFFFF"/>
                </a:highlight>
              </a:rPr>
              <a:t>test it </a:t>
            </a:r>
            <a:r>
              <a:rPr lang="en" sz="1700">
                <a:solidFill>
                  <a:schemeClr val="dk1"/>
                </a:solidFill>
                <a:highlight>
                  <a:srgbClr val="FFFFFF"/>
                </a:highlight>
              </a:rPr>
              <a:t>to show that it works. </a:t>
            </a:r>
            <a:endParaRPr sz="1700">
              <a:solidFill>
                <a:schemeClr val="dk1"/>
              </a:solidFill>
              <a:highlight>
                <a:srgbClr val="FFFFFF"/>
              </a:highlight>
            </a:endParaRPr>
          </a:p>
          <a:p>
            <a:pPr indent="0" lvl="0" marL="0" rtl="0" algn="l">
              <a:lnSpc>
                <a:spcPct val="115000"/>
              </a:lnSpc>
              <a:spcBef>
                <a:spcPts val="1600"/>
              </a:spcBef>
              <a:spcAft>
                <a:spcPts val="1600"/>
              </a:spcAft>
              <a:buSzPts val="1800"/>
              <a:buNone/>
            </a:pPr>
            <a:r>
              <a:t/>
            </a:r>
            <a:endParaRPr sz="17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Composing a function</a:t>
            </a:r>
            <a:endParaRPr/>
          </a:p>
        </p:txBody>
      </p:sp>
      <p:sp>
        <p:nvSpPr>
          <p:cNvPr id="181" name="Google Shape;181;p17"/>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rPr>
              <a:t>From the first homework, you looked at chr. ploidy in the human genome.</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Create your own function: </a:t>
            </a:r>
            <a:r>
              <a:rPr i="1" lang="en" sz="1700">
                <a:solidFill>
                  <a:schemeClr val="dk1"/>
                </a:solidFill>
                <a:highlight>
                  <a:srgbClr val="FFFFFF"/>
                </a:highlight>
              </a:rPr>
              <a:t>numNonDiploid</a:t>
            </a:r>
            <a:r>
              <a:rPr lang="en" sz="1700">
                <a:solidFill>
                  <a:schemeClr val="dk1"/>
                </a:solidFill>
                <a:highlight>
                  <a:srgbClr val="FFFFFF"/>
                </a:highlight>
              </a:rPr>
              <a:t>, which takes the ploidy vector and returns the number of chromosomes that are not diploid (!= 2).</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Input argument: a numeric vector of ploidy. </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Output: a numeric value.</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rPr>
              <a:t>Try it out, and </a:t>
            </a:r>
            <a:r>
              <a:rPr i="1" lang="en" sz="1700">
                <a:solidFill>
                  <a:schemeClr val="dk1"/>
                </a:solidFill>
                <a:highlight>
                  <a:srgbClr val="FFFFFF"/>
                </a:highlight>
              </a:rPr>
              <a:t>test it </a:t>
            </a:r>
            <a:r>
              <a:rPr lang="en" sz="1700">
                <a:solidFill>
                  <a:schemeClr val="dk1"/>
                </a:solidFill>
                <a:highlight>
                  <a:srgbClr val="FFFFFF"/>
                </a:highlight>
              </a:rPr>
              <a:t>to show that it works. </a:t>
            </a:r>
            <a:endParaRPr sz="1700">
              <a:solidFill>
                <a:schemeClr val="dk1"/>
              </a:solidFill>
              <a:highlight>
                <a:srgbClr val="FFFFFF"/>
              </a:highlight>
            </a:endParaRPr>
          </a:p>
          <a:p>
            <a:pPr indent="0" lvl="0" marL="0" rtl="0" algn="l">
              <a:lnSpc>
                <a:spcPct val="115000"/>
              </a:lnSpc>
              <a:spcBef>
                <a:spcPts val="1600"/>
              </a:spcBef>
              <a:spcAft>
                <a:spcPts val="1600"/>
              </a:spcAft>
              <a:buSzPts val="1800"/>
              <a:buNone/>
            </a:pPr>
            <a:r>
              <a:t/>
            </a:r>
            <a:endParaRPr sz="170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idx="1" type="body"/>
          </p:nvPr>
        </p:nvSpPr>
        <p:spPr>
          <a:xfrm>
            <a:off x="311700" y="1356874"/>
            <a:ext cx="8520600" cy="52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numNonDiploid = function(myNumChrs)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	nonDiploids = myNumChrs[myNumChrs != 2]</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	return(length(nonDiploids))</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numChrs = rep(2, 23)</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nonDiploids_numChrs = numNonDiploid(numChrs)</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sz="17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Recap/what’s ahead</a:t>
            </a:r>
            <a:endParaRPr/>
          </a:p>
        </p:txBody>
      </p:sp>
      <p:sp>
        <p:nvSpPr>
          <p:cNvPr id="61" name="Google Shape;61;p2"/>
          <p:cNvSpPr txBox="1"/>
          <p:nvPr>
            <p:ph idx="1" type="body"/>
          </p:nvPr>
        </p:nvSpPr>
        <p:spPr>
          <a:xfrm>
            <a:off x="311700" y="1526458"/>
            <a:ext cx="8520600" cy="4555200"/>
          </a:xfrm>
          <a:prstGeom prst="rect">
            <a:avLst/>
          </a:prstGeom>
          <a:noFill/>
          <a:ln>
            <a:noFill/>
          </a:ln>
        </p:spPr>
        <p:txBody>
          <a:bodyPr anchorCtr="0" anchor="t" bIns="91425" lIns="91425" spcFirstLastPara="1" rIns="91425" wrap="square" tIns="91425">
            <a:noAutofit/>
          </a:bodyPr>
          <a:lstStyle/>
          <a:p>
            <a:pPr indent="0" lvl="0" marL="0" rtl="0" algn="l">
              <a:lnSpc>
                <a:spcPct val="136363"/>
              </a:lnSpc>
              <a:spcBef>
                <a:spcPts val="0"/>
              </a:spcBef>
              <a:spcAft>
                <a:spcPts val="0"/>
              </a:spcAft>
              <a:buSzPts val="1800"/>
              <a:buNone/>
            </a:pPr>
            <a:r>
              <a:rPr lang="en" sz="1700">
                <a:solidFill>
                  <a:srgbClr val="000000"/>
                </a:solidFill>
                <a:highlight>
                  <a:srgbClr val="FFFFFF"/>
                </a:highlight>
              </a:rPr>
              <a:t>What has been discussed and practiced: </a:t>
            </a:r>
            <a:endParaRPr sz="1700">
              <a:solidFill>
                <a:srgbClr val="000000"/>
              </a:solidFill>
              <a:highlight>
                <a:srgbClr val="FFFFFF"/>
              </a:highlight>
            </a:endParaRPr>
          </a:p>
          <a:p>
            <a:pPr indent="-336550" lvl="0" marL="457200" rtl="0" algn="l">
              <a:lnSpc>
                <a:spcPct val="136363"/>
              </a:lnSpc>
              <a:spcBef>
                <a:spcPts val="1600"/>
              </a:spcBef>
              <a:spcAft>
                <a:spcPts val="0"/>
              </a:spcAft>
              <a:buClr>
                <a:srgbClr val="000000"/>
              </a:buClr>
              <a:buSzPts val="1700"/>
              <a:buChar char="-"/>
            </a:pPr>
            <a:r>
              <a:rPr lang="en" sz="1700">
                <a:solidFill>
                  <a:srgbClr val="000000"/>
                </a:solidFill>
                <a:highlight>
                  <a:srgbClr val="FFFFFF"/>
                </a:highlight>
              </a:rPr>
              <a:t>How to write expressions on data types and data objects using functions and operations.</a:t>
            </a:r>
            <a:endParaRPr sz="1700">
              <a:solidFill>
                <a:srgbClr val="000000"/>
              </a:solidFill>
              <a:highlight>
                <a:srgbClr val="FFFFFF"/>
              </a:highlight>
            </a:endParaRPr>
          </a:p>
          <a:p>
            <a:pPr indent="0" lvl="0" marL="0" rtl="0" algn="l">
              <a:lnSpc>
                <a:spcPct val="136363"/>
              </a:lnSpc>
              <a:spcBef>
                <a:spcPts val="1600"/>
              </a:spcBef>
              <a:spcAft>
                <a:spcPts val="0"/>
              </a:spcAft>
              <a:buSzPts val="1800"/>
              <a:buNone/>
            </a:pPr>
            <a:r>
              <a:rPr lang="en" sz="1700">
                <a:solidFill>
                  <a:srgbClr val="000000"/>
                </a:solidFill>
                <a:highlight>
                  <a:srgbClr val="FFFFFF"/>
                </a:highlight>
              </a:rPr>
              <a:t>Let’s go deeper in the machinery:</a:t>
            </a:r>
            <a:endParaRPr sz="1700">
              <a:solidFill>
                <a:srgbClr val="000000"/>
              </a:solidFill>
              <a:highlight>
                <a:srgbClr val="FFFFFF"/>
              </a:highlight>
            </a:endParaRPr>
          </a:p>
          <a:p>
            <a:pPr indent="-336550" lvl="0" marL="457200" rtl="0" algn="l">
              <a:lnSpc>
                <a:spcPct val="136363"/>
              </a:lnSpc>
              <a:spcBef>
                <a:spcPts val="1600"/>
              </a:spcBef>
              <a:spcAft>
                <a:spcPts val="0"/>
              </a:spcAft>
              <a:buClr>
                <a:srgbClr val="000000"/>
              </a:buClr>
              <a:buSzPts val="1700"/>
              <a:buChar char="-"/>
            </a:pPr>
            <a:r>
              <a:rPr lang="en" sz="1700">
                <a:solidFill>
                  <a:srgbClr val="000000"/>
                </a:solidFill>
                <a:highlight>
                  <a:srgbClr val="FFFFFF"/>
                </a:highlight>
              </a:rPr>
              <a:t>How does one write a function? </a:t>
            </a:r>
            <a:endParaRPr sz="1700">
              <a:solidFill>
                <a:srgbClr val="000000"/>
              </a:solidFill>
              <a:highlight>
                <a:srgbClr val="FFFFFF"/>
              </a:highlight>
            </a:endParaRPr>
          </a:p>
          <a:p>
            <a:pPr indent="-336550" lvl="0" marL="457200" rtl="0" algn="l">
              <a:lnSpc>
                <a:spcPct val="136363"/>
              </a:lnSpc>
              <a:spcBef>
                <a:spcPts val="0"/>
              </a:spcBef>
              <a:spcAft>
                <a:spcPts val="0"/>
              </a:spcAft>
              <a:buClr>
                <a:srgbClr val="000000"/>
              </a:buClr>
              <a:buSzPts val="1700"/>
              <a:buChar char="-"/>
            </a:pPr>
            <a:r>
              <a:rPr lang="en" sz="1700">
                <a:solidFill>
                  <a:srgbClr val="000000"/>
                </a:solidFill>
                <a:highlight>
                  <a:srgbClr val="FFFFFF"/>
                </a:highlight>
              </a:rPr>
              <a:t>How does one automate repetitive tasks?</a:t>
            </a:r>
            <a:endParaRPr sz="1700">
              <a:solidFill>
                <a:srgbClr val="000000"/>
              </a:solidFill>
              <a:highlight>
                <a:srgbClr val="FFFFFF"/>
              </a:highlight>
            </a:endParaRPr>
          </a:p>
          <a:p>
            <a:pPr indent="-336550" lvl="0" marL="457200" rtl="0" algn="l">
              <a:lnSpc>
                <a:spcPct val="136363"/>
              </a:lnSpc>
              <a:spcBef>
                <a:spcPts val="0"/>
              </a:spcBef>
              <a:spcAft>
                <a:spcPts val="0"/>
              </a:spcAft>
              <a:buClr>
                <a:srgbClr val="000000"/>
              </a:buClr>
              <a:buSzPts val="1700"/>
              <a:buChar char="-"/>
            </a:pPr>
            <a:r>
              <a:rPr lang="en" sz="1700">
                <a:solidFill>
                  <a:srgbClr val="000000"/>
                </a:solidFill>
                <a:highlight>
                  <a:srgbClr val="FFFFFF"/>
                </a:highlight>
              </a:rPr>
              <a:t>How does one deal with complex logical scenarios?</a:t>
            </a:r>
            <a:endParaRPr sz="1700">
              <a:solidFill>
                <a:srgbClr val="000000"/>
              </a:solidFill>
              <a:highlight>
                <a:srgbClr val="FFFFFF"/>
              </a:highlight>
            </a:endParaRPr>
          </a:p>
          <a:p>
            <a:pPr indent="0" lvl="0" marL="0" rtl="0" algn="l">
              <a:lnSpc>
                <a:spcPct val="136363"/>
              </a:lnSpc>
              <a:spcBef>
                <a:spcPts val="1600"/>
              </a:spcBef>
              <a:spcAft>
                <a:spcPts val="0"/>
              </a:spcAft>
              <a:buSzPts val="1800"/>
              <a:buNone/>
            </a:pPr>
            <a:r>
              <a:t/>
            </a:r>
            <a:endParaRPr sz="1700">
              <a:solidFill>
                <a:srgbClr val="000000"/>
              </a:solidFill>
              <a:highlight>
                <a:srgbClr val="FFFFFF"/>
              </a:highlight>
            </a:endParaRPr>
          </a:p>
          <a:p>
            <a:pPr indent="0" lvl="0" marL="0" rtl="0" algn="l">
              <a:lnSpc>
                <a:spcPct val="115000"/>
              </a:lnSpc>
              <a:spcBef>
                <a:spcPts val="1600"/>
              </a:spcBef>
              <a:spcAft>
                <a:spcPts val="0"/>
              </a:spcAft>
              <a:buSzPts val="1800"/>
              <a:buNone/>
            </a:pPr>
            <a:r>
              <a:t/>
            </a:r>
            <a:endParaRPr sz="2400">
              <a:solidFill>
                <a:srgbClr val="000000"/>
              </a:solidFill>
            </a:endParaRPr>
          </a:p>
          <a:p>
            <a:pPr indent="0" lvl="0" marL="457200" rtl="0" algn="l">
              <a:lnSpc>
                <a:spcPct val="115000"/>
              </a:lnSpc>
              <a:spcBef>
                <a:spcPts val="1600"/>
              </a:spcBef>
              <a:spcAft>
                <a:spcPts val="1600"/>
              </a:spcAft>
              <a:buSzPts val="1800"/>
              <a:buNone/>
            </a:pPr>
            <a:r>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9"/>
          <p:cNvPicPr preferRelativeResize="0"/>
          <p:nvPr/>
        </p:nvPicPr>
        <p:blipFill rotWithShape="1">
          <a:blip r:embed="rId3">
            <a:alphaModFix/>
          </a:blip>
          <a:srcRect b="0" l="0" r="48601" t="0"/>
          <a:stretch/>
        </p:blipFill>
        <p:spPr>
          <a:xfrm>
            <a:off x="3034350" y="664300"/>
            <a:ext cx="2191225" cy="5724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Looping</a:t>
            </a:r>
            <a:endParaRPr/>
          </a:p>
        </p:txBody>
      </p:sp>
      <p:sp>
        <p:nvSpPr>
          <p:cNvPr id="197" name="Google Shape;197;p20"/>
          <p:cNvSpPr txBox="1"/>
          <p:nvPr>
            <p:ph idx="1" type="body"/>
          </p:nvPr>
        </p:nvSpPr>
        <p:spPr>
          <a:xfrm>
            <a:off x="311700" y="1526449"/>
            <a:ext cx="8346000" cy="48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rgbClr val="FFFFFF"/>
                </a:highlight>
                <a:latin typeface="Courier New"/>
                <a:ea typeface="Courier New"/>
                <a:cs typeface="Courier New"/>
                <a:sym typeface="Courier New"/>
              </a:rPr>
              <a:t>for (i in my_vector)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rPr b="1" lang="en" sz="1700">
                <a:solidFill>
                  <a:schemeClr val="dk1"/>
                </a:solidFill>
                <a:highlight>
                  <a:srgbClr val="FFFFFF"/>
                </a:highlight>
                <a:latin typeface="Courier New"/>
                <a:ea typeface="Courier New"/>
                <a:cs typeface="Courier New"/>
                <a:sym typeface="Courier New"/>
              </a:rPr>
              <a:t>Within </a:t>
            </a:r>
            <a:r>
              <a:rPr b="1" i="1" lang="en" sz="1700">
                <a:solidFill>
                  <a:schemeClr val="dk1"/>
                </a:solidFill>
                <a:highlight>
                  <a:srgbClr val="FFFFFF"/>
                </a:highlight>
                <a:latin typeface="Courier New"/>
                <a:ea typeface="Courier New"/>
                <a:cs typeface="Courier New"/>
                <a:sym typeface="Courier New"/>
              </a:rPr>
              <a:t>for-loop</a:t>
            </a:r>
            <a:r>
              <a:rPr b="1" lang="en" sz="1700">
                <a:solidFill>
                  <a:schemeClr val="dk1"/>
                </a:solidFill>
                <a:highlight>
                  <a:srgbClr val="FFFFFF"/>
                </a:highlight>
                <a:latin typeface="Courier New"/>
                <a:ea typeface="Courier New"/>
                <a:cs typeface="Courier New"/>
                <a:sym typeface="Courier New"/>
              </a:rPr>
              <a:t> iteration, a chunk of code within a local scope is repeated many times. Within each iteration, a local</a:t>
            </a:r>
            <a:r>
              <a:rPr b="1" i="1" lang="en" sz="1700">
                <a:solidFill>
                  <a:schemeClr val="dk1"/>
                </a:solidFill>
                <a:highlight>
                  <a:srgbClr val="FFFFFF"/>
                </a:highlight>
                <a:latin typeface="Courier New"/>
                <a:ea typeface="Courier New"/>
                <a:cs typeface="Courier New"/>
                <a:sym typeface="Courier New"/>
              </a:rPr>
              <a:t> looping variable</a:t>
            </a:r>
            <a:r>
              <a:rPr b="1" lang="en" sz="1700">
                <a:solidFill>
                  <a:schemeClr val="dk1"/>
                </a:solidFill>
                <a:highlight>
                  <a:srgbClr val="FFFFFF"/>
                </a:highlight>
                <a:latin typeface="Courier New"/>
                <a:ea typeface="Courier New"/>
                <a:cs typeface="Courier New"/>
                <a:sym typeface="Courier New"/>
              </a:rPr>
              <a:t> re-assigns its value to elements from a </a:t>
            </a:r>
            <a:r>
              <a:rPr b="1" i="1" lang="en" sz="1700">
                <a:solidFill>
                  <a:schemeClr val="dk1"/>
                </a:solidFill>
                <a:highlight>
                  <a:srgbClr val="FFFFFF"/>
                </a:highlight>
                <a:latin typeface="Courier New"/>
                <a:ea typeface="Courier New"/>
                <a:cs typeface="Courier New"/>
                <a:sym typeface="Courier New"/>
              </a:rPr>
              <a:t>looping vector</a:t>
            </a:r>
            <a:r>
              <a:rPr b="1" lang="en" sz="1700">
                <a:solidFill>
                  <a:schemeClr val="dk1"/>
                </a:solidFill>
                <a:highlight>
                  <a:srgbClr val="FFFFFF"/>
                </a:highlight>
                <a:latin typeface="Courier New"/>
                <a:ea typeface="Courier New"/>
                <a:cs typeface="Courier New"/>
                <a:sym typeface="Courier New"/>
              </a:rPr>
              <a:t>. </a:t>
            </a:r>
            <a:endParaRPr b="1" sz="17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203" name="Google Shape;203;p21"/>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sum = 0</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for(i in 1:10)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sum = sum + i</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04" name="Google Shape;204;p21"/>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sum = 0</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05" name="Google Shape;205;p21"/>
          <p:cNvSpPr txBox="1"/>
          <p:nvPr>
            <p:ph idx="1" type="body"/>
          </p:nvPr>
        </p:nvSpPr>
        <p:spPr>
          <a:xfrm>
            <a:off x="5157225"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i = 1</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06" name="Google Shape;206;p21"/>
          <p:cNvSpPr txBox="1"/>
          <p:nvPr>
            <p:ph type="title"/>
          </p:nvPr>
        </p:nvSpPr>
        <p:spPr>
          <a:xfrm>
            <a:off x="5004825" y="2912600"/>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212" name="Google Shape;212;p22"/>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sum = 0</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for(i in 1:10)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sum = sum + i</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13" name="Google Shape;213;p22"/>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sum = 1</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14" name="Google Shape;214;p22"/>
          <p:cNvSpPr txBox="1"/>
          <p:nvPr>
            <p:ph idx="1" type="body"/>
          </p:nvPr>
        </p:nvSpPr>
        <p:spPr>
          <a:xfrm>
            <a:off x="5157225"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i = 1</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15" name="Google Shape;215;p22"/>
          <p:cNvSpPr txBox="1"/>
          <p:nvPr>
            <p:ph type="title"/>
          </p:nvPr>
        </p:nvSpPr>
        <p:spPr>
          <a:xfrm>
            <a:off x="5004825" y="2912600"/>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221" name="Google Shape;221;p23"/>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sum = 0</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for(i in 1:10)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sum = sum + i</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22" name="Google Shape;222;p23"/>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sum = 3</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23" name="Google Shape;223;p23"/>
          <p:cNvSpPr txBox="1"/>
          <p:nvPr>
            <p:ph idx="1" type="body"/>
          </p:nvPr>
        </p:nvSpPr>
        <p:spPr>
          <a:xfrm>
            <a:off x="5157225"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i = 2</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24" name="Google Shape;224;p23"/>
          <p:cNvSpPr txBox="1"/>
          <p:nvPr>
            <p:ph type="title"/>
          </p:nvPr>
        </p:nvSpPr>
        <p:spPr>
          <a:xfrm>
            <a:off x="4998000" y="2893075"/>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230" name="Google Shape;230;p24"/>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sum = 0</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for(i in 1:10)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sum = sum + i</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31" name="Google Shape;231;p24"/>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sum = 6</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32" name="Google Shape;232;p24"/>
          <p:cNvSpPr txBox="1"/>
          <p:nvPr>
            <p:ph idx="1" type="body"/>
          </p:nvPr>
        </p:nvSpPr>
        <p:spPr>
          <a:xfrm>
            <a:off x="5157225" y="3507150"/>
            <a:ext cx="3639000" cy="32667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i = 3</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33" name="Google Shape;233;p24"/>
          <p:cNvSpPr txBox="1"/>
          <p:nvPr>
            <p:ph type="title"/>
          </p:nvPr>
        </p:nvSpPr>
        <p:spPr>
          <a:xfrm>
            <a:off x="4998000" y="2893075"/>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239" name="Google Shape;239;p25"/>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sum = 0</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for(i in 1:10)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sum = sum + i</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240" name="Google Shape;240;p25"/>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dk1"/>
                </a:solidFill>
                <a:latin typeface="Courier New"/>
                <a:ea typeface="Courier New"/>
                <a:cs typeface="Courier New"/>
                <a:sym typeface="Courier New"/>
              </a:rPr>
              <a:t>sum = 55</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Looping</a:t>
            </a:r>
            <a:endParaRPr/>
          </a:p>
        </p:txBody>
      </p:sp>
      <p:sp>
        <p:nvSpPr>
          <p:cNvPr id="246" name="Google Shape;246;p26"/>
          <p:cNvSpPr txBox="1"/>
          <p:nvPr>
            <p:ph idx="1" type="body"/>
          </p:nvPr>
        </p:nvSpPr>
        <p:spPr>
          <a:xfrm>
            <a:off x="311700" y="1526449"/>
            <a:ext cx="8346000" cy="489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rgbClr val="FFFFFF"/>
                </a:highlight>
                <a:latin typeface="Courier New"/>
                <a:ea typeface="Courier New"/>
                <a:cs typeface="Courier New"/>
                <a:sym typeface="Courier New"/>
              </a:rPr>
              <a:t>numChrs = rep(2, 23)</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for(i in 1:length(</a:t>
            </a:r>
            <a:r>
              <a:rPr lang="en" sz="1700">
                <a:solidFill>
                  <a:schemeClr val="dk1"/>
                </a:solidFill>
                <a:highlight>
                  <a:schemeClr val="lt1"/>
                </a:highlight>
                <a:latin typeface="Courier New"/>
                <a:ea typeface="Courier New"/>
                <a:cs typeface="Courier New"/>
                <a:sym typeface="Courier New"/>
              </a:rPr>
              <a:t>numChrs</a:t>
            </a:r>
            <a:r>
              <a:rPr lang="en" sz="1700">
                <a:solidFill>
                  <a:schemeClr val="dk1"/>
                </a:solidFill>
                <a:highlight>
                  <a:srgbClr val="FFFFFF"/>
                </a:highlight>
                <a:latin typeface="Courier New"/>
                <a:ea typeface="Courier New"/>
                <a:cs typeface="Courier New"/>
                <a:sym typeface="Courier New"/>
              </a:rPr>
              <a:t>))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	</a:t>
            </a:r>
            <a:r>
              <a:rPr lang="en" sz="1700">
                <a:solidFill>
                  <a:schemeClr val="dk1"/>
                </a:solidFill>
                <a:highlight>
                  <a:schemeClr val="lt1"/>
                </a:highlight>
                <a:latin typeface="Courier New"/>
                <a:ea typeface="Courier New"/>
                <a:cs typeface="Courier New"/>
                <a:sym typeface="Courier New"/>
              </a:rPr>
              <a:t>numChrs</a:t>
            </a:r>
            <a:r>
              <a:rPr lang="en" sz="1700">
                <a:solidFill>
                  <a:schemeClr val="dk1"/>
                </a:solidFill>
                <a:highlight>
                  <a:srgbClr val="FFFFFF"/>
                </a:highlight>
                <a:latin typeface="Courier New"/>
                <a:ea typeface="Courier New"/>
                <a:cs typeface="Courier New"/>
                <a:sym typeface="Courier New"/>
              </a:rPr>
              <a:t>[i] = </a:t>
            </a:r>
            <a:r>
              <a:rPr lang="en" sz="1700">
                <a:solidFill>
                  <a:schemeClr val="dk1"/>
                </a:solidFill>
                <a:highlight>
                  <a:schemeClr val="lt1"/>
                </a:highlight>
                <a:latin typeface="Courier New"/>
                <a:ea typeface="Courier New"/>
                <a:cs typeface="Courier New"/>
                <a:sym typeface="Courier New"/>
              </a:rPr>
              <a:t>numChrs</a:t>
            </a:r>
            <a:r>
              <a:rPr lang="en" sz="1700">
                <a:solidFill>
                  <a:schemeClr val="dk1"/>
                </a:solidFill>
                <a:highlight>
                  <a:srgbClr val="FFFFFF"/>
                </a:highlight>
                <a:latin typeface="Courier New"/>
                <a:ea typeface="Courier New"/>
                <a:cs typeface="Courier New"/>
                <a:sym typeface="Courier New"/>
              </a:rPr>
              <a:t>[i] / 2</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rPr>
              <a:t>Compare it to:</a:t>
            </a:r>
            <a:endParaRPr sz="1700">
              <a:solidFill>
                <a:schemeClr val="dk1"/>
              </a:solidFill>
              <a:highlight>
                <a:srgbClr val="FFFFFF"/>
              </a:highlight>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numChrs</a:t>
            </a:r>
            <a:r>
              <a:rPr lang="en" sz="1700">
                <a:solidFill>
                  <a:schemeClr val="dk1"/>
                </a:solidFill>
                <a:highlight>
                  <a:srgbClr val="FFFFFF"/>
                </a:highlight>
                <a:latin typeface="Courier New"/>
                <a:ea typeface="Courier New"/>
                <a:cs typeface="Courier New"/>
                <a:sym typeface="Courier New"/>
              </a:rPr>
              <a:t> = </a:t>
            </a:r>
            <a:r>
              <a:rPr lang="en" sz="1700">
                <a:solidFill>
                  <a:schemeClr val="dk1"/>
                </a:solidFill>
                <a:highlight>
                  <a:schemeClr val="lt1"/>
                </a:highlight>
                <a:latin typeface="Courier New"/>
                <a:ea typeface="Courier New"/>
                <a:cs typeface="Courier New"/>
                <a:sym typeface="Courier New"/>
              </a:rPr>
              <a:t>numChrs</a:t>
            </a:r>
            <a:r>
              <a:rPr lang="en" sz="1700">
                <a:solidFill>
                  <a:schemeClr val="dk1"/>
                </a:solidFill>
                <a:highlight>
                  <a:srgbClr val="FFFFFF"/>
                </a:highlight>
                <a:latin typeface="Courier New"/>
                <a:ea typeface="Courier New"/>
                <a:cs typeface="Courier New"/>
                <a:sym typeface="Courier New"/>
              </a:rPr>
              <a:t> / 2</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b="1" sz="17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27"/>
          <p:cNvPicPr preferRelativeResize="0"/>
          <p:nvPr/>
        </p:nvPicPr>
        <p:blipFill rotWithShape="1">
          <a:blip r:embed="rId3">
            <a:alphaModFix/>
          </a:blip>
          <a:srcRect b="0" l="0" r="0" t="0"/>
          <a:stretch/>
        </p:blipFill>
        <p:spPr>
          <a:xfrm>
            <a:off x="1764325" y="1023825"/>
            <a:ext cx="5211126" cy="5083901"/>
          </a:xfrm>
          <a:prstGeom prst="rect">
            <a:avLst/>
          </a:prstGeom>
          <a:noFill/>
          <a:ln>
            <a:noFill/>
          </a:ln>
        </p:spPr>
      </p:pic>
      <p:sp>
        <p:nvSpPr>
          <p:cNvPr id="252" name="Google Shape;252;p27"/>
          <p:cNvSpPr/>
          <p:nvPr/>
        </p:nvSpPr>
        <p:spPr>
          <a:xfrm>
            <a:off x="2022250" y="869475"/>
            <a:ext cx="1846500" cy="1455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Conditionals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ded0b7a554_0_2"/>
          <p:cNvSpPr/>
          <p:nvPr/>
        </p:nvSpPr>
        <p:spPr>
          <a:xfrm>
            <a:off x="2022250" y="869475"/>
            <a:ext cx="1846500" cy="1455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ded0b7a554_0_2"/>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Conditionals</a:t>
            </a:r>
            <a:endParaRPr/>
          </a:p>
        </p:txBody>
      </p:sp>
      <p:pic>
        <p:nvPicPr>
          <p:cNvPr id="260" name="Google Shape;260;gded0b7a554_0_2"/>
          <p:cNvPicPr preferRelativeResize="0"/>
          <p:nvPr/>
        </p:nvPicPr>
        <p:blipFill>
          <a:blip r:embed="rId3">
            <a:alphaModFix/>
          </a:blip>
          <a:stretch>
            <a:fillRect/>
          </a:stretch>
        </p:blipFill>
        <p:spPr>
          <a:xfrm>
            <a:off x="2457938" y="1231625"/>
            <a:ext cx="4228125" cy="422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949050" y="2365125"/>
            <a:ext cx="2724150" cy="2362200"/>
          </a:xfrm>
          <a:prstGeom prst="rect">
            <a:avLst/>
          </a:prstGeom>
          <a:noFill/>
          <a:ln>
            <a:noFill/>
          </a:ln>
          <a:effectLst>
            <a:outerShdw blurRad="57150" rotWithShape="0" algn="bl" dir="5400000" dist="19050">
              <a:srgbClr val="000000">
                <a:alpha val="49803"/>
              </a:srgbClr>
            </a:outerShdw>
          </a:effectLst>
        </p:spPr>
      </p:pic>
      <p:pic>
        <p:nvPicPr>
          <p:cNvPr id="67" name="Google Shape;67;p3"/>
          <p:cNvPicPr preferRelativeResize="0"/>
          <p:nvPr/>
        </p:nvPicPr>
        <p:blipFill rotWithShape="1">
          <a:blip r:embed="rId4">
            <a:alphaModFix/>
          </a:blip>
          <a:srcRect b="0" l="0" r="0" t="0"/>
          <a:stretch/>
        </p:blipFill>
        <p:spPr>
          <a:xfrm>
            <a:off x="5290975" y="2365125"/>
            <a:ext cx="3149591" cy="2362201"/>
          </a:xfrm>
          <a:prstGeom prst="rect">
            <a:avLst/>
          </a:prstGeom>
          <a:noFill/>
          <a:ln>
            <a:noFill/>
          </a:ln>
          <a:effectLst>
            <a:outerShdw blurRad="57150" rotWithShape="0" algn="bl" dir="5400000" dist="19050">
              <a:srgbClr val="000000">
                <a:alpha val="49803"/>
              </a:srgbClr>
            </a:outerShdw>
          </a:effectLst>
        </p:spPr>
      </p:pic>
      <p:sp>
        <p:nvSpPr>
          <p:cNvPr id="68" name="Google Shape;68;p3"/>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Writing functions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Conditionals</a:t>
            </a:r>
            <a:endParaRPr/>
          </a:p>
        </p:txBody>
      </p:sp>
      <p:sp>
        <p:nvSpPr>
          <p:cNvPr id="266" name="Google Shape;266;p28"/>
          <p:cNvSpPr txBox="1"/>
          <p:nvPr>
            <p:ph idx="1" type="body"/>
          </p:nvPr>
        </p:nvSpPr>
        <p:spPr>
          <a:xfrm>
            <a:off x="311700" y="1526450"/>
            <a:ext cx="3500100" cy="341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rgbClr val="FFFFFF"/>
                </a:highlight>
                <a:latin typeface="Courier New"/>
                <a:ea typeface="Courier New"/>
                <a:cs typeface="Courier New"/>
                <a:sym typeface="Courier New"/>
              </a:rPr>
              <a:t>if(boolean_value)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sz="1700">
              <a:solidFill>
                <a:schemeClr val="dk1"/>
              </a:solidFill>
              <a:highlight>
                <a:srgbClr val="FFFFFF"/>
              </a:highlight>
              <a:latin typeface="Courier New"/>
              <a:ea typeface="Courier New"/>
              <a:cs typeface="Courier New"/>
              <a:sym typeface="Courier New"/>
            </a:endParaRPr>
          </a:p>
        </p:txBody>
      </p:sp>
      <p:sp>
        <p:nvSpPr>
          <p:cNvPr id="267" name="Google Shape;267;p28"/>
          <p:cNvSpPr txBox="1"/>
          <p:nvPr/>
        </p:nvSpPr>
        <p:spPr>
          <a:xfrm>
            <a:off x="3970150" y="1526450"/>
            <a:ext cx="4460700" cy="3419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if(boolean_value_1)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}else if(boolean_value_2)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}else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1600"/>
              </a:spcAft>
              <a:buClr>
                <a:schemeClr val="dk1"/>
              </a:buClr>
              <a:buSzPts val="11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268" name="Google Shape;268;p28"/>
          <p:cNvSpPr txBox="1"/>
          <p:nvPr/>
        </p:nvSpPr>
        <p:spPr>
          <a:xfrm>
            <a:off x="382750" y="5115725"/>
            <a:ext cx="8048100" cy="147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Courier New"/>
                <a:ea typeface="Courier New"/>
                <a:cs typeface="Courier New"/>
                <a:sym typeface="Courier New"/>
              </a:rPr>
              <a:t>In a </a:t>
            </a:r>
            <a:r>
              <a:rPr b="1" i="0" lang="en" sz="1500" u="none" cap="none" strike="noStrike">
                <a:solidFill>
                  <a:srgbClr val="000000"/>
                </a:solidFill>
                <a:latin typeface="Courier New"/>
                <a:ea typeface="Courier New"/>
                <a:cs typeface="Courier New"/>
                <a:sym typeface="Courier New"/>
              </a:rPr>
              <a:t>conditional statement</a:t>
            </a:r>
            <a:r>
              <a:rPr b="0" i="0" lang="en" sz="1500" u="none" cap="none" strike="noStrike">
                <a:solidFill>
                  <a:srgbClr val="000000"/>
                </a:solidFill>
                <a:latin typeface="Courier New"/>
                <a:ea typeface="Courier New"/>
                <a:cs typeface="Courier New"/>
                <a:sym typeface="Courier New"/>
              </a:rPr>
              <a:t>, if the logical value tested (usually by comparison operation) is evaluated as True, then the body code within the local environment will run. If the logical value tested is evaluated as False, then the body code within the local environment will not run. Longer conditional statements can be built from </a:t>
            </a:r>
            <a:r>
              <a:rPr b="0" i="1" lang="en" sz="1500" u="none" cap="none" strike="noStrike">
                <a:solidFill>
                  <a:srgbClr val="000000"/>
                </a:solidFill>
                <a:latin typeface="Courier New"/>
                <a:ea typeface="Courier New"/>
                <a:cs typeface="Courier New"/>
                <a:sym typeface="Courier New"/>
              </a:rPr>
              <a:t>else if </a:t>
            </a:r>
            <a:r>
              <a:rPr b="0" i="0" lang="en" sz="1500" u="none" cap="none" strike="noStrike">
                <a:solidFill>
                  <a:srgbClr val="000000"/>
                </a:solidFill>
                <a:latin typeface="Courier New"/>
                <a:ea typeface="Courier New"/>
                <a:cs typeface="Courier New"/>
                <a:sym typeface="Courier New"/>
              </a:rPr>
              <a:t>and </a:t>
            </a:r>
            <a:r>
              <a:rPr b="0" i="1" lang="en" sz="1500" u="none" cap="none" strike="noStrike">
                <a:solidFill>
                  <a:srgbClr val="000000"/>
                </a:solidFill>
                <a:latin typeface="Courier New"/>
                <a:ea typeface="Courier New"/>
                <a:cs typeface="Courier New"/>
                <a:sym typeface="Courier New"/>
              </a:rPr>
              <a:t>else</a:t>
            </a:r>
            <a:r>
              <a:rPr b="0" i="0" lang="en" sz="1500" u="none" cap="none" strike="noStrike">
                <a:solidFill>
                  <a:srgbClr val="000000"/>
                </a:solidFill>
                <a:latin typeface="Courier New"/>
                <a:ea typeface="Courier New"/>
                <a:cs typeface="Courier New"/>
                <a:sym typeface="Courier New"/>
              </a:rPr>
              <a:t> conditional statements. </a:t>
            </a:r>
            <a:endParaRPr b="0" i="0" sz="15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9"/>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Conditionals</a:t>
            </a:r>
            <a:endParaRPr/>
          </a:p>
        </p:txBody>
      </p:sp>
      <p:sp>
        <p:nvSpPr>
          <p:cNvPr id="274" name="Google Shape;274;p29"/>
          <p:cNvSpPr txBox="1"/>
          <p:nvPr/>
        </p:nvSpPr>
        <p:spPr>
          <a:xfrm>
            <a:off x="396900" y="1488725"/>
            <a:ext cx="8062500" cy="52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Courier New"/>
                <a:ea typeface="Courier New"/>
                <a:cs typeface="Courier New"/>
                <a:sym typeface="Courier New"/>
              </a:rPr>
              <a:t>if(length(</a:t>
            </a:r>
            <a:r>
              <a:rPr b="0" i="0" lang="en" sz="1700" u="none" cap="none" strike="noStrike">
                <a:solidFill>
                  <a:schemeClr val="dk1"/>
                </a:solidFill>
                <a:highlight>
                  <a:schemeClr val="lt1"/>
                </a:highlight>
                <a:latin typeface="Courier New"/>
                <a:ea typeface="Courier New"/>
                <a:cs typeface="Courier New"/>
                <a:sym typeface="Courier New"/>
              </a:rPr>
              <a:t>numChrs</a:t>
            </a:r>
            <a:r>
              <a:rPr b="0" i="0" lang="en" sz="1700" u="none" cap="none" strike="noStrike">
                <a:solidFill>
                  <a:schemeClr val="dk1"/>
                </a:solidFill>
                <a:latin typeface="Courier New"/>
                <a:ea typeface="Courier New"/>
                <a:cs typeface="Courier New"/>
                <a:sym typeface="Courier New"/>
              </a:rPr>
              <a:t>) == 23) {</a:t>
            </a:r>
            <a:endParaRPr b="0"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Courier New"/>
                <a:ea typeface="Courier New"/>
                <a:cs typeface="Courier New"/>
                <a:sym typeface="Courier New"/>
              </a:rPr>
              <a:t>	print(“Human chromosome detected.”)</a:t>
            </a:r>
            <a:endParaRPr b="0"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Courier New"/>
                <a:ea typeface="Courier New"/>
                <a:cs typeface="Courier New"/>
                <a:sym typeface="Courier New"/>
              </a:rPr>
              <a:t>else{</a:t>
            </a:r>
            <a:endParaRPr b="0"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Courier New"/>
                <a:ea typeface="Courier New"/>
                <a:cs typeface="Courier New"/>
                <a:sym typeface="Courier New"/>
              </a:rPr>
              <a:t>	print(“Non-human chromosome detected.”)</a:t>
            </a:r>
            <a:endParaRPr b="0"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Courier New"/>
                <a:ea typeface="Courier New"/>
                <a:cs typeface="Courier New"/>
                <a:sym typeface="Courier New"/>
              </a:rPr>
              <a:t>}</a:t>
            </a:r>
            <a:endParaRPr b="0" i="0" sz="17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ded0b7a554_0_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make one together!</a:t>
            </a:r>
            <a:endParaRPr/>
          </a:p>
        </p:txBody>
      </p:sp>
      <p:sp>
        <p:nvSpPr>
          <p:cNvPr id="280" name="Google Shape;280;gded0b7a554_0_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700">
                <a:solidFill>
                  <a:schemeClr val="dk1"/>
                </a:solidFill>
                <a:highlight>
                  <a:schemeClr val="lt1"/>
                </a:highlight>
                <a:latin typeface="Courier New"/>
                <a:ea typeface="Courier New"/>
                <a:cs typeface="Courier New"/>
                <a:sym typeface="Courier New"/>
              </a:rPr>
              <a:t>somaticToGermline is a function that will give us the number of chromosomes someone has divided by 2, but includes the following:</a:t>
            </a:r>
            <a:endParaRPr sz="1700">
              <a:solidFill>
                <a:schemeClr val="dk1"/>
              </a:solidFill>
              <a:highlight>
                <a:schemeClr val="lt1"/>
              </a:highlight>
              <a:latin typeface="Courier New"/>
              <a:ea typeface="Courier New"/>
              <a:cs typeface="Courier New"/>
              <a:sym typeface="Courier New"/>
            </a:endParaRPr>
          </a:p>
          <a:p>
            <a:pPr indent="-336550" lvl="0" marL="457200" rtl="0" algn="l">
              <a:spcBef>
                <a:spcPts val="1600"/>
              </a:spcBef>
              <a:spcAft>
                <a:spcPts val="0"/>
              </a:spcAft>
              <a:buClr>
                <a:schemeClr val="dk1"/>
              </a:buClr>
              <a:buSzPts val="1700"/>
              <a:buFont typeface="Courier New"/>
              <a:buAutoNum type="arabicParenR"/>
            </a:pPr>
            <a:r>
              <a:rPr lang="en" sz="1700">
                <a:solidFill>
                  <a:schemeClr val="dk1"/>
                </a:solidFill>
                <a:highlight>
                  <a:schemeClr val="lt1"/>
                </a:highlight>
                <a:latin typeface="Courier New"/>
                <a:ea typeface="Courier New"/>
                <a:cs typeface="Courier New"/>
                <a:sym typeface="Courier New"/>
              </a:rPr>
              <a:t>Will reject the input if the number of chromosomes is not 23</a:t>
            </a:r>
            <a:endParaRPr sz="1700">
              <a:solidFill>
                <a:schemeClr val="dk1"/>
              </a:solidFill>
              <a:highlight>
                <a:schemeClr val="lt1"/>
              </a:highlight>
              <a:latin typeface="Courier New"/>
              <a:ea typeface="Courier New"/>
              <a:cs typeface="Courier New"/>
              <a:sym typeface="Courier New"/>
            </a:endParaRPr>
          </a:p>
          <a:p>
            <a:pPr indent="-336550" lvl="0" marL="457200" rtl="0" algn="l">
              <a:spcBef>
                <a:spcPts val="0"/>
              </a:spcBef>
              <a:spcAft>
                <a:spcPts val="0"/>
              </a:spcAft>
              <a:buClr>
                <a:schemeClr val="dk1"/>
              </a:buClr>
              <a:buSzPts val="1700"/>
              <a:buFont typeface="Courier New"/>
              <a:buAutoNum type="arabicParenR"/>
            </a:pPr>
            <a:r>
              <a:rPr lang="en" sz="1700">
                <a:solidFill>
                  <a:schemeClr val="dk1"/>
                </a:solidFill>
                <a:highlight>
                  <a:schemeClr val="lt1"/>
                </a:highlight>
                <a:latin typeface="Courier New"/>
                <a:ea typeface="Courier New"/>
                <a:cs typeface="Courier New"/>
                <a:sym typeface="Courier New"/>
              </a:rPr>
              <a:t>Will round our chromosome number to the nearest multiple of 2 if toRound input is TRUE</a:t>
            </a:r>
            <a:endParaRPr sz="1700">
              <a:solidFill>
                <a:schemeClr val="dk1"/>
              </a:solidFill>
              <a:highlight>
                <a:schemeClr val="lt1"/>
              </a:highlight>
              <a:latin typeface="Courier New"/>
              <a:ea typeface="Courier New"/>
              <a:cs typeface="Courier New"/>
              <a:sym typeface="Courier New"/>
            </a:endParaRPr>
          </a:p>
          <a:p>
            <a:pPr indent="-336550" lvl="0" marL="457200" rtl="0" algn="l">
              <a:spcBef>
                <a:spcPts val="0"/>
              </a:spcBef>
              <a:spcAft>
                <a:spcPts val="0"/>
              </a:spcAft>
              <a:buClr>
                <a:schemeClr val="dk1"/>
              </a:buClr>
              <a:buSzPts val="1700"/>
              <a:buFont typeface="Courier New"/>
              <a:buAutoNum type="arabicParenR"/>
            </a:pPr>
            <a:r>
              <a:rPr lang="en" sz="1700">
                <a:solidFill>
                  <a:schemeClr val="dk1"/>
                </a:solidFill>
                <a:highlight>
                  <a:schemeClr val="lt1"/>
                </a:highlight>
                <a:latin typeface="Courier New"/>
                <a:ea typeface="Courier New"/>
                <a:cs typeface="Courier New"/>
                <a:sym typeface="Courier New"/>
              </a:rPr>
              <a:t>Otherwise, it will just divide the chromosome number by 2</a:t>
            </a:r>
            <a:endParaRPr sz="1700">
              <a:solidFill>
                <a:schemeClr val="dk1"/>
              </a:solidFill>
              <a:highlight>
                <a:schemeClr val="lt1"/>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nvSpPr>
        <p:spPr>
          <a:xfrm>
            <a:off x="411075" y="900"/>
            <a:ext cx="8062500" cy="52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somaticToGermline = function(myNumChrs, toRound)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	if(length(</a:t>
            </a:r>
            <a:r>
              <a:rPr b="0" i="0" lang="en" sz="1700" u="none" cap="none" strike="noStrike">
                <a:solidFill>
                  <a:schemeClr val="dk1"/>
                </a:solidFill>
                <a:highlight>
                  <a:schemeClr val="lt1"/>
                </a:highlight>
                <a:latin typeface="Courier New"/>
                <a:ea typeface="Courier New"/>
                <a:cs typeface="Courier New"/>
                <a:sym typeface="Courier New"/>
              </a:rPr>
              <a:t>myNumChrs</a:t>
            </a:r>
            <a:r>
              <a:rPr b="0" i="0" lang="en" sz="1700" u="none" cap="none" strike="noStrike">
                <a:solidFill>
                  <a:schemeClr val="dk1"/>
                </a:solidFill>
                <a:highlight>
                  <a:srgbClr val="FFFFFF"/>
                </a:highlight>
                <a:latin typeface="Courier New"/>
                <a:ea typeface="Courier New"/>
                <a:cs typeface="Courier New"/>
                <a:sym typeface="Courier New"/>
              </a:rPr>
              <a:t>) != 23)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		stop(“Invalid input!”)</a:t>
            </a:r>
            <a:endParaRPr b="0" i="0" sz="17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45720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if(toRound) {</a:t>
            </a:r>
            <a:endParaRPr b="0" i="0" sz="1700" u="none" cap="none" strike="noStrike">
              <a:solidFill>
                <a:schemeClr val="dk1"/>
              </a:solidFill>
              <a:highlight>
                <a:srgbClr val="FFFFFF"/>
              </a:highlight>
              <a:latin typeface="Courier New"/>
              <a:ea typeface="Courier New"/>
              <a:cs typeface="Courier New"/>
              <a:sym typeface="Courier New"/>
            </a:endParaRPr>
          </a:p>
          <a:p>
            <a:pPr indent="457200" lvl="0" marL="45720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return(round(</a:t>
            </a:r>
            <a:r>
              <a:rPr b="0" i="0" lang="en" sz="1700" u="none" cap="none" strike="noStrike">
                <a:solidFill>
                  <a:schemeClr val="dk1"/>
                </a:solidFill>
                <a:highlight>
                  <a:schemeClr val="lt1"/>
                </a:highlight>
                <a:latin typeface="Courier New"/>
                <a:ea typeface="Courier New"/>
                <a:cs typeface="Courier New"/>
                <a:sym typeface="Courier New"/>
              </a:rPr>
              <a:t>myNumChrs</a:t>
            </a:r>
            <a:r>
              <a:rPr b="0" i="0" lang="en" sz="1700" u="none" cap="none" strike="noStrike">
                <a:solidFill>
                  <a:schemeClr val="dk1"/>
                </a:solidFill>
                <a:highlight>
                  <a:srgbClr val="FFFFFF"/>
                </a:highlight>
                <a:latin typeface="Courier New"/>
                <a:ea typeface="Courier New"/>
                <a:cs typeface="Courier New"/>
                <a:sym typeface="Courier New"/>
              </a:rPr>
              <a:t> / 2))</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	else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		return(</a:t>
            </a:r>
            <a:r>
              <a:rPr b="0" i="0" lang="en" sz="1700" u="none" cap="none" strike="noStrike">
                <a:solidFill>
                  <a:schemeClr val="dk1"/>
                </a:solidFill>
                <a:highlight>
                  <a:schemeClr val="lt1"/>
                </a:highlight>
                <a:latin typeface="Courier New"/>
                <a:ea typeface="Courier New"/>
                <a:cs typeface="Courier New"/>
                <a:sym typeface="Courier New"/>
              </a:rPr>
              <a:t>myNumChrs</a:t>
            </a:r>
            <a:r>
              <a:rPr b="0" i="0" lang="en" sz="1700" u="none" cap="none" strike="noStrike">
                <a:solidFill>
                  <a:schemeClr val="dk1"/>
                </a:solidFill>
                <a:highlight>
                  <a:srgbClr val="FFFFFF"/>
                </a:highlight>
                <a:latin typeface="Courier New"/>
                <a:ea typeface="Courier New"/>
                <a:cs typeface="Courier New"/>
                <a:sym typeface="Courier New"/>
              </a:rPr>
              <a:t> / 2)</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	}</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0" i="0" lang="en" sz="1700" u="none" cap="none" strike="noStrike">
                <a:solidFill>
                  <a:schemeClr val="dk1"/>
                </a:solidFill>
                <a:highlight>
                  <a:srgbClr val="FFFFFF"/>
                </a:highlight>
                <a:latin typeface="Courier New"/>
                <a:ea typeface="Courier New"/>
                <a:cs typeface="Courier New"/>
                <a:sym typeface="Courier New"/>
              </a:rPr>
              <a:t>somaticToGermline(</a:t>
            </a:r>
            <a:r>
              <a:rPr b="0" i="0" lang="en" sz="1700" u="none" cap="none" strike="noStrike">
                <a:solidFill>
                  <a:schemeClr val="dk1"/>
                </a:solidFill>
                <a:highlight>
                  <a:schemeClr val="lt1"/>
                </a:highlight>
                <a:latin typeface="Courier New"/>
                <a:ea typeface="Courier New"/>
                <a:cs typeface="Courier New"/>
                <a:sym typeface="Courier New"/>
              </a:rPr>
              <a:t>numChrs, True</a:t>
            </a:r>
            <a:r>
              <a:rPr b="0" i="0" lang="en" sz="17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chemeClr val="dk1"/>
              </a:buClr>
              <a:buSzPts val="1100"/>
              <a:buFont typeface="Arial"/>
              <a:buNone/>
            </a:pPr>
            <a:r>
              <a:rPr b="0" i="0" lang="en" sz="1700" u="none" cap="none" strike="noStrike">
                <a:solidFill>
                  <a:schemeClr val="dk1"/>
                </a:solidFill>
                <a:highlight>
                  <a:schemeClr val="lt1"/>
                </a:highlight>
                <a:latin typeface="Courier New"/>
                <a:ea typeface="Courier New"/>
                <a:cs typeface="Courier New"/>
                <a:sym typeface="Courier New"/>
              </a:rPr>
              <a:t>somaticToGermline(numChrs, False)</a:t>
            </a:r>
            <a:endParaRPr b="0"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1600"/>
              </a:spcBef>
              <a:spcAft>
                <a:spcPts val="0"/>
              </a:spcAft>
              <a:buClr>
                <a:srgbClr val="000000"/>
              </a:buClr>
              <a:buSzPts val="1700"/>
              <a:buFont typeface="Arial"/>
              <a:buNone/>
            </a:pPr>
            <a:r>
              <a:rPr b="1" i="0" lang="en" sz="1700" u="none" cap="none" strike="noStrike">
                <a:solidFill>
                  <a:schemeClr val="dk1"/>
                </a:solidFill>
                <a:highlight>
                  <a:srgbClr val="FFFFFF"/>
                </a:highlight>
                <a:latin typeface="Courier New"/>
                <a:ea typeface="Courier New"/>
                <a:cs typeface="Courier New"/>
                <a:sym typeface="Courier New"/>
              </a:rPr>
              <a:t>Function arguments can be set as </a:t>
            </a:r>
            <a:r>
              <a:rPr b="1" i="1" lang="en" sz="1700" u="none" cap="none" strike="noStrike">
                <a:solidFill>
                  <a:schemeClr val="dk1"/>
                </a:solidFill>
                <a:highlight>
                  <a:srgbClr val="FFFFFF"/>
                </a:highlight>
                <a:latin typeface="Courier New"/>
                <a:ea typeface="Courier New"/>
                <a:cs typeface="Courier New"/>
                <a:sym typeface="Courier New"/>
              </a:rPr>
              <a:t>optional</a:t>
            </a:r>
            <a:r>
              <a:rPr b="1" i="0" lang="en" sz="1700" u="none" cap="none" strike="noStrike">
                <a:solidFill>
                  <a:schemeClr val="dk1"/>
                </a:solidFill>
                <a:highlight>
                  <a:srgbClr val="FFFFFF"/>
                </a:highlight>
                <a:latin typeface="Courier New"/>
                <a:ea typeface="Courier New"/>
                <a:cs typeface="Courier New"/>
                <a:sym typeface="Courier New"/>
              </a:rPr>
              <a:t> if one assigns a value in the function definition.</a:t>
            </a:r>
            <a:endParaRPr b="1" i="0" sz="17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1600"/>
              </a:spcBef>
              <a:spcAft>
                <a:spcPts val="0"/>
              </a:spcAft>
              <a:buClr>
                <a:srgbClr val="000000"/>
              </a:buClr>
              <a:buSzPts val="1100"/>
              <a:buFont typeface="Arial"/>
              <a:buNone/>
            </a:pPr>
            <a:r>
              <a:t/>
            </a:r>
            <a:endParaRPr b="0" i="0" sz="11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idx="1" type="body"/>
          </p:nvPr>
        </p:nvSpPr>
        <p:spPr>
          <a:xfrm>
            <a:off x="276525" y="102100"/>
            <a:ext cx="8346000" cy="652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highlight>
                  <a:srgbClr val="FFFFFF"/>
                </a:highlight>
                <a:latin typeface="Courier New"/>
                <a:ea typeface="Courier New"/>
                <a:cs typeface="Courier New"/>
                <a:sym typeface="Courier New"/>
              </a:rPr>
              <a:t>template = c(“A”, “C”, “G”, “T”, “T”, “C”)</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coding = rep(NA, length(template))</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for(i in 1:length(template)) {</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	nuc = template[i]</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	if(nuc == “A”) { </a:t>
            </a:r>
            <a:endParaRPr sz="1300">
              <a:solidFill>
                <a:schemeClr val="dk1"/>
              </a:solidFill>
              <a:highlight>
                <a:srgbClr val="FFFFFF"/>
              </a:highlight>
              <a:latin typeface="Courier New"/>
              <a:ea typeface="Courier New"/>
              <a:cs typeface="Courier New"/>
              <a:sym typeface="Courier New"/>
            </a:endParaRPr>
          </a:p>
          <a:p>
            <a:pPr indent="457200" lvl="0" marL="45720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result = “T”</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	}else if(nuc == “T”) {</a:t>
            </a:r>
            <a:endParaRPr sz="1300">
              <a:solidFill>
                <a:schemeClr val="dk1"/>
              </a:solidFill>
              <a:highlight>
                <a:srgbClr val="FFFFFF"/>
              </a:highlight>
              <a:latin typeface="Courier New"/>
              <a:ea typeface="Courier New"/>
              <a:cs typeface="Courier New"/>
              <a:sym typeface="Courier New"/>
            </a:endParaRPr>
          </a:p>
          <a:p>
            <a:pPr indent="457200" lvl="0" marL="45720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result = “A”</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	}else if(nuc == “C”) {</a:t>
            </a:r>
            <a:endParaRPr sz="1300">
              <a:solidFill>
                <a:schemeClr val="dk1"/>
              </a:solidFill>
              <a:highlight>
                <a:srgbClr val="FFFFFF"/>
              </a:highlight>
              <a:latin typeface="Courier New"/>
              <a:ea typeface="Courier New"/>
              <a:cs typeface="Courier New"/>
              <a:sym typeface="Courier New"/>
            </a:endParaRPr>
          </a:p>
          <a:p>
            <a:pPr indent="457200" lvl="0" marL="45720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result = “G”</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	} else if(nuc == “G”)  {</a:t>
            </a:r>
            <a:endParaRPr sz="1300">
              <a:solidFill>
                <a:schemeClr val="dk1"/>
              </a:solidFill>
              <a:highlight>
                <a:srgbClr val="FFFFFF"/>
              </a:highlight>
              <a:latin typeface="Courier New"/>
              <a:ea typeface="Courier New"/>
              <a:cs typeface="Courier New"/>
              <a:sym typeface="Courier New"/>
            </a:endParaRPr>
          </a:p>
          <a:p>
            <a:pPr indent="457200" lvl="0" marL="45720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result = “C”</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	} else { </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		result = “N”</a:t>
            </a:r>
            <a:endParaRPr sz="1300">
              <a:solidFill>
                <a:schemeClr val="dk1"/>
              </a:solidFill>
              <a:highlight>
                <a:srgbClr val="FFFFFF"/>
              </a:highlight>
              <a:latin typeface="Courier New"/>
              <a:ea typeface="Courier New"/>
              <a:cs typeface="Courier New"/>
              <a:sym typeface="Courier New"/>
            </a:endParaRPr>
          </a:p>
          <a:p>
            <a:pPr indent="45720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coding[i] = result</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b="1" sz="13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Function on </a:t>
            </a:r>
            <a:r>
              <a:rPr i="1" lang="en"/>
              <a:t>iris</a:t>
            </a:r>
            <a:endParaRPr i="1"/>
          </a:p>
        </p:txBody>
      </p:sp>
      <p:sp>
        <p:nvSpPr>
          <p:cNvPr id="296" name="Google Shape;296;p32"/>
          <p:cNvSpPr txBox="1"/>
          <p:nvPr/>
        </p:nvSpPr>
        <p:spPr>
          <a:xfrm>
            <a:off x="396900" y="1488725"/>
            <a:ext cx="8062500" cy="52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Write the following function: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Input arguments</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 dataframe variable (expecting iris dataset)</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 string variable indicating which species to work with - setosa, versicolor, virginica</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Output</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A dataframe variable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The function should do the following in its body:</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Using the input dataframe, double the value of Petal.Width </a:t>
            </a:r>
            <a:r>
              <a:rPr b="0" i="1" lang="en" sz="1800" u="none" cap="none" strike="noStrike">
                <a:solidFill>
                  <a:srgbClr val="000000"/>
                </a:solidFill>
                <a:latin typeface="Arial"/>
                <a:ea typeface="Arial"/>
                <a:cs typeface="Arial"/>
                <a:sym typeface="Arial"/>
              </a:rPr>
              <a:t>only</a:t>
            </a:r>
            <a:r>
              <a:rPr b="0" i="0" lang="en" sz="1800" u="none" cap="none" strike="noStrike">
                <a:solidFill>
                  <a:srgbClr val="000000"/>
                </a:solidFill>
                <a:latin typeface="Arial"/>
                <a:ea typeface="Arial"/>
                <a:cs typeface="Arial"/>
                <a:sym typeface="Arial"/>
              </a:rPr>
              <a:t> for the Species indicated in the second input argument.</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Char char="-"/>
            </a:pPr>
            <a:r>
              <a:rPr b="0" i="0" lang="en" sz="1800" u="none" cap="none" strike="noStrike">
                <a:solidFill>
                  <a:srgbClr val="000000"/>
                </a:solidFill>
                <a:latin typeface="Arial"/>
                <a:ea typeface="Arial"/>
                <a:cs typeface="Arial"/>
                <a:sym typeface="Arial"/>
              </a:rPr>
              <a:t>Return this new dataframe.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Function telephone</a:t>
            </a:r>
            <a:endParaRPr/>
          </a:p>
        </p:txBody>
      </p:sp>
      <p:sp>
        <p:nvSpPr>
          <p:cNvPr id="302" name="Google Shape;302;p33"/>
          <p:cNvSpPr txBox="1"/>
          <p:nvPr/>
        </p:nvSpPr>
        <p:spPr>
          <a:xfrm>
            <a:off x="396900" y="1488725"/>
            <a:ext cx="8062500" cy="525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Think of a function to implement on the ploidy vector </a:t>
            </a:r>
            <a:r>
              <a:rPr b="0" i="1" lang="en" sz="1700" u="none" cap="none" strike="noStrike">
                <a:solidFill>
                  <a:srgbClr val="000000"/>
                </a:solidFill>
                <a:latin typeface="Arial"/>
                <a:ea typeface="Arial"/>
                <a:cs typeface="Arial"/>
                <a:sym typeface="Arial"/>
              </a:rPr>
              <a:t>or</a:t>
            </a:r>
            <a:r>
              <a:rPr b="0" i="0" lang="en" sz="1700" u="none" cap="none" strike="noStrike">
                <a:solidFill>
                  <a:srgbClr val="000000"/>
                </a:solidFill>
                <a:latin typeface="Arial"/>
                <a:ea typeface="Arial"/>
                <a:cs typeface="Arial"/>
                <a:sym typeface="Arial"/>
              </a:rPr>
              <a:t> iris dataframe.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 Explain to your partner each argument in the function, what the function task is, and what the return value is. Be clear about the data type!</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Implement the function your partner gives you, and test with a few examples to see whether it works.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Share it back to your partner!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e0427a290e_0_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308" name="Google Shape;308;ge0427a290e_0_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Datacamp: Introduction to R.</a:t>
            </a:r>
            <a:r>
              <a:rPr lang="en">
                <a:solidFill>
                  <a:schemeClr val="dk1"/>
                </a:solidFill>
              </a:rPr>
              <a:t> Sections 1, 2, 3: Conditionals, Functions, Loops.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https://learn.datacamp.com/courses/intermediate-r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 Programming for Data Science.</a:t>
            </a:r>
            <a:r>
              <a:rPr lang="en">
                <a:solidFill>
                  <a:schemeClr val="dk1"/>
                </a:solidFill>
              </a:rPr>
              <a:t> Chapters 13 and 14. </a:t>
            </a:r>
            <a:r>
              <a:rPr lang="en" u="sng">
                <a:solidFill>
                  <a:schemeClr val="dk1"/>
                </a:solidFill>
                <a:hlinkClick r:id="rId3">
                  <a:extLst>
                    <a:ext uri="{A12FA001-AC4F-418D-AE19-62706E023703}">
                      <ahyp:hlinkClr val="tx"/>
                    </a:ext>
                  </a:extLst>
                </a:hlinkClick>
              </a:rPr>
              <a:t>https://bookdown.org/rdpeng/rprogdatascience/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ded0b7a554_0_15"/>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Writing functions</a:t>
            </a:r>
            <a:endParaRPr/>
          </a:p>
        </p:txBody>
      </p:sp>
      <p:pic>
        <p:nvPicPr>
          <p:cNvPr id="74" name="Google Shape;74;gded0b7a554_0_15"/>
          <p:cNvPicPr preferRelativeResize="0"/>
          <p:nvPr/>
        </p:nvPicPr>
        <p:blipFill>
          <a:blip r:embed="rId3">
            <a:alphaModFix/>
          </a:blip>
          <a:stretch>
            <a:fillRect/>
          </a:stretch>
        </p:blipFill>
        <p:spPr>
          <a:xfrm>
            <a:off x="0" y="1188911"/>
            <a:ext cx="4598124" cy="3991175"/>
          </a:xfrm>
          <a:prstGeom prst="rect">
            <a:avLst/>
          </a:prstGeom>
          <a:noFill/>
          <a:ln>
            <a:noFill/>
          </a:ln>
        </p:spPr>
      </p:pic>
      <p:pic>
        <p:nvPicPr>
          <p:cNvPr id="75" name="Google Shape;75;gded0b7a554_0_15"/>
          <p:cNvPicPr preferRelativeResize="0"/>
          <p:nvPr/>
        </p:nvPicPr>
        <p:blipFill>
          <a:blip r:embed="rId4">
            <a:alphaModFix/>
          </a:blip>
          <a:stretch>
            <a:fillRect/>
          </a:stretch>
        </p:blipFill>
        <p:spPr>
          <a:xfrm>
            <a:off x="4656350" y="2940663"/>
            <a:ext cx="4487650" cy="39173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Writing functions</a:t>
            </a:r>
            <a:endParaRPr/>
          </a:p>
        </p:txBody>
      </p:sp>
      <p:sp>
        <p:nvSpPr>
          <p:cNvPr id="81" name="Google Shape;81;p4"/>
          <p:cNvSpPr txBox="1"/>
          <p:nvPr>
            <p:ph idx="1" type="body"/>
          </p:nvPr>
        </p:nvSpPr>
        <p:spPr>
          <a:xfrm>
            <a:off x="311700" y="1526449"/>
            <a:ext cx="8520600" cy="51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700">
                <a:solidFill>
                  <a:schemeClr val="dk1"/>
                </a:solidFill>
                <a:highlight>
                  <a:srgbClr val="FFFFFF"/>
                </a:highlight>
                <a:latin typeface="Courier New"/>
                <a:ea typeface="Courier New"/>
                <a:cs typeface="Courier New"/>
                <a:sym typeface="Courier New"/>
              </a:rPr>
              <a:t>Function definition consist of a </a:t>
            </a:r>
            <a:r>
              <a:rPr b="1" i="1" lang="en" sz="1700">
                <a:solidFill>
                  <a:schemeClr val="dk1"/>
                </a:solidFill>
                <a:highlight>
                  <a:srgbClr val="FFFFFF"/>
                </a:highlight>
                <a:latin typeface="Courier New"/>
                <a:ea typeface="Courier New"/>
                <a:cs typeface="Courier New"/>
                <a:sym typeface="Courier New"/>
              </a:rPr>
              <a:t>function</a:t>
            </a:r>
            <a:r>
              <a:rPr b="1" lang="en" sz="1700">
                <a:solidFill>
                  <a:schemeClr val="dk1"/>
                </a:solidFill>
                <a:highlight>
                  <a:srgbClr val="FFFFFF"/>
                </a:highlight>
                <a:latin typeface="Courier New"/>
                <a:ea typeface="Courier New"/>
                <a:cs typeface="Courier New"/>
                <a:sym typeface="Courier New"/>
              </a:rPr>
              <a:t> statement that has a comma-separated list of named </a:t>
            </a:r>
            <a:r>
              <a:rPr b="1" i="1" lang="en" sz="1700">
                <a:solidFill>
                  <a:schemeClr val="dk1"/>
                </a:solidFill>
                <a:highlight>
                  <a:srgbClr val="FFFFFF"/>
                </a:highlight>
                <a:latin typeface="Courier New"/>
                <a:ea typeface="Courier New"/>
                <a:cs typeface="Courier New"/>
                <a:sym typeface="Courier New"/>
              </a:rPr>
              <a:t>function arguments</a:t>
            </a:r>
            <a:r>
              <a:rPr b="1" lang="en" sz="1700">
                <a:solidFill>
                  <a:schemeClr val="dk1"/>
                </a:solidFill>
                <a:highlight>
                  <a:srgbClr val="FFFFFF"/>
                </a:highlight>
                <a:latin typeface="Courier New"/>
                <a:ea typeface="Courier New"/>
                <a:cs typeface="Courier New"/>
                <a:sym typeface="Courier New"/>
              </a:rPr>
              <a:t>, and a </a:t>
            </a:r>
            <a:r>
              <a:rPr b="1" i="1" lang="en" sz="1700">
                <a:solidFill>
                  <a:schemeClr val="dk1"/>
                </a:solidFill>
                <a:highlight>
                  <a:srgbClr val="FFFFFF"/>
                </a:highlight>
                <a:latin typeface="Courier New"/>
                <a:ea typeface="Courier New"/>
                <a:cs typeface="Courier New"/>
                <a:sym typeface="Courier New"/>
              </a:rPr>
              <a:t>return</a:t>
            </a:r>
            <a:r>
              <a:rPr b="1" lang="en" sz="1700">
                <a:solidFill>
                  <a:schemeClr val="dk1"/>
                </a:solidFill>
                <a:highlight>
                  <a:srgbClr val="FFFFFF"/>
                </a:highlight>
                <a:latin typeface="Courier New"/>
                <a:ea typeface="Courier New"/>
                <a:cs typeface="Courier New"/>
                <a:sym typeface="Courier New"/>
              </a:rPr>
              <a:t> expression. The function definition is assigned to a variable in the global environment. </a:t>
            </a:r>
            <a:endParaRPr b="1"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b="1" lang="en" sz="1700">
                <a:solidFill>
                  <a:schemeClr val="dk1"/>
                </a:solidFill>
                <a:highlight>
                  <a:srgbClr val="FFFFFF"/>
                </a:highlight>
                <a:latin typeface="Courier New"/>
                <a:ea typeface="Courier New"/>
                <a:cs typeface="Courier New"/>
                <a:sym typeface="Courier New"/>
              </a:rPr>
              <a:t>In order to use the function, one defines or import it, then one calls it.</a:t>
            </a:r>
            <a:endParaRPr b="1"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b="1"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addFunction = function(argument1, argument2)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	result = argument1 + argument2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	return(result)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a:t>
            </a:r>
            <a:endParaRPr b="1"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rgbClr val="FFFFFF"/>
                </a:highlight>
                <a:latin typeface="Courier New"/>
                <a:ea typeface="Courier New"/>
                <a:cs typeface="Courier New"/>
                <a:sym typeface="Courier New"/>
              </a:rPr>
              <a:t>z = </a:t>
            </a:r>
            <a:r>
              <a:rPr lang="en" sz="1700">
                <a:solidFill>
                  <a:schemeClr val="dk1"/>
                </a:solidFill>
                <a:highlight>
                  <a:schemeClr val="lt1"/>
                </a:highlight>
                <a:latin typeface="Courier New"/>
                <a:ea typeface="Courier New"/>
                <a:cs typeface="Courier New"/>
                <a:sym typeface="Courier New"/>
              </a:rPr>
              <a:t>addFunction</a:t>
            </a:r>
            <a:r>
              <a:rPr lang="en" sz="1700">
                <a:solidFill>
                  <a:schemeClr val="dk1"/>
                </a:solidFill>
                <a:highlight>
                  <a:srgbClr val="FFFFFF"/>
                </a:highlight>
                <a:latin typeface="Courier New"/>
                <a:ea typeface="Courier New"/>
                <a:cs typeface="Courier New"/>
                <a:sym typeface="Courier New"/>
              </a:rPr>
              <a:t>(3, 4)</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700">
                <a:solidFill>
                  <a:schemeClr val="dk1"/>
                </a:solidFill>
                <a:highlight>
                  <a:srgbClr val="FFFFFF"/>
                </a:highlight>
              </a:rPr>
              <a:t> </a:t>
            </a:r>
            <a:endParaRPr sz="1700">
              <a:solidFill>
                <a:schemeClr val="dk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5"/>
          <p:cNvSpPr txBox="1"/>
          <p:nvPr>
            <p:ph type="title"/>
          </p:nvPr>
        </p:nvSpPr>
        <p:spPr>
          <a:xfrm>
            <a:off x="23875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Composing functions</a:t>
            </a:r>
            <a:endParaRPr/>
          </a:p>
        </p:txBody>
      </p:sp>
      <p:sp>
        <p:nvSpPr>
          <p:cNvPr id="87" name="Google Shape;87;p5"/>
          <p:cNvSpPr txBox="1"/>
          <p:nvPr>
            <p:ph idx="1" type="body"/>
          </p:nvPr>
        </p:nvSpPr>
        <p:spPr>
          <a:xfrm>
            <a:off x="311700" y="1526449"/>
            <a:ext cx="8520600" cy="516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700">
                <a:solidFill>
                  <a:schemeClr val="dk1"/>
                </a:solidFill>
                <a:highlight>
                  <a:schemeClr val="lt1"/>
                </a:highlight>
                <a:latin typeface="Courier New"/>
                <a:ea typeface="Courier New"/>
                <a:cs typeface="Courier New"/>
                <a:sym typeface="Courier New"/>
              </a:rPr>
              <a:t>{ } represents variable scoping: within each { }, if variables are defined, they are stored in a </a:t>
            </a:r>
            <a:r>
              <a:rPr b="1" i="1" lang="en" sz="1700">
                <a:solidFill>
                  <a:schemeClr val="dk1"/>
                </a:solidFill>
                <a:highlight>
                  <a:schemeClr val="lt1"/>
                </a:highlight>
                <a:latin typeface="Courier New"/>
                <a:ea typeface="Courier New"/>
                <a:cs typeface="Courier New"/>
                <a:sym typeface="Courier New"/>
              </a:rPr>
              <a:t>local environment</a:t>
            </a:r>
            <a:r>
              <a:rPr b="1" lang="en" sz="1700">
                <a:solidFill>
                  <a:schemeClr val="dk1"/>
                </a:solidFill>
                <a:highlight>
                  <a:schemeClr val="lt1"/>
                </a:highlight>
                <a:latin typeface="Courier New"/>
                <a:ea typeface="Courier New"/>
                <a:cs typeface="Courier New"/>
                <a:sym typeface="Courier New"/>
              </a:rPr>
              <a:t>, and is only accessible within { }. All function arguments are stored in the local environment. The overall environment is called the </a:t>
            </a:r>
            <a:r>
              <a:rPr b="1" i="1" lang="en" sz="1700">
                <a:solidFill>
                  <a:schemeClr val="dk1"/>
                </a:solidFill>
                <a:highlight>
                  <a:schemeClr val="lt1"/>
                </a:highlight>
                <a:latin typeface="Courier New"/>
                <a:ea typeface="Courier New"/>
                <a:cs typeface="Courier New"/>
                <a:sym typeface="Courier New"/>
              </a:rPr>
              <a:t>global environment</a:t>
            </a:r>
            <a:r>
              <a:rPr b="1" lang="en" sz="1700">
                <a:solidFill>
                  <a:schemeClr val="dk1"/>
                </a:solidFill>
                <a:highlight>
                  <a:schemeClr val="lt1"/>
                </a:highlight>
                <a:latin typeface="Courier New"/>
                <a:ea typeface="Courier New"/>
                <a:cs typeface="Courier New"/>
                <a:sym typeface="Courier New"/>
              </a:rPr>
              <a:t> and can be also accessed within { }.</a:t>
            </a:r>
            <a:endParaRPr b="1"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 = function(argument1, argument2)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result = argument1 + argument2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	return(result)</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t>
            </a:r>
            <a:endParaRPr b="1"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rPr lang="en" sz="1700">
                <a:solidFill>
                  <a:schemeClr val="dk1"/>
                </a:solidFill>
                <a:highlight>
                  <a:schemeClr val="lt1"/>
                </a:highlight>
                <a:latin typeface="Courier New"/>
                <a:ea typeface="Courier New"/>
                <a:cs typeface="Courier New"/>
                <a:sym typeface="Courier New"/>
              </a:rPr>
              <a:t>z = addFunction(3,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1600"/>
              </a:spcBef>
              <a:spcAft>
                <a:spcPts val="1600"/>
              </a:spcAft>
              <a:buClr>
                <a:schemeClr val="dk1"/>
              </a:buClr>
              <a:buSzPts val="1100"/>
              <a:buFont typeface="Arial"/>
              <a:buNone/>
            </a:pPr>
            <a:r>
              <a:rPr lang="en" sz="1700">
                <a:solidFill>
                  <a:schemeClr val="dk1"/>
                </a:solidFill>
                <a:highlight>
                  <a:srgbClr val="FFFFFF"/>
                </a:highlight>
              </a:rPr>
              <a:t> </a:t>
            </a:r>
            <a:endParaRPr sz="17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93" name="Google Shape;93;p6"/>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addFunction = function(argument1, argument2) { ...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Clr>
                <a:schemeClr val="dk1"/>
              </a:buClr>
              <a:buSzPts val="1100"/>
              <a:buFont typeface="Arial"/>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94" name="Google Shape;94;p6"/>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00" name="Google Shape;100;p7"/>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addFunction = function(argument1, argument2) { ...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z = myFunction(3,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01" name="Google Shape;101;p7"/>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Console                               Environment</a:t>
            </a:r>
            <a:endParaRPr/>
          </a:p>
        </p:txBody>
      </p:sp>
      <p:sp>
        <p:nvSpPr>
          <p:cNvPr id="107" name="Google Shape;107;p8"/>
          <p:cNvSpPr txBox="1"/>
          <p:nvPr>
            <p:ph idx="1" type="body"/>
          </p:nvPr>
        </p:nvSpPr>
        <p:spPr>
          <a:xfrm>
            <a:off x="311700" y="1275500"/>
            <a:ext cx="4146000" cy="55824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addFunction = function(argument1, argument2) { ...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&gt; z = addFunction(3,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08" name="Google Shape;108;p8"/>
          <p:cNvSpPr txBox="1"/>
          <p:nvPr>
            <p:ph idx="1" type="body"/>
          </p:nvPr>
        </p:nvSpPr>
        <p:spPr>
          <a:xfrm>
            <a:off x="4781525" y="1280675"/>
            <a:ext cx="4146000" cy="5582400"/>
          </a:xfrm>
          <a:prstGeom prst="rect">
            <a:avLst/>
          </a:prstGeom>
          <a:noFill/>
          <a:ln cap="flat" cmpd="sng" w="3810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addFunction</a:t>
            </a:r>
            <a:r>
              <a:rPr lang="en">
                <a:solidFill>
                  <a:srgbClr val="000000"/>
                </a:solidFill>
                <a:latin typeface="Courier New"/>
                <a:ea typeface="Courier New"/>
                <a:cs typeface="Courier New"/>
                <a:sym typeface="Courier New"/>
              </a:rPr>
              <a:t> = function(...)</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09" name="Google Shape;109;p8"/>
          <p:cNvSpPr txBox="1"/>
          <p:nvPr>
            <p:ph idx="1" type="body"/>
          </p:nvPr>
        </p:nvSpPr>
        <p:spPr>
          <a:xfrm>
            <a:off x="727850" y="3130050"/>
            <a:ext cx="3639000" cy="3643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argument1 +    argument2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10" name="Google Shape;110;p8"/>
          <p:cNvSpPr txBox="1"/>
          <p:nvPr>
            <p:ph idx="1" type="body"/>
          </p:nvPr>
        </p:nvSpPr>
        <p:spPr>
          <a:xfrm>
            <a:off x="5081025" y="3130050"/>
            <a:ext cx="3639000" cy="36438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argument1 = 3</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argument2 =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rPr lang="en" sz="1700">
                <a:solidFill>
                  <a:schemeClr val="dk1"/>
                </a:solidFill>
                <a:highlight>
                  <a:schemeClr val="lt1"/>
                </a:highlight>
                <a:latin typeface="Courier New"/>
                <a:ea typeface="Courier New"/>
                <a:cs typeface="Courier New"/>
                <a:sym typeface="Courier New"/>
              </a:rPr>
              <a:t>result = 3 + 4</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sz="17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600"/>
              </a:spcBef>
              <a:spcAft>
                <a:spcPts val="0"/>
              </a:spcAft>
              <a:buSzPts val="1800"/>
              <a:buNone/>
            </a:pPr>
            <a:r>
              <a:t/>
            </a:r>
            <a:endParaRPr>
              <a:solidFill>
                <a:srgbClr val="000000"/>
              </a:solidFill>
              <a:latin typeface="Courier New"/>
              <a:ea typeface="Courier New"/>
              <a:cs typeface="Courier New"/>
              <a:sym typeface="Courier New"/>
            </a:endParaRPr>
          </a:p>
          <a:p>
            <a:pPr indent="0" lvl="0" marL="0" rtl="0" algn="l">
              <a:lnSpc>
                <a:spcPct val="115000"/>
              </a:lnSpc>
              <a:spcBef>
                <a:spcPts val="1600"/>
              </a:spcBef>
              <a:spcAft>
                <a:spcPts val="1600"/>
              </a:spcAft>
              <a:buSzPts val="1800"/>
              <a:buNone/>
            </a:pPr>
            <a:r>
              <a:t/>
            </a:r>
            <a:endParaRPr>
              <a:solidFill>
                <a:srgbClr val="000000"/>
              </a:solidFill>
            </a:endParaRPr>
          </a:p>
        </p:txBody>
      </p:sp>
      <p:sp>
        <p:nvSpPr>
          <p:cNvPr id="111" name="Google Shape;111;p8"/>
          <p:cNvSpPr txBox="1"/>
          <p:nvPr>
            <p:ph type="title"/>
          </p:nvPr>
        </p:nvSpPr>
        <p:spPr>
          <a:xfrm>
            <a:off x="5004825" y="2531600"/>
            <a:ext cx="4146000" cy="90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Local Environment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