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iXjv0KKo5FELwvqCMy0yL/03DM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75372-C8F8-44A8-8747-1B3745590B3C}">
  <a:tblStyle styleId="{DE375372-C8F8-44A8-8747-1B3745590B3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dc.cancer.gov/Encyclopedia/pages/Mutation_Annotation_Format_TCGAv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Objective of this lesson: Students should be able to…</a:t>
            </a:r>
            <a:endParaRPr b="1">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Describe the data generation process in genomics studies and which aspect of the data we are focusing on in this course.</a:t>
            </a:r>
            <a:endParaRPr/>
          </a:p>
          <a:p>
            <a:pPr indent="0" lvl="0" marL="0" rtl="0" algn="l">
              <a:lnSpc>
                <a:spcPct val="100000"/>
              </a:lnSpc>
              <a:spcBef>
                <a:spcPts val="0"/>
              </a:spcBef>
              <a:spcAft>
                <a:spcPts val="0"/>
              </a:spcAft>
              <a:buSzPts val="1100"/>
              <a:buNone/>
            </a:pPr>
            <a:r>
              <a:rPr lang="en"/>
              <a:t>Describe what the observations, variables, and values represent in a genomics dataset. </a:t>
            </a:r>
            <a:endParaRPr/>
          </a:p>
          <a:p>
            <a:pPr indent="0" lvl="0" marL="0" rtl="0" algn="l">
              <a:lnSpc>
                <a:spcPct val="100000"/>
              </a:lnSpc>
              <a:spcBef>
                <a:spcPts val="0"/>
              </a:spcBef>
              <a:spcAft>
                <a:spcPts val="0"/>
              </a:spcAft>
              <a:buSzPts val="1100"/>
              <a:buNone/>
            </a:pPr>
            <a:r>
              <a:rPr lang="en"/>
              <a:t>Carry out subsetting on observations and variables in dataframes using base-R: $, [,] which(), boolean statements. Understand that filter() and select() as functional alternatives. </a:t>
            </a:r>
            <a:endParaRPr/>
          </a:p>
          <a:p>
            <a:pPr indent="0" lvl="0" marL="0" rtl="0" algn="l">
              <a:lnSpc>
                <a:spcPct val="100000"/>
              </a:lnSpc>
              <a:spcBef>
                <a:spcPts val="0"/>
              </a:spcBef>
              <a:spcAft>
                <a:spcPts val="0"/>
              </a:spcAft>
              <a:buSzPts val="1100"/>
              <a:buNone/>
            </a:pPr>
            <a:r>
              <a:rPr lang="en"/>
              <a:t>Carry out new variable creation using mutate() or $.</a:t>
            </a:r>
            <a:endParaRPr/>
          </a:p>
          <a:p>
            <a:pPr indent="0" lvl="0" marL="0" rtl="0" algn="l">
              <a:lnSpc>
                <a:spcPct val="100000"/>
              </a:lnSpc>
              <a:spcBef>
                <a:spcPts val="0"/>
              </a:spcBef>
              <a:spcAft>
                <a:spcPts val="0"/>
              </a:spcAft>
              <a:buSzPts val="1100"/>
              <a:buNone/>
            </a:pPr>
            <a:r>
              <a:rPr lang="en">
                <a:solidFill>
                  <a:schemeClr val="dk1"/>
                </a:solidFill>
              </a:rPr>
              <a:t>Contrast environment and data variables. </a:t>
            </a:r>
            <a:endParaRPr/>
          </a:p>
          <a:p>
            <a:pPr indent="0" lvl="0" marL="0" rtl="0" algn="l">
              <a:lnSpc>
                <a:spcPct val="100000"/>
              </a:lnSpc>
              <a:spcBef>
                <a:spcPts val="0"/>
              </a:spcBef>
              <a:spcAft>
                <a:spcPts val="0"/>
              </a:spcAft>
              <a:buSzPts val="1100"/>
              <a:buNone/>
            </a:pPr>
            <a:r>
              <a:rPr lang="en"/>
              <a:t>Describe situations in which the observation needed is encoded by other variables in the dataframe.</a:t>
            </a:r>
            <a:endParaRPr/>
          </a:p>
          <a:p>
            <a:pPr indent="0" lvl="0" marL="0" rtl="0" algn="l">
              <a:lnSpc>
                <a:spcPct val="100000"/>
              </a:lnSpc>
              <a:spcBef>
                <a:spcPts val="0"/>
              </a:spcBef>
              <a:spcAft>
                <a:spcPts val="0"/>
              </a:spcAft>
              <a:buSzPts val="1100"/>
              <a:buNone/>
            </a:pPr>
            <a:r>
              <a:rPr lang="en"/>
              <a:t>Carry out group_by() and summarize() functions to collapse a dataframe to the observation desired defined by other variables in the dataframe, and specify new variables by summarizing existing variables. </a:t>
            </a:r>
            <a:endParaRPr/>
          </a:p>
          <a:p>
            <a:pPr indent="0" lvl="0" marL="0" rtl="0" algn="l">
              <a:lnSpc>
                <a:spcPct val="100000"/>
              </a:lnSpc>
              <a:spcBef>
                <a:spcPts val="0"/>
              </a:spcBef>
              <a:spcAft>
                <a:spcPts val="0"/>
              </a:spcAft>
              <a:buSzPts val="1100"/>
              <a:buNone/>
            </a:pPr>
            <a:r>
              <a:rPr lang="en"/>
              <a:t>Describe situations in which the variables needed is in two separate dataframes with same type of observations, and identify which common variable and join() function is needed.</a:t>
            </a:r>
            <a:endParaRPr/>
          </a:p>
          <a:p>
            <a:pPr indent="0" lvl="0" marL="0" rtl="0" algn="l">
              <a:lnSpc>
                <a:spcPct val="100000"/>
              </a:lnSpc>
              <a:spcBef>
                <a:spcPts val="0"/>
              </a:spcBef>
              <a:spcAft>
                <a:spcPts val="0"/>
              </a:spcAft>
              <a:buSzPts val="1100"/>
              <a:buNone/>
            </a:pPr>
            <a:r>
              <a:rPr lang="en"/>
              <a:t>Carry out join() functions to intersect two dataframes, using a common variable. </a:t>
            </a:r>
            <a:endParaRPr/>
          </a:p>
          <a:p>
            <a:pPr indent="0" lvl="0" marL="0" rtl="0" algn="l">
              <a:lnSpc>
                <a:spcPct val="100000"/>
              </a:lnSpc>
              <a:spcBef>
                <a:spcPts val="0"/>
              </a:spcBef>
              <a:spcAft>
                <a:spcPts val="0"/>
              </a:spcAft>
              <a:buSzPts val="1100"/>
              <a:buNone/>
            </a:pPr>
            <a:r>
              <a:rPr lang="en"/>
              <a:t>Check whether one’s data wrangling process is correct using simple functions and observation/variable/values framework. </a:t>
            </a:r>
            <a:endParaRPr/>
          </a:p>
          <a:p>
            <a:pPr indent="0" lvl="0" marL="0" rtl="0" algn="l">
              <a:lnSpc>
                <a:spcPct val="100000"/>
              </a:lnSpc>
              <a:spcBef>
                <a:spcPts val="0"/>
              </a:spcBef>
              <a:spcAft>
                <a:spcPts val="0"/>
              </a:spcAft>
              <a:buSzPts val="1100"/>
              <a:buNone/>
            </a:pPr>
            <a:r>
              <a:rPr lang="en"/>
              <a:t>Assemble a chain of functions to get a dataframe to a position that is ready to answer particular question. </a:t>
            </a:r>
            <a:endParaRPr/>
          </a:p>
          <a:p>
            <a:pPr indent="0" lvl="0" marL="0" rtl="0" algn="l">
              <a:lnSpc>
                <a:spcPct val="100000"/>
              </a:lnSpc>
              <a:spcBef>
                <a:spcPts val="0"/>
              </a:spcBef>
              <a:spcAft>
                <a:spcPts val="0"/>
              </a:spcAft>
              <a:buSzPts val="1100"/>
              <a:buNone/>
            </a:pPr>
            <a:r>
              <a:rPr lang="en"/>
              <a:t>Contrast () vs. %&gt;% method of composing functions, and translate one method to the other.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f13c414a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df13c414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Maybe we should decide as a class whether we are sticking to base-R or Tidyverse for subsetting.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Boolean vector comes from comparison operators.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Subset to Hugo_Symbol == “KRAS”, Depmap_ID == “ACH-000463”</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mutation[mutation$Hugo_Symbol == “KRAS” &amp; mutation$</a:t>
            </a:r>
            <a:r>
              <a:rPr lang="en">
                <a:solidFill>
                  <a:schemeClr val="dk1"/>
                </a:solidFill>
              </a:rPr>
              <a:t>Depmap_ID</a:t>
            </a:r>
            <a:r>
              <a:rPr lang="en"/>
              <a:t> == “</a:t>
            </a:r>
            <a:r>
              <a:rPr lang="en">
                <a:solidFill>
                  <a:schemeClr val="dk1"/>
                </a:solidFill>
              </a:rPr>
              <a:t>ACH-000463” ,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Maybe we should decide as a class whether we are sticking to base-R or Tidyverse for subsetting.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Boolean vector comes from comparison operators.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Subset to Hugo_Symbol == “KRAS”, Depmap_ID == “ACH-000463”</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mutation[mutation$Hugo_Symbol == “KRAS” &amp; mutation$</a:t>
            </a:r>
            <a:r>
              <a:rPr lang="en">
                <a:solidFill>
                  <a:schemeClr val="dk1"/>
                </a:solidFill>
              </a:rPr>
              <a:t>Depmap_ID</a:t>
            </a:r>
            <a:r>
              <a:rPr lang="en"/>
              <a:t> == “</a:t>
            </a:r>
            <a:r>
              <a:rPr lang="en">
                <a:solidFill>
                  <a:schemeClr val="dk1"/>
                </a:solidFill>
              </a:rPr>
              <a:t>ACH-000463” ,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Assignment by entire vectors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3543291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df354329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f35432919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df3543291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f35432919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df3543291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Common variable/observation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f35432919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df3543291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tricky because for each species, we have multiple observations of plants associated with it.</a:t>
            </a:r>
            <a:endParaRPr/>
          </a:p>
          <a:p>
            <a:pPr indent="0" lvl="0" marL="0" rtl="0" algn="l">
              <a:lnSpc>
                <a:spcPct val="100000"/>
              </a:lnSpc>
              <a:spcBef>
                <a:spcPts val="0"/>
              </a:spcBef>
              <a:spcAft>
                <a:spcPts val="0"/>
              </a:spcAft>
              <a:buSzPts val="1100"/>
              <a:buNone/>
            </a:pPr>
            <a:r>
              <a:rPr lang="en"/>
              <a:t>So to have species as a observation, we need to “summarize” down our variables.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Summarize is like mutate, but it responds to a grouping indicator.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Other summarizing functions:</a:t>
            </a:r>
            <a:endParaRPr/>
          </a:p>
          <a:p>
            <a:pPr indent="0" lvl="0" marL="0" rtl="0" algn="l">
              <a:lnSpc>
                <a:spcPct val="100000"/>
              </a:lnSpc>
              <a:spcBef>
                <a:spcPts val="0"/>
              </a:spcBef>
              <a:spcAft>
                <a:spcPts val="0"/>
              </a:spcAft>
              <a:buSzPts val="1100"/>
              <a:buNone/>
            </a:pPr>
            <a:r>
              <a:rPr lang="en"/>
              <a:t>median(), n(), n_distinct(), any(), all(), sd()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CCLE metadata example: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TP53_mutation = mutation_sm[</a:t>
            </a:r>
            <a:r>
              <a:rPr lang="en">
                <a:solidFill>
                  <a:schemeClr val="dk1"/>
                </a:solidFill>
              </a:rPr>
              <a:t>mutation_sm$</a:t>
            </a:r>
            <a:r>
              <a:rPr lang="en"/>
              <a:t>Hugo_Symbol == "TP53" ,]</a:t>
            </a:r>
            <a:endParaRPr/>
          </a:p>
          <a:p>
            <a:pPr indent="0" lvl="0" marL="0" rtl="0" algn="l">
              <a:lnSpc>
                <a:spcPct val="100000"/>
              </a:lnSpc>
              <a:spcBef>
                <a:spcPts val="0"/>
              </a:spcBef>
              <a:spcAft>
                <a:spcPts val="0"/>
              </a:spcAft>
              <a:buClr>
                <a:schemeClr val="dk1"/>
              </a:buClr>
              <a:buSzPts val="1100"/>
              <a:buFont typeface="Arial"/>
              <a:buNone/>
            </a:pPr>
            <a:r>
              <a:rPr lang="en"/>
              <a:t>TP53_mutation_cellline = summarize(group_by(</a:t>
            </a:r>
            <a:r>
              <a:rPr lang="en">
                <a:solidFill>
                  <a:schemeClr val="dk1"/>
                </a:solidFill>
              </a:rPr>
              <a:t>TP53_mutation</a:t>
            </a:r>
            <a:r>
              <a:rPr lang="en"/>
              <a:t>, DepMap_ID), N_TP53_Mut = 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#or</a:t>
            </a:r>
            <a:endParaRPr/>
          </a:p>
          <a:p>
            <a:pPr indent="0" lvl="0" marL="0" rtl="0" algn="l">
              <a:lnSpc>
                <a:spcPct val="100000"/>
              </a:lnSpc>
              <a:spcBef>
                <a:spcPts val="0"/>
              </a:spcBef>
              <a:spcAft>
                <a:spcPts val="0"/>
              </a:spcAft>
              <a:buSzPts val="1100"/>
              <a:buNone/>
            </a:pPr>
            <a:r>
              <a:rPr lang="en"/>
              <a:t># X = summarize(group_by(mutations, Hugo_Symbol &amp; DepMap_ID), n_mutations = 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VHL_mutations = filter(mutations, Hugo_Symbol == "VHL")</a:t>
            </a:r>
            <a:endParaRPr/>
          </a:p>
          <a:p>
            <a:pPr indent="0" lvl="0" marL="0" rtl="0" algn="l">
              <a:lnSpc>
                <a:spcPct val="100000"/>
              </a:lnSpc>
              <a:spcBef>
                <a:spcPts val="0"/>
              </a:spcBef>
              <a:spcAft>
                <a:spcPts val="0"/>
              </a:spcAft>
              <a:buClr>
                <a:schemeClr val="dk1"/>
              </a:buClr>
              <a:buSzPts val="1100"/>
              <a:buFont typeface="Arial"/>
              <a:buNone/>
            </a:pPr>
            <a:r>
              <a:rPr lang="en"/>
              <a:t>VHL_mutations_cellline = summarize(group_by(VHL_mutations, DepMap_ID), </a:t>
            </a:r>
            <a:endParaRPr/>
          </a:p>
          <a:p>
            <a:pPr indent="0" lvl="0" marL="0" rtl="0" algn="l">
              <a:lnSpc>
                <a:spcPct val="100000"/>
              </a:lnSpc>
              <a:spcBef>
                <a:spcPts val="0"/>
              </a:spcBef>
              <a:spcAft>
                <a:spcPts val="0"/>
              </a:spcAft>
              <a:buClr>
                <a:schemeClr val="dk1"/>
              </a:buClr>
              <a:buSzPts val="1100"/>
              <a:buFont typeface="Arial"/>
              <a:buNone/>
            </a:pPr>
            <a:r>
              <a:rPr lang="en"/>
              <a:t>          VHL_mutations = 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metadata_VHL_mutations = inner_join(metadata, </a:t>
            </a:r>
            <a:r>
              <a:rPr lang="en">
                <a:solidFill>
                  <a:schemeClr val="dk1"/>
                </a:solidFill>
              </a:rPr>
              <a:t>VHL_mutations_cellline</a:t>
            </a:r>
            <a:r>
              <a:rPr lang="en"/>
              <a:t>, by = "DepMap_ID")</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summarize(group_by(metadata_VHL_mutations, primary_disease), mean_VHL_mutations = mean(VHL_mutations))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35432919_0_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df35432919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Will talk about how people </a:t>
            </a:r>
            <a:r>
              <a:rPr i="1" lang="en">
                <a:solidFill>
                  <a:schemeClr val="dk1"/>
                </a:solidFill>
              </a:rPr>
              <a:t>found</a:t>
            </a:r>
            <a:r>
              <a:rPr lang="en">
                <a:solidFill>
                  <a:schemeClr val="dk1"/>
                </a:solidFill>
              </a:rPr>
              <a:t> oncogenes such as KRAS on Friday.</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en">
                <a:solidFill>
                  <a:schemeClr val="dk1"/>
                </a:solidFill>
              </a:rPr>
              <a:t>KRAS is downstream of EGFR.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t>EGFR is the epidermal growth receptor with tyrosine kinase domains that  to conduct signaling to other tyrosine kinases in the cytoplasm via phosphorylation. Two receptors come together that bind to ligands on the cell surface.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KRAS is a driver oncogene.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It is like a binary switch, using a GTP-GDP cycle to flip an on and off switch. Guanine nucleotide exchange factors (GEFs) activate it by replacing GDP to GTP, and Ras has an intrinsic GTPase protein subunit that inactivates it.</a:t>
            </a:r>
            <a:endParaRPr/>
          </a:p>
          <a:p>
            <a:pPr indent="0" lvl="0" marL="0" rtl="0" algn="l">
              <a:lnSpc>
                <a:spcPct val="100000"/>
              </a:lnSpc>
              <a:spcBef>
                <a:spcPts val="0"/>
              </a:spcBef>
              <a:spcAft>
                <a:spcPts val="0"/>
              </a:spcAft>
              <a:buSzPts val="1100"/>
              <a:buNone/>
            </a:pPr>
            <a:r>
              <a:rPr lang="en"/>
              <a:t>Mutations hit the GTPase function of Ras, letting it stay in GTP active phase.</a:t>
            </a:r>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t>KRAS drives 32% of lung cancers, 40% of colorectal cancers, and 85% to 90% of pancreatic cancer cases.</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f13c414a3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f13c414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 Q1, median, Q3, max</a:t>
            </a:r>
            <a:endParaRPr/>
          </a:p>
          <a:p>
            <a:pPr indent="0" lvl="0" marL="0" rtl="0" algn="l">
              <a:spcBef>
                <a:spcPts val="0"/>
              </a:spcBef>
              <a:spcAft>
                <a:spcPts val="0"/>
              </a:spcAft>
              <a:buNone/>
            </a:pPr>
            <a:r>
              <a:rPr lang="en"/>
              <a:t>TCGA, CCLE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f35432919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df3543291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9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3fcf3aa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3fcf3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other 80-20 rules are you </a:t>
            </a:r>
            <a:r>
              <a:rPr lang="en"/>
              <a:t>familiar</a:t>
            </a:r>
            <a:r>
              <a:rPr lang="en"/>
              <a:t> with?</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mutations$unique_position = paste0(mutations$Chromosome, mutations$Start_position)</a:t>
            </a:r>
            <a:endParaRPr/>
          </a:p>
          <a:p>
            <a:pPr indent="0" lvl="0" marL="0" rtl="0" algn="l">
              <a:lnSpc>
                <a:spcPct val="100000"/>
              </a:lnSpc>
              <a:spcBef>
                <a:spcPts val="0"/>
              </a:spcBef>
              <a:spcAft>
                <a:spcPts val="0"/>
              </a:spcAft>
              <a:buClr>
                <a:schemeClr val="dk1"/>
              </a:buClr>
              <a:buSzPts val="1100"/>
              <a:buFont typeface="Arial"/>
              <a:buNone/>
            </a:pPr>
            <a:r>
              <a:rPr lang="en"/>
              <a:t>IDH1_mutations = filter(mutations, Hugo_Symbol == "IDH1")</a:t>
            </a:r>
            <a:endParaRPr/>
          </a:p>
          <a:p>
            <a:pPr indent="0" lvl="0" marL="0" rtl="0" algn="l">
              <a:lnSpc>
                <a:spcPct val="100000"/>
              </a:lnSpc>
              <a:spcBef>
                <a:spcPts val="0"/>
              </a:spcBef>
              <a:spcAft>
                <a:spcPts val="0"/>
              </a:spcAft>
              <a:buSzPts val="1100"/>
              <a:buNone/>
            </a:pPr>
            <a:r>
              <a:rPr lang="en"/>
              <a:t>result = summarize(group_by(IDH1_mutations, Start_position, Chromosome),  n_mutations = 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Rewrite the the code we presented via pipes.</a:t>
            </a:r>
            <a:endParaRPr/>
          </a:p>
          <a:p>
            <a:pPr indent="0" lvl="0" marL="0" rtl="0" algn="l">
              <a:lnSpc>
                <a:spcPct val="100000"/>
              </a:lnSpc>
              <a:spcBef>
                <a:spcPts val="0"/>
              </a:spcBef>
              <a:spcAft>
                <a:spcPts val="0"/>
              </a:spcAft>
              <a:buSzPts val="1100"/>
              <a:buNone/>
            </a:pPr>
            <a:r>
              <a:rPr lang="en"/>
              <a:t>You will see this in Datacamp.</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13c414a3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df13c414a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Demo: show in command line what a fastq and bam file looks like. Show it in Integrative Genomics view. Students should have completed their review of Illumina sequencing technology!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Breakout groups: Each group explore CCLE datasets and report back what they see in the data. Do you notice any interesting trends? “Exploratory Data Analysis”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800"/>
              <a:buNone/>
            </a:pPr>
            <a:r>
              <a:rPr lang="en" sz="1700" u="sng">
                <a:solidFill>
                  <a:srgbClr val="0097A7"/>
                </a:solidFill>
                <a:hlinkClick r:id="rId2">
                  <a:extLst>
                    <a:ext uri="{A12FA001-AC4F-418D-AE19-62706E023703}">
                      <ahyp:hlinkClr val="tx"/>
                    </a:ext>
                  </a:extLst>
                </a:hlinkClick>
              </a:rPr>
              <a:t>https://docs.gdc.cancer.gov/Encyclopedia/pages/Mutation_Annotation_Format_TCGAv2/</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Interesting columns to focus on:</a:t>
            </a:r>
            <a:endParaRPr/>
          </a:p>
          <a:p>
            <a:pPr indent="0" lvl="0" marL="0" rtl="0" algn="l">
              <a:spcBef>
                <a:spcPts val="0"/>
              </a:spcBef>
              <a:spcAft>
                <a:spcPts val="0"/>
              </a:spcAft>
              <a:buSzPts val="1800"/>
              <a:buNone/>
            </a:pPr>
            <a:r>
              <a:rPr lang="en"/>
              <a:t>Variant_Classification</a:t>
            </a:r>
            <a:endParaRPr/>
          </a:p>
          <a:p>
            <a:pPr indent="0" lvl="0" marL="0" rtl="0" algn="l">
              <a:spcBef>
                <a:spcPts val="0"/>
              </a:spcBef>
              <a:spcAft>
                <a:spcPts val="0"/>
              </a:spcAft>
              <a:buSzPts val="1800"/>
              <a:buNone/>
            </a:pPr>
            <a:r>
              <a:rPr lang="en"/>
              <a:t>Gene_Symbol</a:t>
            </a:r>
            <a:endParaRPr/>
          </a:p>
          <a:p>
            <a:pPr indent="0" lvl="0" marL="0" rtl="0" algn="l">
              <a:spcBef>
                <a:spcPts val="0"/>
              </a:spcBef>
              <a:spcAft>
                <a:spcPts val="0"/>
              </a:spcAft>
              <a:buSzPts val="1800"/>
              <a:buNone/>
            </a:pPr>
            <a:r>
              <a:rPr lang="en"/>
              <a:t>Variant_Type</a:t>
            </a:r>
            <a:endParaRPr/>
          </a:p>
          <a:p>
            <a:pPr indent="0" lvl="0" marL="0" rtl="0" algn="l">
              <a:spcBef>
                <a:spcPts val="0"/>
              </a:spcBef>
              <a:spcAft>
                <a:spcPts val="0"/>
              </a:spcAft>
              <a:buClr>
                <a:schemeClr val="dk1"/>
              </a:buClr>
              <a:buSzPts val="18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Mutations are tricky, because you can see gene’s mutation 500 times, coming from different parts of the gene and/or coming from different cell lines.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Often, this is the format we want - our observations are about samples/cell lines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do we get our dataframe in the right format for the appropriate analysis?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7"/>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0"/>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1"/>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3"/>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3"/>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4"/>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5"/>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5"/>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5"/>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6"/>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Wrangling biological datasets</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2,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f13c414a3_0_0"/>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 sz="2400"/>
              <a:t>“The rows and columns I need can be subsetted.”</a:t>
            </a:r>
            <a:endParaRPr sz="2400"/>
          </a:p>
          <a:p>
            <a:pPr indent="0" lvl="0" marL="0" rtl="0" algn="l">
              <a:lnSpc>
                <a:spcPct val="100000"/>
              </a:lnSpc>
              <a:spcBef>
                <a:spcPts val="1600"/>
              </a:spcBef>
              <a:spcAft>
                <a:spcPts val="0"/>
              </a:spcAft>
              <a:buSzPts val="2800"/>
              <a:buNone/>
            </a:pPr>
            <a:r>
              <a:t/>
            </a:r>
            <a:endParaRPr/>
          </a:p>
        </p:txBody>
      </p:sp>
      <p:sp>
        <p:nvSpPr>
          <p:cNvPr id="123" name="Google Shape;123;gdf13c414a3_0_0"/>
          <p:cNvSpPr txBox="1"/>
          <p:nvPr>
            <p:ph idx="1" type="body"/>
          </p:nvPr>
        </p:nvSpPr>
        <p:spPr>
          <a:xfrm>
            <a:off x="311700" y="13951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Explicit and implicit </a:t>
            </a:r>
            <a:r>
              <a:rPr lang="en">
                <a:solidFill>
                  <a:schemeClr val="dk1"/>
                </a:solidFill>
              </a:rPr>
              <a:t>subsetting on dataframes, which we know already…</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Subset iris by rows so that the Sepal.Length &lt;= 2.</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rPr>
              <a:t>Subset iris by columns to only have “Sepal.Length” and Sepal.Width” columns.</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 sz="2400"/>
              <a:t>“The observations and columns I need can be subsetted.”</a:t>
            </a:r>
            <a:endParaRPr sz="2400"/>
          </a:p>
          <a:p>
            <a:pPr indent="0" lvl="0" marL="0" rtl="0" algn="l">
              <a:lnSpc>
                <a:spcPct val="100000"/>
              </a:lnSpc>
              <a:spcBef>
                <a:spcPts val="1600"/>
              </a:spcBef>
              <a:spcAft>
                <a:spcPts val="0"/>
              </a:spcAft>
              <a:buSzPts val="2800"/>
              <a:buNone/>
            </a:pPr>
            <a:r>
              <a:t/>
            </a:r>
            <a:endParaRPr/>
          </a:p>
        </p:txBody>
      </p:sp>
      <p:sp>
        <p:nvSpPr>
          <p:cNvPr id="129" name="Google Shape;129;p10"/>
          <p:cNvSpPr txBox="1"/>
          <p:nvPr>
            <p:ph idx="1" type="body"/>
          </p:nvPr>
        </p:nvSpPr>
        <p:spPr>
          <a:xfrm>
            <a:off x="311700" y="13951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I</a:t>
            </a:r>
            <a:r>
              <a:rPr lang="en">
                <a:solidFill>
                  <a:schemeClr val="dk1"/>
                </a:solidFill>
              </a:rPr>
              <a:t>mplicit subsetting on dataframes, which we know how to do already in base R!</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An alternative: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Subset by columns in Tidyverse:</a:t>
            </a:r>
            <a:endParaRPr>
              <a:solidFill>
                <a:schemeClr val="dk1"/>
              </a:solidFill>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select(df, column_name1, column_name2,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SzPts val="1800"/>
              <a:buNone/>
            </a:pPr>
            <a:r>
              <a:rPr lang="en">
                <a:solidFill>
                  <a:schemeClr val="dk1"/>
                </a:solidFill>
              </a:rPr>
              <a:t>Subset by rows in Tidyverse:</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filter(df, logical_indexing_vector)</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Note: the second argument for select() does not take in variables in the environment. We specify column names defined in in </a:t>
            </a:r>
            <a:r>
              <a:rPr i="1" lang="en">
                <a:solidFill>
                  <a:schemeClr val="dk1"/>
                </a:solidFill>
                <a:latin typeface="Courier New"/>
                <a:ea typeface="Courier New"/>
                <a:cs typeface="Courier New"/>
                <a:sym typeface="Courier New"/>
              </a:rPr>
              <a:t>df. </a:t>
            </a:r>
            <a:r>
              <a:rPr lang="en">
                <a:solidFill>
                  <a:schemeClr val="dk1"/>
                </a:solidFill>
                <a:latin typeface="Courier New"/>
                <a:ea typeface="Courier New"/>
                <a:cs typeface="Courier New"/>
                <a:sym typeface="Courier New"/>
              </a:rPr>
              <a:t>These are called </a:t>
            </a:r>
            <a:r>
              <a:rPr b="1" lang="en">
                <a:solidFill>
                  <a:schemeClr val="dk1"/>
                </a:solidFill>
                <a:latin typeface="Courier New"/>
                <a:ea typeface="Courier New"/>
                <a:cs typeface="Courier New"/>
                <a:sym typeface="Courier New"/>
              </a:rPr>
              <a:t>data variables</a:t>
            </a: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198875" y="301425"/>
            <a:ext cx="8715300" cy="7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2. “The column I want is an operation or function of other columns I already have in the dataframe.”</a:t>
            </a:r>
            <a:endParaRPr sz="2400"/>
          </a:p>
          <a:p>
            <a:pPr indent="0" lvl="0" marL="0" rtl="0" algn="l">
              <a:lnSpc>
                <a:spcPct val="115000"/>
              </a:lnSpc>
              <a:spcBef>
                <a:spcPts val="1600"/>
              </a:spcBef>
              <a:spcAft>
                <a:spcPts val="0"/>
              </a:spcAft>
              <a:buSzPts val="2800"/>
              <a:buNone/>
            </a:pPr>
            <a:r>
              <a:t/>
            </a:r>
            <a:endParaRPr sz="2400"/>
          </a:p>
          <a:p>
            <a:pPr indent="0" lvl="0" marL="0" rtl="0" algn="l">
              <a:lnSpc>
                <a:spcPct val="100000"/>
              </a:lnSpc>
              <a:spcBef>
                <a:spcPts val="1600"/>
              </a:spcBef>
              <a:spcAft>
                <a:spcPts val="0"/>
              </a:spcAft>
              <a:buSzPts val="2800"/>
              <a:buNone/>
            </a:pPr>
            <a:r>
              <a:t/>
            </a:r>
            <a:endParaRPr sz="2400"/>
          </a:p>
        </p:txBody>
      </p:sp>
      <p:sp>
        <p:nvSpPr>
          <p:cNvPr id="135" name="Google Shape;135;p11"/>
          <p:cNvSpPr txBox="1"/>
          <p:nvPr>
            <p:ph idx="1" type="body"/>
          </p:nvPr>
        </p:nvSpPr>
        <p:spPr>
          <a:xfrm>
            <a:off x="311700" y="1623724"/>
            <a:ext cx="8520600" cy="514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i="1">
              <a:solidFill>
                <a:schemeClr val="dk1"/>
              </a:solidFill>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iris</a:t>
            </a:r>
            <a:r>
              <a:rPr lang="en">
                <a:solidFill>
                  <a:schemeClr val="dk1"/>
                </a:solidFill>
                <a:latin typeface="Courier New"/>
                <a:ea typeface="Courier New"/>
                <a:cs typeface="Courier New"/>
                <a:sym typeface="Courier New"/>
              </a:rPr>
              <a:t>$Sepal.Area = iris$Sepal.Width * iris$Sepal.Length</a:t>
            </a:r>
            <a:endParaRPr>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800"/>
              <a:buFont typeface="Arial"/>
              <a:buNone/>
            </a:pPr>
            <a:r>
              <a:rPr lang="en">
                <a:solidFill>
                  <a:schemeClr val="dk1"/>
                </a:solidFill>
                <a:latin typeface="Courier New"/>
                <a:ea typeface="Courier New"/>
                <a:cs typeface="Courier New"/>
                <a:sym typeface="Courier New"/>
              </a:rPr>
              <a:t>iris$isSetosa = iris$Species == “setosa”</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f35432919_0_0"/>
          <p:cNvSpPr txBox="1"/>
          <p:nvPr>
            <p:ph type="title"/>
          </p:nvPr>
        </p:nvSpPr>
        <p:spPr>
          <a:xfrm>
            <a:off x="198875" y="72825"/>
            <a:ext cx="88677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3</a:t>
            </a:r>
            <a:r>
              <a:rPr lang="en" sz="2400"/>
              <a:t>. “The columns that I need are in two different dataframes with a common column. The rows of both dataframes represent the same thing.”</a:t>
            </a:r>
            <a:endParaRPr sz="2400"/>
          </a:p>
          <a:p>
            <a:pPr indent="0" lvl="0" marL="0" rtl="0" algn="l">
              <a:lnSpc>
                <a:spcPct val="100000"/>
              </a:lnSpc>
              <a:spcBef>
                <a:spcPts val="1600"/>
              </a:spcBef>
              <a:spcAft>
                <a:spcPts val="0"/>
              </a:spcAft>
              <a:buSzPts val="2800"/>
              <a:buNone/>
            </a:pPr>
            <a:r>
              <a:t/>
            </a:r>
            <a:endParaRPr sz="2400"/>
          </a:p>
        </p:txBody>
      </p:sp>
      <p:graphicFrame>
        <p:nvGraphicFramePr>
          <p:cNvPr id="141" name="Google Shape;141;gdf35432919_0_0"/>
          <p:cNvGraphicFramePr/>
          <p:nvPr/>
        </p:nvGraphicFramePr>
        <p:xfrm>
          <a:off x="674300" y="1205450"/>
          <a:ext cx="3000000" cy="3000000"/>
        </p:xfrm>
        <a:graphic>
          <a:graphicData uri="http://schemas.openxmlformats.org/drawingml/2006/table">
            <a:tbl>
              <a:tblPr>
                <a:noFill/>
                <a:tableStyleId>{DE375372-C8F8-44A8-8747-1B3745590B3C}</a:tableStyleId>
              </a:tblPr>
              <a:tblGrid>
                <a:gridCol w="1661025"/>
                <a:gridCol w="1661025"/>
              </a:tblGrid>
              <a:tr h="588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5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42" name="Google Shape;142;gdf35432919_0_0"/>
          <p:cNvGraphicFramePr/>
          <p:nvPr/>
        </p:nvGraphicFramePr>
        <p:xfrm>
          <a:off x="4754375" y="1186500"/>
          <a:ext cx="3000000" cy="3000000"/>
        </p:xfrm>
        <a:graphic>
          <a:graphicData uri="http://schemas.openxmlformats.org/drawingml/2006/table">
            <a:tbl>
              <a:tblPr>
                <a:noFill/>
                <a:tableStyleId>{DE375372-C8F8-44A8-8747-1B3745590B3C}</a:tableStyleId>
              </a:tblPr>
              <a:tblGrid>
                <a:gridCol w="1360475"/>
                <a:gridCol w="1360475"/>
              </a:tblGrid>
              <a:tr h="631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2.59</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43" name="Google Shape;143;gdf35432919_0_0"/>
          <p:cNvGraphicFramePr/>
          <p:nvPr/>
        </p:nvGraphicFramePr>
        <p:xfrm>
          <a:off x="696675" y="4119650"/>
          <a:ext cx="3000000" cy="3000000"/>
        </p:xfrm>
        <a:graphic>
          <a:graphicData uri="http://schemas.openxmlformats.org/drawingml/2006/table">
            <a:tbl>
              <a:tblPr>
                <a:noFill/>
                <a:tableStyleId>{DE375372-C8F8-44A8-8747-1B3745590B3C}</a:tableStyleId>
              </a:tblPr>
              <a:tblGrid>
                <a:gridCol w="1549375"/>
                <a:gridCol w="1549375"/>
                <a:gridCol w="1549375"/>
              </a:tblGrid>
              <a:tr h="437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2.59</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df35432919_0_7"/>
          <p:cNvSpPr txBox="1"/>
          <p:nvPr>
            <p:ph type="title"/>
          </p:nvPr>
        </p:nvSpPr>
        <p:spPr>
          <a:xfrm>
            <a:off x="198875" y="72825"/>
            <a:ext cx="89451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lang="en" sz="2400"/>
              <a:t>3. “The columns that I need are in two different dataframes with a common column. The rows of both dataframes represent the same thing.”</a:t>
            </a:r>
            <a:endParaRPr sz="2400"/>
          </a:p>
          <a:p>
            <a:pPr indent="0" lvl="0" marL="0" rtl="0" algn="l">
              <a:spcBef>
                <a:spcPts val="1600"/>
              </a:spcBef>
              <a:spcAft>
                <a:spcPts val="0"/>
              </a:spcAft>
              <a:buClr>
                <a:schemeClr val="dk1"/>
              </a:buClr>
              <a:buSzPts val="2800"/>
              <a:buFont typeface="Arial"/>
              <a:buNone/>
            </a:pPr>
            <a:r>
              <a:t/>
            </a:r>
            <a:endParaRPr sz="2400"/>
          </a:p>
          <a:p>
            <a:pPr indent="0" lvl="0" marL="0" rtl="0" algn="l">
              <a:lnSpc>
                <a:spcPct val="100000"/>
              </a:lnSpc>
              <a:spcBef>
                <a:spcPts val="1600"/>
              </a:spcBef>
              <a:spcAft>
                <a:spcPts val="0"/>
              </a:spcAft>
              <a:buSzPts val="2800"/>
              <a:buNone/>
            </a:pPr>
            <a:r>
              <a:t/>
            </a:r>
            <a:endParaRPr sz="2400"/>
          </a:p>
        </p:txBody>
      </p:sp>
      <p:graphicFrame>
        <p:nvGraphicFramePr>
          <p:cNvPr id="149" name="Google Shape;149;gdf35432919_0_7"/>
          <p:cNvGraphicFramePr/>
          <p:nvPr/>
        </p:nvGraphicFramePr>
        <p:xfrm>
          <a:off x="674300" y="1205450"/>
          <a:ext cx="3000000" cy="3000000"/>
        </p:xfrm>
        <a:graphic>
          <a:graphicData uri="http://schemas.openxmlformats.org/drawingml/2006/table">
            <a:tbl>
              <a:tblPr>
                <a:noFill/>
                <a:tableStyleId>{DE375372-C8F8-44A8-8747-1B3745590B3C}</a:tableStyleId>
              </a:tblPr>
              <a:tblGrid>
                <a:gridCol w="1661025"/>
                <a:gridCol w="1661025"/>
              </a:tblGrid>
              <a:tr h="588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5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50" name="Google Shape;150;gdf35432919_0_7"/>
          <p:cNvGraphicFramePr/>
          <p:nvPr/>
        </p:nvGraphicFramePr>
        <p:xfrm>
          <a:off x="4754375" y="1186500"/>
          <a:ext cx="3000000" cy="3000000"/>
        </p:xfrm>
        <a:graphic>
          <a:graphicData uri="http://schemas.openxmlformats.org/drawingml/2006/table">
            <a:tbl>
              <a:tblPr>
                <a:noFill/>
                <a:tableStyleId>{DE375372-C8F8-44A8-8747-1B3745590B3C}</a:tableStyleId>
              </a:tblPr>
              <a:tblGrid>
                <a:gridCol w="1360475"/>
                <a:gridCol w="1360475"/>
              </a:tblGrid>
              <a:tr h="631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a:t>
                      </a:r>
                      <a:r>
                        <a:rPr lang="en">
                          <a:solidFill>
                            <a:schemeClr val="dk1"/>
                          </a:solidFill>
                        </a:rPr>
                        <a:t>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2.59</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51" name="Google Shape;151;gdf35432919_0_7"/>
          <p:cNvSpPr txBox="1"/>
          <p:nvPr/>
        </p:nvSpPr>
        <p:spPr>
          <a:xfrm>
            <a:off x="5703225" y="4740550"/>
            <a:ext cx="34407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b="1" lang="en" sz="1800">
                <a:latin typeface="Courier New"/>
                <a:ea typeface="Courier New"/>
                <a:cs typeface="Courier New"/>
                <a:sym typeface="Courier New"/>
              </a:rPr>
              <a:t>inner</a:t>
            </a:r>
            <a:r>
              <a:rPr lang="en" sz="1800">
                <a:latin typeface="Courier New"/>
                <a:ea typeface="Courier New"/>
                <a:cs typeface="Courier New"/>
                <a:sym typeface="Courier New"/>
              </a:rPr>
              <a:t>_join(</a:t>
            </a:r>
            <a:r>
              <a:rPr lang="en" sz="1800">
                <a:latin typeface="Courier New"/>
                <a:ea typeface="Courier New"/>
                <a:cs typeface="Courier New"/>
                <a:sym typeface="Courier New"/>
              </a:rPr>
              <a:t>df1</a:t>
            </a:r>
            <a:r>
              <a:rPr lang="en" sz="1800">
                <a:latin typeface="Courier New"/>
                <a:ea typeface="Courier New"/>
                <a:cs typeface="Courier New"/>
                <a:sym typeface="Courier New"/>
              </a:rPr>
              <a:t>, </a:t>
            </a:r>
            <a:r>
              <a:rPr lang="en" sz="1800">
                <a:latin typeface="Courier New"/>
                <a:ea typeface="Courier New"/>
                <a:cs typeface="Courier New"/>
                <a:sym typeface="Courier New"/>
              </a:rPr>
              <a:t>df2</a:t>
            </a:r>
            <a:r>
              <a:rPr lang="en" sz="1800">
                <a:latin typeface="Courier New"/>
                <a:ea typeface="Courier New"/>
                <a:cs typeface="Courier New"/>
                <a:sym typeface="Courier New"/>
              </a:rPr>
              <a:t>,</a:t>
            </a:r>
            <a:r>
              <a:rPr lang="en" sz="1800">
                <a:latin typeface="Courier New"/>
                <a:ea typeface="Courier New"/>
                <a:cs typeface="Courier New"/>
                <a:sym typeface="Courier New"/>
              </a:rPr>
              <a:t> </a:t>
            </a:r>
            <a:r>
              <a:rPr lang="en" sz="1800">
                <a:latin typeface="Courier New"/>
                <a:ea typeface="Courier New"/>
                <a:cs typeface="Courier New"/>
                <a:sym typeface="Courier New"/>
              </a:rPr>
              <a:t>"DepMap_ID")</a:t>
            </a:r>
            <a:endParaRPr sz="1800">
              <a:latin typeface="Courier New"/>
              <a:ea typeface="Courier New"/>
              <a:cs typeface="Courier New"/>
              <a:sym typeface="Courier New"/>
            </a:endParaRPr>
          </a:p>
          <a:p>
            <a:pPr indent="0" lvl="0" marL="0" rtl="0" algn="l">
              <a:spcBef>
                <a:spcPts val="0"/>
              </a:spcBef>
              <a:spcAft>
                <a:spcPts val="0"/>
              </a:spcAft>
              <a:buClr>
                <a:srgbClr val="000000"/>
              </a:buClr>
              <a:buSzPts val="18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Clr>
                <a:srgbClr val="000000"/>
              </a:buClr>
              <a:buSzPts val="18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p:txBody>
      </p:sp>
      <p:graphicFrame>
        <p:nvGraphicFramePr>
          <p:cNvPr id="152" name="Google Shape;152;gdf35432919_0_7"/>
          <p:cNvGraphicFramePr/>
          <p:nvPr/>
        </p:nvGraphicFramePr>
        <p:xfrm>
          <a:off x="696675" y="4119650"/>
          <a:ext cx="3000000" cy="3000000"/>
        </p:xfrm>
        <a:graphic>
          <a:graphicData uri="http://schemas.openxmlformats.org/drawingml/2006/table">
            <a:tbl>
              <a:tblPr>
                <a:noFill/>
                <a:tableStyleId>{DE375372-C8F8-44A8-8747-1B3745590B3C}</a:tableStyleId>
              </a:tblPr>
              <a:tblGrid>
                <a:gridCol w="1549375"/>
                <a:gridCol w="1549375"/>
                <a:gridCol w="1549375"/>
              </a:tblGrid>
              <a:tr h="437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9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2.59</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df35432919_0_15"/>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Variations of join</a:t>
            </a:r>
            <a:endParaRPr sz="2400"/>
          </a:p>
        </p:txBody>
      </p:sp>
      <p:pic>
        <p:nvPicPr>
          <p:cNvPr id="158" name="Google Shape;158;gdf35432919_0_15"/>
          <p:cNvPicPr preferRelativeResize="0"/>
          <p:nvPr/>
        </p:nvPicPr>
        <p:blipFill rotWithShape="1">
          <a:blip r:embed="rId3">
            <a:alphaModFix/>
          </a:blip>
          <a:srcRect b="0" l="0" r="0" t="0"/>
          <a:stretch/>
        </p:blipFill>
        <p:spPr>
          <a:xfrm>
            <a:off x="1613250" y="1137525"/>
            <a:ext cx="4883209" cy="3551425"/>
          </a:xfrm>
          <a:prstGeom prst="rect">
            <a:avLst/>
          </a:prstGeom>
          <a:noFill/>
          <a:ln>
            <a:noFill/>
          </a:ln>
        </p:spPr>
      </p:pic>
      <p:sp>
        <p:nvSpPr>
          <p:cNvPr id="159" name="Google Shape;159;gdf35432919_0_15"/>
          <p:cNvSpPr txBox="1"/>
          <p:nvPr/>
        </p:nvSpPr>
        <p:spPr>
          <a:xfrm>
            <a:off x="473700" y="5093600"/>
            <a:ext cx="8075400" cy="14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8F8F8"/>
                </a:highlight>
                <a:latin typeface="Arial"/>
                <a:ea typeface="Arial"/>
                <a:cs typeface="Arial"/>
                <a:sym typeface="Arial"/>
              </a:rPr>
              <a:t>Different variations of join can happen when you merge datasets with different number of observations. </a:t>
            </a:r>
            <a:endParaRPr b="0" i="0" sz="1800" u="none" cap="none" strike="noStrike">
              <a:solidFill>
                <a:schemeClr val="dk1"/>
              </a:solidFill>
              <a:highlight>
                <a:srgbClr val="F8F8F8"/>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Arial"/>
              <a:ea typeface="Arial"/>
              <a:cs typeface="Arial"/>
              <a:sym typeface="Arial"/>
            </a:endParaRPr>
          </a:p>
          <a:p>
            <a:pPr indent="0" lvl="0" marL="0" rtl="0" algn="l">
              <a:spcBef>
                <a:spcPts val="0"/>
              </a:spcBef>
              <a:spcAft>
                <a:spcPts val="0"/>
              </a:spcAft>
              <a:buClr>
                <a:srgbClr val="000000"/>
              </a:buClr>
              <a:buSzPts val="1800"/>
              <a:buFont typeface="Arial"/>
              <a:buNone/>
            </a:pPr>
            <a:r>
              <a:rPr lang="en" sz="1800">
                <a:latin typeface="Courier New"/>
                <a:ea typeface="Courier New"/>
                <a:cs typeface="Courier New"/>
                <a:sym typeface="Courier New"/>
              </a:rPr>
              <a:t>*_join(metadata_sm, expression_sm, "DepMap_ID")</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gdf35432919_0_21"/>
          <p:cNvGraphicFramePr/>
          <p:nvPr/>
        </p:nvGraphicFramePr>
        <p:xfrm>
          <a:off x="674300" y="214850"/>
          <a:ext cx="3000000" cy="3000000"/>
        </p:xfrm>
        <a:graphic>
          <a:graphicData uri="http://schemas.openxmlformats.org/drawingml/2006/table">
            <a:tbl>
              <a:tblPr>
                <a:noFill/>
                <a:tableStyleId>{DE375372-C8F8-44A8-8747-1B3745590B3C}</a:tableStyleId>
              </a:tblPr>
              <a:tblGrid>
                <a:gridCol w="1661025"/>
                <a:gridCol w="1661025"/>
              </a:tblGrid>
              <a:tr h="588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5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65" name="Google Shape;165;gdf35432919_0_21"/>
          <p:cNvGraphicFramePr/>
          <p:nvPr/>
        </p:nvGraphicFramePr>
        <p:xfrm>
          <a:off x="4754375" y="195900"/>
          <a:ext cx="3000000" cy="3000000"/>
        </p:xfrm>
        <a:graphic>
          <a:graphicData uri="http://schemas.openxmlformats.org/drawingml/2006/table">
            <a:tbl>
              <a:tblPr>
                <a:noFill/>
                <a:tableStyleId>{DE375372-C8F8-44A8-8747-1B3745590B3C}</a:tableStyleId>
              </a:tblPr>
              <a:tblGrid>
                <a:gridCol w="1360475"/>
                <a:gridCol w="1360475"/>
              </a:tblGrid>
              <a:tr h="631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26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a:t>
                      </a:r>
                      <a:r>
                        <a:rPr lang="en">
                          <a:solidFill>
                            <a:schemeClr val="dk1"/>
                          </a:solidFill>
                        </a:rPr>
                        <a:t>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2.59</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66" name="Google Shape;166;gdf35432919_0_21"/>
          <p:cNvGraphicFramePr/>
          <p:nvPr/>
        </p:nvGraphicFramePr>
        <p:xfrm>
          <a:off x="696675" y="3205250"/>
          <a:ext cx="3000000" cy="3000000"/>
        </p:xfrm>
        <a:graphic>
          <a:graphicData uri="http://schemas.openxmlformats.org/drawingml/2006/table">
            <a:tbl>
              <a:tblPr>
                <a:noFill/>
                <a:tableStyleId>{DE375372-C8F8-44A8-8747-1B3745590B3C}</a:tableStyleId>
              </a:tblPr>
              <a:tblGrid>
                <a:gridCol w="1582025"/>
                <a:gridCol w="1582025"/>
                <a:gridCol w="1582025"/>
              </a:tblGrid>
              <a:tr h="405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primary_disease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TSPAN6</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4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Ovarian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5.82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4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61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Colon/Colorectal Cancer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61125">
                <a:tc>
                  <a:txBody>
                    <a:bodyPr/>
                    <a:lstStyle/>
                    <a:p>
                      <a:pPr indent="0" lvl="0" marL="0" rtl="0" algn="l">
                        <a:spcBef>
                          <a:spcPts val="0"/>
                        </a:spcBef>
                        <a:spcAft>
                          <a:spcPts val="0"/>
                        </a:spcAft>
                        <a:buClr>
                          <a:schemeClr val="dk1"/>
                        </a:buClr>
                        <a:buSzPts val="1400"/>
                        <a:buFont typeface="Arial"/>
                        <a:buNone/>
                      </a:pPr>
                      <a:r>
                        <a:rPr lang="en">
                          <a:solidFill>
                            <a:schemeClr val="dk1"/>
                          </a:solidFill>
                        </a:rPr>
                        <a:t>ACH-000004</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
                          <a:solidFill>
                            <a:schemeClr val="dk1"/>
                          </a:solidFill>
                        </a:rPr>
                        <a:t>Leukemia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NA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61125">
                <a:tc>
                  <a:txBody>
                    <a:bodyPr/>
                    <a:lstStyle/>
                    <a:p>
                      <a:pPr indent="0" lvl="0" marL="0" rtl="0" algn="l">
                        <a:spcBef>
                          <a:spcPts val="0"/>
                        </a:spcBef>
                        <a:spcAft>
                          <a:spcPts val="0"/>
                        </a:spcAft>
                        <a:buClr>
                          <a:schemeClr val="dk1"/>
                        </a:buClr>
                        <a:buSzPts val="1100"/>
                        <a:buFont typeface="Arial"/>
                        <a:buNone/>
                      </a:pPr>
                      <a:r>
                        <a:rPr lang="en">
                          <a:solidFill>
                            <a:schemeClr val="dk1"/>
                          </a:solidFill>
                        </a:rPr>
                        <a:t>ACH-000005</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t>NA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
                          <a:solidFill>
                            <a:schemeClr val="dk1"/>
                          </a:solidFill>
                        </a:rPr>
                        <a:t>2.59</a:t>
                      </a:r>
                      <a:endParaRPr>
                        <a:solidFill>
                          <a:schemeClr val="dk1"/>
                        </a:solidFill>
                      </a:endParaRPr>
                    </a:p>
                    <a:p>
                      <a:pPr indent="0" lvl="0" marL="0" marR="0" rtl="0" algn="l">
                        <a:lnSpc>
                          <a:spcPct val="100000"/>
                        </a:lnSpc>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67" name="Google Shape;167;gdf35432919_0_21"/>
          <p:cNvSpPr txBox="1"/>
          <p:nvPr/>
        </p:nvSpPr>
        <p:spPr>
          <a:xfrm>
            <a:off x="5703225" y="4740550"/>
            <a:ext cx="32517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chemeClr val="dk1"/>
                </a:solidFill>
                <a:latin typeface="Courier New"/>
                <a:ea typeface="Courier New"/>
                <a:cs typeface="Courier New"/>
                <a:sym typeface="Courier New"/>
              </a:rPr>
              <a:t>full</a:t>
            </a:r>
            <a:r>
              <a:rPr lang="en" sz="1800">
                <a:solidFill>
                  <a:schemeClr val="dk1"/>
                </a:solidFill>
                <a:latin typeface="Courier New"/>
                <a:ea typeface="Courier New"/>
                <a:cs typeface="Courier New"/>
                <a:sym typeface="Courier New"/>
              </a:rPr>
              <a:t>_join(df1, df2, "DepMap_ID")</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4</a:t>
            </a:r>
            <a:r>
              <a:rPr lang="en" sz="2400"/>
              <a:t>. “The rows representation I want is described by a column. The columns I want need to be summarized.”</a:t>
            </a:r>
            <a:endParaRPr sz="2400"/>
          </a:p>
          <a:p>
            <a:pPr indent="0" lvl="0" marL="0" rtl="0" algn="l">
              <a:lnSpc>
                <a:spcPct val="100000"/>
              </a:lnSpc>
              <a:spcBef>
                <a:spcPts val="1600"/>
              </a:spcBef>
              <a:spcAft>
                <a:spcPts val="0"/>
              </a:spcAft>
              <a:buSzPts val="2800"/>
              <a:buNone/>
            </a:pPr>
            <a:r>
              <a:t/>
            </a:r>
            <a:endParaRPr sz="2400"/>
          </a:p>
        </p:txBody>
      </p:sp>
      <p:graphicFrame>
        <p:nvGraphicFramePr>
          <p:cNvPr id="173" name="Google Shape;173;p13"/>
          <p:cNvGraphicFramePr/>
          <p:nvPr/>
        </p:nvGraphicFramePr>
        <p:xfrm>
          <a:off x="5017500" y="2048863"/>
          <a:ext cx="3000000" cy="3000000"/>
        </p:xfrm>
        <a:graphic>
          <a:graphicData uri="http://schemas.openxmlformats.org/drawingml/2006/table">
            <a:tbl>
              <a:tblPr>
                <a:noFill/>
                <a:tableStyleId>{DE375372-C8F8-44A8-8747-1B3745590B3C}</a:tableStyleId>
              </a:tblPr>
              <a:tblGrid>
                <a:gridCol w="877375"/>
                <a:gridCol w="1097025"/>
                <a:gridCol w="1534150"/>
                <a:gridCol w="465525"/>
              </a:tblGrid>
              <a:tr h="933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species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Mean.Sepal.Length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Mean.Sepal.Width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6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65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174" name="Google Shape;174;p13"/>
          <p:cNvCxnSpPr/>
          <p:nvPr/>
        </p:nvCxnSpPr>
        <p:spPr>
          <a:xfrm>
            <a:off x="4266125" y="3274125"/>
            <a:ext cx="596700" cy="0"/>
          </a:xfrm>
          <a:prstGeom prst="straightConnector1">
            <a:avLst/>
          </a:prstGeom>
          <a:noFill/>
          <a:ln cap="flat" cmpd="sng" w="38100">
            <a:solidFill>
              <a:schemeClr val="dk2"/>
            </a:solidFill>
            <a:prstDash val="solid"/>
            <a:round/>
            <a:headEnd len="sm" w="sm" type="none"/>
            <a:tailEnd len="med" w="med" type="triangle"/>
          </a:ln>
        </p:spPr>
      </p:cxnSp>
      <p:sp>
        <p:nvSpPr>
          <p:cNvPr id="175" name="Google Shape;175;p13"/>
          <p:cNvSpPr txBox="1"/>
          <p:nvPr/>
        </p:nvSpPr>
        <p:spPr>
          <a:xfrm>
            <a:off x="140900" y="5068225"/>
            <a:ext cx="4260600" cy="14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Observation: plants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 sz="1600"/>
              <a:t>Columns</a:t>
            </a:r>
            <a:r>
              <a:rPr b="0" i="0" lang="en" sz="1600" u="none" cap="none" strike="noStrike">
                <a:solidFill>
                  <a:srgbClr val="000000"/>
                </a:solidFill>
                <a:latin typeface="Arial"/>
                <a:ea typeface="Arial"/>
                <a:cs typeface="Arial"/>
                <a:sym typeface="Arial"/>
              </a:rPr>
              <a:t>: species, sepal length, and width for each plant</a:t>
            </a:r>
            <a:endParaRPr b="0" i="0" sz="1600" u="none" cap="none" strike="noStrike">
              <a:solidFill>
                <a:srgbClr val="000000"/>
              </a:solidFill>
              <a:latin typeface="Arial"/>
              <a:ea typeface="Arial"/>
              <a:cs typeface="Arial"/>
              <a:sym typeface="Arial"/>
            </a:endParaRPr>
          </a:p>
        </p:txBody>
      </p:sp>
      <p:sp>
        <p:nvSpPr>
          <p:cNvPr id="176" name="Google Shape;176;p13"/>
          <p:cNvSpPr txBox="1"/>
          <p:nvPr/>
        </p:nvSpPr>
        <p:spPr>
          <a:xfrm>
            <a:off x="4803075" y="5139475"/>
            <a:ext cx="4260600" cy="14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Observation: species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 sz="1600"/>
              <a:t>Columns</a:t>
            </a:r>
            <a:r>
              <a:rPr b="0" i="0" lang="en" sz="1600" u="none" cap="none" strike="noStrike">
                <a:solidFill>
                  <a:srgbClr val="000000"/>
                </a:solidFill>
                <a:latin typeface="Arial"/>
                <a:ea typeface="Arial"/>
                <a:cs typeface="Arial"/>
                <a:sym typeface="Arial"/>
              </a:rPr>
              <a:t>: mean sepal length and width for plants observed, number of plants observed for each species.  </a:t>
            </a:r>
            <a:endParaRPr b="0" i="0" sz="1600" u="none" cap="none" strike="noStrike">
              <a:solidFill>
                <a:srgbClr val="000000"/>
              </a:solidFill>
              <a:latin typeface="Arial"/>
              <a:ea typeface="Arial"/>
              <a:cs typeface="Arial"/>
              <a:sym typeface="Arial"/>
            </a:endParaRPr>
          </a:p>
        </p:txBody>
      </p:sp>
      <p:graphicFrame>
        <p:nvGraphicFramePr>
          <p:cNvPr id="177" name="Google Shape;177;p13"/>
          <p:cNvGraphicFramePr/>
          <p:nvPr/>
        </p:nvGraphicFramePr>
        <p:xfrm>
          <a:off x="140900" y="2043650"/>
          <a:ext cx="3000000" cy="3000000"/>
        </p:xfrm>
        <a:graphic>
          <a:graphicData uri="http://schemas.openxmlformats.org/drawingml/2006/table">
            <a:tbl>
              <a:tblPr>
                <a:noFill/>
                <a:tableStyleId>{DE375372-C8F8-44A8-8747-1B3745590B3C}</a:tableStyleId>
              </a:tblPr>
              <a:tblGrid>
                <a:gridCol w="1292625"/>
                <a:gridCol w="1292625"/>
                <a:gridCol w="1292625"/>
              </a:tblGrid>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species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Sepal.Length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Sepal.Width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lang="en" sz="2400"/>
              <a:t>4. “The rows representation I want is described by a column. The columns I want need to be summarized.”</a:t>
            </a:r>
            <a:endParaRPr sz="2400"/>
          </a:p>
          <a:p>
            <a:pPr indent="0" lvl="0" marL="0" rtl="0" algn="l">
              <a:lnSpc>
                <a:spcPct val="100000"/>
              </a:lnSpc>
              <a:spcBef>
                <a:spcPts val="1600"/>
              </a:spcBef>
              <a:spcAft>
                <a:spcPts val="0"/>
              </a:spcAft>
              <a:buSzPts val="2800"/>
              <a:buNone/>
            </a:pPr>
            <a:r>
              <a:t/>
            </a:r>
            <a:endParaRPr sz="2400"/>
          </a:p>
        </p:txBody>
      </p:sp>
      <p:graphicFrame>
        <p:nvGraphicFramePr>
          <p:cNvPr id="183" name="Google Shape;183;p14"/>
          <p:cNvGraphicFramePr/>
          <p:nvPr/>
        </p:nvGraphicFramePr>
        <p:xfrm>
          <a:off x="140900" y="2043650"/>
          <a:ext cx="3000000" cy="3000000"/>
        </p:xfrm>
        <a:graphic>
          <a:graphicData uri="http://schemas.openxmlformats.org/drawingml/2006/table">
            <a:tbl>
              <a:tblPr>
                <a:noFill/>
                <a:tableStyleId>{DE375372-C8F8-44A8-8747-1B3745590B3C}</a:tableStyleId>
              </a:tblPr>
              <a:tblGrid>
                <a:gridCol w="1292625"/>
                <a:gridCol w="1292625"/>
                <a:gridCol w="1292625"/>
              </a:tblGrid>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species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Sepal.Length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Sepal.Width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84" name="Google Shape;184;p14"/>
          <p:cNvGraphicFramePr/>
          <p:nvPr/>
        </p:nvGraphicFramePr>
        <p:xfrm>
          <a:off x="5017500" y="2048863"/>
          <a:ext cx="3000000" cy="3000000"/>
        </p:xfrm>
        <a:graphic>
          <a:graphicData uri="http://schemas.openxmlformats.org/drawingml/2006/table">
            <a:tbl>
              <a:tblPr>
                <a:noFill/>
                <a:tableStyleId>{DE375372-C8F8-44A8-8747-1B3745590B3C}</a:tableStyleId>
              </a:tblPr>
              <a:tblGrid>
                <a:gridCol w="877375"/>
                <a:gridCol w="1097025"/>
                <a:gridCol w="1534150"/>
                <a:gridCol w="465525"/>
              </a:tblGrid>
              <a:tr h="933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species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Mean.Sepal.Length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Mean.Sepal.Width</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6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setosa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65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virginica</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185" name="Google Shape;185;p14"/>
          <p:cNvCxnSpPr/>
          <p:nvPr/>
        </p:nvCxnSpPr>
        <p:spPr>
          <a:xfrm>
            <a:off x="4266125" y="3274125"/>
            <a:ext cx="596700" cy="0"/>
          </a:xfrm>
          <a:prstGeom prst="straightConnector1">
            <a:avLst/>
          </a:prstGeom>
          <a:noFill/>
          <a:ln cap="flat" cmpd="sng" w="38100">
            <a:solidFill>
              <a:schemeClr val="dk2"/>
            </a:solidFill>
            <a:prstDash val="solid"/>
            <a:round/>
            <a:headEnd len="sm" w="sm" type="none"/>
            <a:tailEnd len="med" w="med" type="triangle"/>
          </a:ln>
        </p:spPr>
      </p:cxnSp>
      <p:sp>
        <p:nvSpPr>
          <p:cNvPr id="186" name="Google Shape;186;p14"/>
          <p:cNvSpPr txBox="1"/>
          <p:nvPr/>
        </p:nvSpPr>
        <p:spPr>
          <a:xfrm>
            <a:off x="216700" y="4978500"/>
            <a:ext cx="8775000" cy="17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summarize(group_by(iris, species), </a:t>
            </a:r>
            <a:endParaRPr b="0" i="0" sz="18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Mean.Sepal.Length = mean(Sepal.Length), </a:t>
            </a:r>
            <a:endParaRPr b="0" i="0" sz="18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Mean.Sepal.Width = mean(Sepal.Width), </a:t>
            </a:r>
            <a:endParaRPr b="0" i="0" sz="18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urier New"/>
                <a:ea typeface="Courier New"/>
                <a:cs typeface="Courier New"/>
                <a:sym typeface="Courier New"/>
              </a:rPr>
              <a:t>n = n())</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lang="en" sz="2400"/>
              <a:t>4. “The rows representation I want is described by a column. The columns I want need to be summarized.”</a:t>
            </a:r>
            <a:endParaRPr sz="2400"/>
          </a:p>
          <a:p>
            <a:pPr indent="0" lvl="0" marL="0" rtl="0" algn="l">
              <a:lnSpc>
                <a:spcPct val="100000"/>
              </a:lnSpc>
              <a:spcBef>
                <a:spcPts val="1600"/>
              </a:spcBef>
              <a:spcAft>
                <a:spcPts val="0"/>
              </a:spcAft>
              <a:buSzPts val="2800"/>
              <a:buNone/>
            </a:pPr>
            <a:r>
              <a:t/>
            </a:r>
            <a:endParaRPr sz="2400"/>
          </a:p>
        </p:txBody>
      </p:sp>
      <p:graphicFrame>
        <p:nvGraphicFramePr>
          <p:cNvPr id="192" name="Google Shape;192;p15"/>
          <p:cNvGraphicFramePr/>
          <p:nvPr/>
        </p:nvGraphicFramePr>
        <p:xfrm>
          <a:off x="5294375" y="2272488"/>
          <a:ext cx="3000000" cy="3000000"/>
        </p:xfrm>
        <a:graphic>
          <a:graphicData uri="http://schemas.openxmlformats.org/drawingml/2006/table">
            <a:tbl>
              <a:tblPr>
                <a:noFill/>
                <a:tableStyleId>{DE375372-C8F8-44A8-8747-1B3745590B3C}</a:tableStyleId>
              </a:tblPr>
              <a:tblGrid>
                <a:gridCol w="1827300"/>
                <a:gridCol w="1712500"/>
              </a:tblGrid>
              <a:tr h="579675">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DepMap_ID</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n_mutated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33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30925">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193" name="Google Shape;193;p15"/>
          <p:cNvCxnSpPr/>
          <p:nvPr/>
        </p:nvCxnSpPr>
        <p:spPr>
          <a:xfrm>
            <a:off x="4266125" y="3274125"/>
            <a:ext cx="596700" cy="0"/>
          </a:xfrm>
          <a:prstGeom prst="straightConnector1">
            <a:avLst/>
          </a:prstGeom>
          <a:noFill/>
          <a:ln cap="flat" cmpd="sng" w="38100">
            <a:solidFill>
              <a:schemeClr val="dk2"/>
            </a:solidFill>
            <a:prstDash val="solid"/>
            <a:round/>
            <a:headEnd len="sm" w="sm" type="none"/>
            <a:tailEnd len="med" w="med" type="triangle"/>
          </a:ln>
        </p:spPr>
      </p:cxnSp>
      <p:sp>
        <p:nvSpPr>
          <p:cNvPr id="194" name="Google Shape;194;p15"/>
          <p:cNvSpPr txBox="1"/>
          <p:nvPr/>
        </p:nvSpPr>
        <p:spPr>
          <a:xfrm>
            <a:off x="140900" y="5068225"/>
            <a:ext cx="4260600" cy="14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t>Rows represent</a:t>
            </a:r>
            <a:r>
              <a:rPr b="0" i="0" lang="en" sz="1600" u="none" cap="none" strike="noStrike">
                <a:solidFill>
                  <a:srgbClr val="000000"/>
                </a:solidFill>
                <a:latin typeface="Arial"/>
                <a:ea typeface="Arial"/>
                <a:cs typeface="Arial"/>
                <a:sym typeface="Arial"/>
              </a:rPr>
              <a:t>: </a:t>
            </a:r>
            <a:r>
              <a:rPr lang="en" sz="1600"/>
              <a:t>variant</a:t>
            </a:r>
            <a:r>
              <a:rPr b="0" i="0" lang="en"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 sz="1600"/>
              <a:t>Columns</a:t>
            </a:r>
            <a:r>
              <a:rPr b="0" i="0" lang="en" sz="1600" u="none" cap="none" strike="noStrike">
                <a:solidFill>
                  <a:srgbClr val="000000"/>
                </a:solidFill>
                <a:latin typeface="Arial"/>
                <a:ea typeface="Arial"/>
                <a:cs typeface="Arial"/>
                <a:sym typeface="Arial"/>
              </a:rPr>
              <a:t>: Hugo_Symbol, DepMap_ID, Chr, Position</a:t>
            </a:r>
            <a:endParaRPr b="0" i="0" sz="1600" u="none" cap="none" strike="noStrike">
              <a:solidFill>
                <a:srgbClr val="000000"/>
              </a:solidFill>
              <a:latin typeface="Arial"/>
              <a:ea typeface="Arial"/>
              <a:cs typeface="Arial"/>
              <a:sym typeface="Arial"/>
            </a:endParaRPr>
          </a:p>
        </p:txBody>
      </p:sp>
      <p:sp>
        <p:nvSpPr>
          <p:cNvPr id="195" name="Google Shape;195;p15"/>
          <p:cNvSpPr txBox="1"/>
          <p:nvPr/>
        </p:nvSpPr>
        <p:spPr>
          <a:xfrm>
            <a:off x="4803075" y="5139475"/>
            <a:ext cx="4260600" cy="14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t>Rows represent</a:t>
            </a:r>
            <a:r>
              <a:rPr b="0" i="0" lang="en" sz="1600" u="none" cap="none" strike="noStrike">
                <a:solidFill>
                  <a:srgbClr val="000000"/>
                </a:solidFill>
                <a:latin typeface="Arial"/>
                <a:ea typeface="Arial"/>
                <a:cs typeface="Arial"/>
                <a:sym typeface="Arial"/>
              </a:rPr>
              <a:t>: cell line (DepMap_ID)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 sz="1600"/>
              <a:t>Columns</a:t>
            </a:r>
            <a:r>
              <a:rPr b="0" i="0" lang="en" sz="1600" u="none" cap="none" strike="noStrike">
                <a:solidFill>
                  <a:srgbClr val="000000"/>
                </a:solidFill>
                <a:latin typeface="Arial"/>
                <a:ea typeface="Arial"/>
                <a:cs typeface="Arial"/>
                <a:sym typeface="Arial"/>
              </a:rPr>
              <a:t>: number of mutations </a:t>
            </a:r>
            <a:endParaRPr b="0" i="0" sz="1600" u="none" cap="none" strike="noStrike">
              <a:solidFill>
                <a:srgbClr val="000000"/>
              </a:solidFill>
              <a:latin typeface="Arial"/>
              <a:ea typeface="Arial"/>
              <a:cs typeface="Arial"/>
              <a:sym typeface="Arial"/>
            </a:endParaRPr>
          </a:p>
        </p:txBody>
      </p:sp>
      <p:graphicFrame>
        <p:nvGraphicFramePr>
          <p:cNvPr id="196" name="Google Shape;196;p15"/>
          <p:cNvGraphicFramePr/>
          <p:nvPr/>
        </p:nvGraphicFramePr>
        <p:xfrm>
          <a:off x="140900" y="1891250"/>
          <a:ext cx="3000000" cy="3000000"/>
        </p:xfrm>
        <a:graphic>
          <a:graphicData uri="http://schemas.openxmlformats.org/drawingml/2006/table">
            <a:tbl>
              <a:tblPr>
                <a:noFill/>
                <a:tableStyleId>{DE375372-C8F8-44A8-8747-1B3745590B3C}</a:tableStyleId>
              </a:tblPr>
              <a:tblGrid>
                <a:gridCol w="1117875"/>
                <a:gridCol w="1267675"/>
                <a:gridCol w="503375"/>
                <a:gridCol w="988950"/>
              </a:tblGrid>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Hugo_Symbol</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Position</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KRAS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25..257</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a:t>EGFR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25..263</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a:t>TP53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25..853</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KRAS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25..257</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Wrangling biological datasets</a:t>
            </a:r>
            <a:endParaRPr/>
          </a:p>
        </p:txBody>
      </p:sp>
      <p:pic>
        <p:nvPicPr>
          <p:cNvPr id="61" name="Google Shape;61;p2"/>
          <p:cNvPicPr preferRelativeResize="0"/>
          <p:nvPr/>
        </p:nvPicPr>
        <p:blipFill rotWithShape="1">
          <a:blip r:embed="rId3">
            <a:alphaModFix/>
          </a:blip>
          <a:srcRect b="20011" l="6214" r="3197" t="10141"/>
          <a:stretch/>
        </p:blipFill>
        <p:spPr>
          <a:xfrm>
            <a:off x="1264138" y="1840850"/>
            <a:ext cx="6920525" cy="400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4</a:t>
            </a:r>
            <a:r>
              <a:rPr lang="en" sz="2400"/>
              <a:t>. “The observation I want is described by other columns. The columns I want need to be summarized.”</a:t>
            </a:r>
            <a:endParaRPr sz="2400"/>
          </a:p>
          <a:p>
            <a:pPr indent="0" lvl="0" marL="0" rtl="0" algn="l">
              <a:lnSpc>
                <a:spcPct val="100000"/>
              </a:lnSpc>
              <a:spcBef>
                <a:spcPts val="1600"/>
              </a:spcBef>
              <a:spcAft>
                <a:spcPts val="0"/>
              </a:spcAft>
              <a:buSzPts val="2800"/>
              <a:buNone/>
            </a:pPr>
            <a:r>
              <a:t/>
            </a:r>
            <a:endParaRPr sz="2400"/>
          </a:p>
        </p:txBody>
      </p:sp>
      <p:graphicFrame>
        <p:nvGraphicFramePr>
          <p:cNvPr id="202" name="Google Shape;202;p16"/>
          <p:cNvGraphicFramePr/>
          <p:nvPr/>
        </p:nvGraphicFramePr>
        <p:xfrm>
          <a:off x="5294375" y="2272488"/>
          <a:ext cx="3000000" cy="3000000"/>
        </p:xfrm>
        <a:graphic>
          <a:graphicData uri="http://schemas.openxmlformats.org/drawingml/2006/table">
            <a:tbl>
              <a:tblPr>
                <a:noFill/>
                <a:tableStyleId>{DE375372-C8F8-44A8-8747-1B3745590B3C}</a:tableStyleId>
              </a:tblPr>
              <a:tblGrid>
                <a:gridCol w="1827300"/>
                <a:gridCol w="1712500"/>
              </a:tblGrid>
              <a:tr h="5796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DepMap_ID</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n_mutated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3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30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203" name="Google Shape;203;p16"/>
          <p:cNvCxnSpPr/>
          <p:nvPr/>
        </p:nvCxnSpPr>
        <p:spPr>
          <a:xfrm>
            <a:off x="4266125" y="3274125"/>
            <a:ext cx="596700" cy="0"/>
          </a:xfrm>
          <a:prstGeom prst="straightConnector1">
            <a:avLst/>
          </a:prstGeom>
          <a:noFill/>
          <a:ln cap="flat" cmpd="sng" w="38100">
            <a:solidFill>
              <a:schemeClr val="dk2"/>
            </a:solidFill>
            <a:prstDash val="solid"/>
            <a:round/>
            <a:headEnd len="sm" w="sm" type="none"/>
            <a:tailEnd len="med" w="med" type="triangle"/>
          </a:ln>
        </p:spPr>
      </p:cxnSp>
      <p:sp>
        <p:nvSpPr>
          <p:cNvPr id="204" name="Google Shape;204;p16"/>
          <p:cNvSpPr txBox="1"/>
          <p:nvPr/>
        </p:nvSpPr>
        <p:spPr>
          <a:xfrm>
            <a:off x="198875" y="5483325"/>
            <a:ext cx="8739900" cy="16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summarize(group_by(mutation</a:t>
            </a:r>
            <a:r>
              <a:rPr lang="en" sz="1800">
                <a:solidFill>
                  <a:schemeClr val="dk1"/>
                </a:solidFill>
                <a:latin typeface="Courier New"/>
                <a:ea typeface="Courier New"/>
                <a:cs typeface="Courier New"/>
                <a:sym typeface="Courier New"/>
              </a:rPr>
              <a:t>_sm</a:t>
            </a:r>
            <a:r>
              <a:rPr b="0" i="0" lang="en" sz="1800" u="none" cap="none" strike="noStrike">
                <a:solidFill>
                  <a:schemeClr val="dk1"/>
                </a:solidFill>
                <a:latin typeface="Courier New"/>
                <a:ea typeface="Courier New"/>
                <a:cs typeface="Courier New"/>
                <a:sym typeface="Courier New"/>
              </a:rPr>
              <a:t>, DepMap_ID),</a:t>
            </a:r>
            <a:r>
              <a:rPr lang="en" sz="1800">
                <a:solidFill>
                  <a:schemeClr val="dk1"/>
                </a:solidFill>
                <a:latin typeface="Courier New"/>
                <a:ea typeface="Courier New"/>
                <a:cs typeface="Courier New"/>
                <a:sym typeface="Courier New"/>
              </a:rPr>
              <a:t> n_mutated</a:t>
            </a:r>
            <a:r>
              <a:rPr b="0" i="0" lang="en" sz="1800" u="none" cap="none" strike="noStrike">
                <a:solidFill>
                  <a:schemeClr val="dk1"/>
                </a:solidFill>
                <a:latin typeface="Courier New"/>
                <a:ea typeface="Courier New"/>
                <a:cs typeface="Courier New"/>
                <a:sym typeface="Courier New"/>
              </a:rPr>
              <a:t> = n())</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aphicFrame>
        <p:nvGraphicFramePr>
          <p:cNvPr id="205" name="Google Shape;205;p16"/>
          <p:cNvGraphicFramePr/>
          <p:nvPr/>
        </p:nvGraphicFramePr>
        <p:xfrm>
          <a:off x="140900" y="1891250"/>
          <a:ext cx="3000000" cy="3000000"/>
        </p:xfrm>
        <a:graphic>
          <a:graphicData uri="http://schemas.openxmlformats.org/drawingml/2006/table">
            <a:tbl>
              <a:tblPr>
                <a:noFill/>
                <a:tableStyleId>{DE375372-C8F8-44A8-8747-1B3745590B3C}</a:tableStyleId>
              </a:tblPr>
              <a:tblGrid>
                <a:gridCol w="1117875"/>
                <a:gridCol w="1267675"/>
                <a:gridCol w="503375"/>
                <a:gridCol w="988950"/>
              </a:tblGrid>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Hugo_Symbol</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Position</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KRAS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25..257</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a:t>EGFR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25..263</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a:t>TP53</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ACH-000001</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25..853</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KRAS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ACH-000002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25..257</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Data wrangling: What are some tools to check that I did it right?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Data wrangling: What are some tools to check that I did it right?</a:t>
            </a:r>
            <a:endParaRPr sz="2400"/>
          </a:p>
        </p:txBody>
      </p:sp>
      <p:sp>
        <p:nvSpPr>
          <p:cNvPr id="216" name="Google Shape;216;p21"/>
          <p:cNvSpPr txBox="1"/>
          <p:nvPr/>
        </p:nvSpPr>
        <p:spPr>
          <a:xfrm>
            <a:off x="374675" y="1348600"/>
            <a:ext cx="8169000" cy="47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8F8F8"/>
                </a:highlight>
                <a:latin typeface="Courier New"/>
                <a:ea typeface="Courier New"/>
                <a:cs typeface="Courier New"/>
                <a:sym typeface="Courier New"/>
              </a:rPr>
              <a:t>ncol()</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8F8F8"/>
                </a:highlight>
                <a:latin typeface="Courier New"/>
                <a:ea typeface="Courier New"/>
                <a:cs typeface="Courier New"/>
                <a:sym typeface="Courier New"/>
              </a:rPr>
              <a:t>nrow()</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sz="1800">
                <a:solidFill>
                  <a:schemeClr val="dk1"/>
                </a:solidFill>
                <a:highlight>
                  <a:srgbClr val="F8F8F8"/>
                </a:highlight>
                <a:latin typeface="Courier New"/>
                <a:ea typeface="Courier New"/>
                <a:cs typeface="Courier New"/>
                <a:sym typeface="Courier New"/>
              </a:rPr>
              <a:t>head()</a:t>
            </a:r>
            <a:endParaRPr sz="1800">
              <a:solidFill>
                <a:schemeClr val="dk1"/>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rPr lang="en" sz="1800">
                <a:solidFill>
                  <a:schemeClr val="dk1"/>
                </a:solidFill>
                <a:highlight>
                  <a:srgbClr val="F8F8F8"/>
                </a:highlight>
                <a:latin typeface="Courier New"/>
                <a:ea typeface="Courier New"/>
                <a:cs typeface="Courier New"/>
                <a:sym typeface="Courier New"/>
              </a:rPr>
              <a:t>tail()</a:t>
            </a:r>
            <a:endParaRPr sz="1800">
              <a:solidFill>
                <a:schemeClr val="dk1"/>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800"/>
              <a:buFont typeface="Arial"/>
              <a:buNone/>
            </a:pPr>
            <a:r>
              <a:t/>
            </a:r>
            <a:endParaRPr sz="1800">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8F8F8"/>
                </a:highlight>
                <a:latin typeface="Courier New"/>
                <a:ea typeface="Courier New"/>
                <a:cs typeface="Courier New"/>
                <a:sym typeface="Courier New"/>
              </a:rPr>
              <a:t>is.na()</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98875" y="301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NA’s</a:t>
            </a:r>
            <a:endParaRPr sz="2400"/>
          </a:p>
        </p:txBody>
      </p:sp>
      <p:sp>
        <p:nvSpPr>
          <p:cNvPr id="222" name="Google Shape;222;p22"/>
          <p:cNvSpPr txBox="1"/>
          <p:nvPr/>
        </p:nvSpPr>
        <p:spPr>
          <a:xfrm>
            <a:off x="374675" y="1348600"/>
            <a:ext cx="8169000" cy="47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They occur when a value is missing from the dataset, or when the operation you perform generates a value that is unknown.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Use</a:t>
            </a:r>
            <a:r>
              <a:rPr b="0" i="0" lang="en" sz="1800" u="none" cap="none" strike="noStrike">
                <a:solidFill>
                  <a:schemeClr val="dk1"/>
                </a:solidFill>
                <a:latin typeface="Courier New"/>
                <a:ea typeface="Courier New"/>
                <a:cs typeface="Courier New"/>
                <a:sym typeface="Courier New"/>
              </a:rPr>
              <a:t> is.na() </a:t>
            </a:r>
            <a:r>
              <a:rPr b="0" i="0" lang="en" sz="1800" u="none" cap="none" strike="noStrike">
                <a:solidFill>
                  <a:schemeClr val="dk1"/>
                </a:solidFill>
                <a:latin typeface="Arial"/>
                <a:ea typeface="Arial"/>
                <a:cs typeface="Arial"/>
                <a:sym typeface="Arial"/>
              </a:rPr>
              <a:t>to get a boolean vector of whether a vector contains NA.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&gt; is.na(c(NA, 2, 3, 4, NA, NA, 5, 6))</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rPr>
              <a:t>How do we subset </a:t>
            </a:r>
            <a:r>
              <a:rPr lang="en" sz="1800">
                <a:solidFill>
                  <a:schemeClr val="dk1"/>
                </a:solidFill>
              </a:rPr>
              <a:t>metadata</a:t>
            </a:r>
            <a:r>
              <a:rPr lang="en" sz="1800">
                <a:solidFill>
                  <a:schemeClr val="dk1"/>
                </a:solidFill>
              </a:rPr>
              <a:t> by rows so that it has NAs for age?</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198875" y="72828"/>
            <a:ext cx="8520600" cy="11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What is the number of TP53 mutations for each cell line?</a:t>
            </a:r>
            <a:endParaRPr sz="2400"/>
          </a:p>
          <a:p>
            <a:pPr indent="0" lvl="0" marL="0" rtl="0" algn="l">
              <a:lnSpc>
                <a:spcPct val="100000"/>
              </a:lnSpc>
              <a:spcBef>
                <a:spcPts val="1600"/>
              </a:spcBef>
              <a:spcAft>
                <a:spcPts val="0"/>
              </a:spcAft>
              <a:buSzPts val="2800"/>
              <a:buNone/>
            </a:pPr>
            <a:r>
              <a:t/>
            </a:r>
            <a:endParaRPr sz="2400"/>
          </a:p>
        </p:txBody>
      </p:sp>
      <p:sp>
        <p:nvSpPr>
          <p:cNvPr id="228" name="Google Shape;228;p23"/>
          <p:cNvSpPr txBox="1"/>
          <p:nvPr/>
        </p:nvSpPr>
        <p:spPr>
          <a:xfrm>
            <a:off x="473700" y="5093600"/>
            <a:ext cx="8075400" cy="14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sp>
        <p:nvSpPr>
          <p:cNvPr id="229" name="Google Shape;229;p23"/>
          <p:cNvSpPr txBox="1"/>
          <p:nvPr/>
        </p:nvSpPr>
        <p:spPr>
          <a:xfrm>
            <a:off x="473700" y="1237725"/>
            <a:ext cx="7582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rPr>
              <a:t>Which of the three datasets do we need?</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What are the observation and columns we have to work with?</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What is the final dataframe observations and columns we need?</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How can the data wrangling steps be broken down into the 4 types of questions we have?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198875" y="72828"/>
            <a:ext cx="8520600" cy="11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What is the mean number of TP53 mutations for each cancer type?</a:t>
            </a:r>
            <a:endParaRPr sz="2400"/>
          </a:p>
          <a:p>
            <a:pPr indent="0" lvl="0" marL="0" rtl="0" algn="l">
              <a:lnSpc>
                <a:spcPct val="100000"/>
              </a:lnSpc>
              <a:spcBef>
                <a:spcPts val="1600"/>
              </a:spcBef>
              <a:spcAft>
                <a:spcPts val="0"/>
              </a:spcAft>
              <a:buSzPts val="2800"/>
              <a:buNone/>
            </a:pPr>
            <a:r>
              <a:t/>
            </a:r>
            <a:endParaRPr sz="2400"/>
          </a:p>
        </p:txBody>
      </p:sp>
      <p:sp>
        <p:nvSpPr>
          <p:cNvPr id="235" name="Google Shape;235;p24"/>
          <p:cNvSpPr txBox="1"/>
          <p:nvPr/>
        </p:nvSpPr>
        <p:spPr>
          <a:xfrm>
            <a:off x="473700" y="5093600"/>
            <a:ext cx="8075400" cy="14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sp>
        <p:nvSpPr>
          <p:cNvPr id="236" name="Google Shape;236;p24"/>
          <p:cNvSpPr txBox="1"/>
          <p:nvPr/>
        </p:nvSpPr>
        <p:spPr>
          <a:xfrm>
            <a:off x="547050" y="1405675"/>
            <a:ext cx="7582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Which of the three datasets do we need?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What are the observation and columns we have to work with?</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What is the final dataframe observations and columns we need?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How can the data wrangling steps be broken down into the 4 types of questions we have?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f35432919_0_83"/>
          <p:cNvSpPr txBox="1"/>
          <p:nvPr>
            <p:ph type="title"/>
          </p:nvPr>
        </p:nvSpPr>
        <p:spPr>
          <a:xfrm>
            <a:off x="311700" y="445067"/>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Studying KRAS oncogene</a:t>
            </a:r>
            <a:endParaRPr/>
          </a:p>
        </p:txBody>
      </p:sp>
      <p:pic>
        <p:nvPicPr>
          <p:cNvPr id="242" name="Google Shape;242;gdf35432919_0_83"/>
          <p:cNvPicPr preferRelativeResize="0"/>
          <p:nvPr/>
        </p:nvPicPr>
        <p:blipFill rotWithShape="1">
          <a:blip r:embed="rId3">
            <a:alphaModFix/>
          </a:blip>
          <a:srcRect b="0" l="0" r="0" t="0"/>
          <a:stretch/>
        </p:blipFill>
        <p:spPr>
          <a:xfrm>
            <a:off x="311688" y="1356875"/>
            <a:ext cx="7556764" cy="534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13c414a3_0_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Studying KRAS oncogene...computationally!</a:t>
            </a:r>
            <a:endParaRPr/>
          </a:p>
        </p:txBody>
      </p:sp>
      <p:pic>
        <p:nvPicPr>
          <p:cNvPr id="248" name="Google Shape;248;gdf13c414a3_0_19"/>
          <p:cNvPicPr preferRelativeResize="0"/>
          <p:nvPr/>
        </p:nvPicPr>
        <p:blipFill>
          <a:blip r:embed="rId3">
            <a:alphaModFix/>
          </a:blip>
          <a:stretch>
            <a:fillRect/>
          </a:stretch>
        </p:blipFill>
        <p:spPr>
          <a:xfrm>
            <a:off x="1458050" y="1426792"/>
            <a:ext cx="5507492" cy="51963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f35432919_0_29"/>
          <p:cNvSpPr txBox="1"/>
          <p:nvPr>
            <p:ph type="title"/>
          </p:nvPr>
        </p:nvSpPr>
        <p:spPr>
          <a:xfrm>
            <a:off x="1988100" y="27139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en" sz="2000"/>
              <a:t>biological question &lt;-&gt; computational analysis</a:t>
            </a:r>
            <a:endParaRPr/>
          </a:p>
        </p:txBody>
      </p:sp>
      <p:graphicFrame>
        <p:nvGraphicFramePr>
          <p:cNvPr id="254" name="Google Shape;254;gdf35432919_0_29"/>
          <p:cNvGraphicFramePr/>
          <p:nvPr/>
        </p:nvGraphicFramePr>
        <p:xfrm>
          <a:off x="733200" y="3300075"/>
          <a:ext cx="3000000" cy="3000000"/>
        </p:xfrm>
        <a:graphic>
          <a:graphicData uri="http://schemas.openxmlformats.org/drawingml/2006/table">
            <a:tbl>
              <a:tblPr>
                <a:noFill/>
                <a:tableStyleId>{DE375372-C8F8-44A8-8747-1B3745590B3C}</a:tableStyleId>
              </a:tblPr>
              <a:tblGrid>
                <a:gridCol w="3998325"/>
                <a:gridCol w="3240675"/>
              </a:tblGrid>
              <a:tr h="100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Is mutation of gene X associated with</a:t>
                      </a:r>
                      <a:r>
                        <a:rPr lang="en"/>
                        <a:t> gene X’s own expression?</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bl>
          </a:graphicData>
        </a:graphic>
      </p:graphicFrame>
      <p:sp>
        <p:nvSpPr>
          <p:cNvPr id="255" name="Google Shape;255;gdf35432919_0_29"/>
          <p:cNvSpPr txBox="1"/>
          <p:nvPr/>
        </p:nvSpPr>
        <p:spPr>
          <a:xfrm>
            <a:off x="155850" y="31523"/>
            <a:ext cx="8832300" cy="14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rPr i="1" lang="en" sz="2100">
                <a:solidFill>
                  <a:srgbClr val="000000"/>
                </a:solidFill>
              </a:rPr>
              <a:t>samples → </a:t>
            </a:r>
            <a:r>
              <a:rPr b="1" i="1" lang="en" sz="2100">
                <a:solidFill>
                  <a:srgbClr val="000000"/>
                </a:solidFill>
              </a:rPr>
              <a:t>variants</a:t>
            </a:r>
            <a:r>
              <a:rPr b="1" i="1" lang="en" sz="2100">
                <a:solidFill>
                  <a:srgbClr val="000000"/>
                </a:solidFill>
              </a:rPr>
              <a:t> </a:t>
            </a:r>
            <a:r>
              <a:rPr b="1" i="1" lang="en" sz="2100">
                <a:solidFill>
                  <a:srgbClr val="000000"/>
                </a:solidFill>
              </a:rPr>
              <a:t>→ genes → cell types → processes</a:t>
            </a:r>
            <a:r>
              <a:rPr i="1" lang="en" sz="2100">
                <a:solidFill>
                  <a:srgbClr val="000000"/>
                </a:solidFill>
              </a:rPr>
              <a:t> → disease</a:t>
            </a:r>
            <a:endParaRPr i="1" sz="2100">
              <a:solidFill>
                <a:srgbClr val="000000"/>
              </a:solidFill>
            </a:endParaRPr>
          </a:p>
          <a:p>
            <a:pPr indent="0" lvl="0" marL="457200" rtl="0" algn="l">
              <a:spcBef>
                <a:spcPts val="0"/>
              </a:spcBef>
              <a:spcAft>
                <a:spcPts val="0"/>
              </a:spcAft>
              <a:buNone/>
            </a:pPr>
            <a:r>
              <a:t/>
            </a:r>
            <a:endParaRPr sz="2100">
              <a:solidFill>
                <a:srgbClr val="000000"/>
              </a:solidFill>
            </a:endParaRPr>
          </a:p>
          <a:p>
            <a:pPr indent="0" lvl="0" marL="0" rtl="0" algn="l">
              <a:spcBef>
                <a:spcPts val="0"/>
              </a:spcBef>
              <a:spcAft>
                <a:spcPts val="0"/>
              </a:spcAft>
              <a:buNone/>
            </a:pPr>
            <a:r>
              <a:t/>
            </a:r>
            <a:endParaRPr sz="21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df3fcf3aa4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61" name="Google Shape;261;gdf3fcf3aa4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Introduction to Tidyverse</a:t>
            </a:r>
            <a:r>
              <a:rPr lang="en">
                <a:solidFill>
                  <a:schemeClr val="dk1"/>
                </a:solidFill>
              </a:rPr>
              <a:t>, Sections 1, 3: Data wrangling, Grouping and summarizing. There are some functions such as filter() that we didn’t cover. https://learn.datacamp.com/courses/introduction-to-the-tidyverse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 for Data Science, Chapter 12. </a:t>
            </a:r>
            <a:r>
              <a:rPr lang="en">
                <a:solidFill>
                  <a:schemeClr val="dk1"/>
                </a:solidFill>
              </a:rPr>
              <a:t>There are some functions such as filter() that we didn’t cover. </a:t>
            </a:r>
            <a:r>
              <a:rPr lang="en">
                <a:solidFill>
                  <a:schemeClr val="dk1"/>
                </a:solidFill>
              </a:rPr>
              <a:t>https://bookdown.org/rdpeng/rprogdatascience/managing-data-frames-with-the-dplyr-package.html</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Wrangling biological datasets</a:t>
            </a:r>
            <a:endParaRPr/>
          </a:p>
        </p:txBody>
      </p:sp>
      <p:sp>
        <p:nvSpPr>
          <p:cNvPr id="67" name="Google Shape;67;p3"/>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highlight>
                  <a:srgbClr val="FFFFFF"/>
                </a:highlight>
              </a:rPr>
              <a:t>What are some common formats of genomics data (metadata, mutations, and gene expression)?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lang="en">
                <a:solidFill>
                  <a:schemeClr val="dk1"/>
                </a:solidFill>
                <a:highlight>
                  <a:srgbClr val="FFFFFF"/>
                </a:highlight>
              </a:rPr>
              <a:t>What kind of format does it need to be “wrangled” for analysis?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lang="en">
                <a:solidFill>
                  <a:schemeClr val="dk1"/>
                </a:solidFill>
                <a:highlight>
                  <a:srgbClr val="FFFFFF"/>
                </a:highlight>
              </a:rPr>
              <a:t>What are the tools (functions)?</a:t>
            </a:r>
            <a:endParaRPr>
              <a:solidFill>
                <a:schemeClr val="dk1"/>
              </a:solidFill>
              <a:highlight>
                <a:srgbClr val="FFFFFF"/>
              </a:highlight>
            </a:endParaRPr>
          </a:p>
          <a:p>
            <a:pPr indent="0" lvl="0" marL="0" rtl="0" algn="l">
              <a:lnSpc>
                <a:spcPct val="115000"/>
              </a:lnSpc>
              <a:spcBef>
                <a:spcPts val="1600"/>
              </a:spcBef>
              <a:spcAft>
                <a:spcPts val="0"/>
              </a:spcAft>
              <a:buSzPts val="1800"/>
              <a:buNone/>
            </a:pPr>
            <a:r>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t/>
            </a:r>
            <a:endParaRPr>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98875" y="72828"/>
            <a:ext cx="8520600" cy="11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400"/>
              <a:t>What is the most common position of IDH1 mutations?</a:t>
            </a:r>
            <a:endParaRPr sz="2400"/>
          </a:p>
          <a:p>
            <a:pPr indent="0" lvl="0" marL="0" rtl="0" algn="l">
              <a:lnSpc>
                <a:spcPct val="100000"/>
              </a:lnSpc>
              <a:spcBef>
                <a:spcPts val="1600"/>
              </a:spcBef>
              <a:spcAft>
                <a:spcPts val="0"/>
              </a:spcAft>
              <a:buSzPts val="2800"/>
              <a:buNone/>
            </a:pPr>
            <a:r>
              <a:t/>
            </a:r>
            <a:endParaRPr sz="2400"/>
          </a:p>
        </p:txBody>
      </p:sp>
      <p:sp>
        <p:nvSpPr>
          <p:cNvPr id="267" name="Google Shape;267;p25"/>
          <p:cNvSpPr txBox="1"/>
          <p:nvPr/>
        </p:nvSpPr>
        <p:spPr>
          <a:xfrm>
            <a:off x="473700" y="5093600"/>
            <a:ext cx="8075400" cy="14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pic>
        <p:nvPicPr>
          <p:cNvPr id="268" name="Google Shape;268;p25"/>
          <p:cNvPicPr preferRelativeResize="0"/>
          <p:nvPr/>
        </p:nvPicPr>
        <p:blipFill rotWithShape="1">
          <a:blip r:embed="rId3">
            <a:alphaModFix/>
          </a:blip>
          <a:srcRect b="17631" l="25878" r="17505" t="33101"/>
          <a:stretch/>
        </p:blipFill>
        <p:spPr>
          <a:xfrm>
            <a:off x="236850" y="1499050"/>
            <a:ext cx="8670299" cy="42418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198875" y="72828"/>
            <a:ext cx="8520600" cy="11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sz="2600"/>
              <a:t>The pipe as an alternative to nested functions</a:t>
            </a:r>
            <a:endParaRPr sz="2600"/>
          </a:p>
          <a:p>
            <a:pPr indent="0" lvl="0" marL="0" rtl="0" algn="l">
              <a:lnSpc>
                <a:spcPct val="100000"/>
              </a:lnSpc>
              <a:spcBef>
                <a:spcPts val="1600"/>
              </a:spcBef>
              <a:spcAft>
                <a:spcPts val="0"/>
              </a:spcAft>
              <a:buSzPts val="2800"/>
              <a:buNone/>
            </a:pPr>
            <a:r>
              <a:t/>
            </a:r>
            <a:endParaRPr sz="2600"/>
          </a:p>
        </p:txBody>
      </p:sp>
      <p:sp>
        <p:nvSpPr>
          <p:cNvPr id="274" name="Google Shape;274;p26"/>
          <p:cNvSpPr txBox="1"/>
          <p:nvPr/>
        </p:nvSpPr>
        <p:spPr>
          <a:xfrm>
            <a:off x="473700" y="5093600"/>
            <a:ext cx="8075400" cy="14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8F8F8"/>
              </a:highlight>
              <a:latin typeface="Courier New"/>
              <a:ea typeface="Courier New"/>
              <a:cs typeface="Courier New"/>
              <a:sym typeface="Courier New"/>
            </a:endParaRPr>
          </a:p>
        </p:txBody>
      </p:sp>
      <p:pic>
        <p:nvPicPr>
          <p:cNvPr descr="Pipe — %&gt;% • magrittr" id="275" name="Google Shape;275;p26"/>
          <p:cNvPicPr preferRelativeResize="0"/>
          <p:nvPr/>
        </p:nvPicPr>
        <p:blipFill rotWithShape="1">
          <a:blip r:embed="rId3">
            <a:alphaModFix/>
          </a:blip>
          <a:srcRect b="0" l="0" r="0" t="0"/>
          <a:stretch/>
        </p:blipFill>
        <p:spPr>
          <a:xfrm>
            <a:off x="3513700" y="942800"/>
            <a:ext cx="1995375" cy="2311300"/>
          </a:xfrm>
          <a:prstGeom prst="rect">
            <a:avLst/>
          </a:prstGeom>
          <a:noFill/>
          <a:ln>
            <a:noFill/>
          </a:ln>
        </p:spPr>
      </p:pic>
      <p:graphicFrame>
        <p:nvGraphicFramePr>
          <p:cNvPr id="276" name="Google Shape;276;p26"/>
          <p:cNvGraphicFramePr/>
          <p:nvPr/>
        </p:nvGraphicFramePr>
        <p:xfrm>
          <a:off x="198875" y="4034925"/>
          <a:ext cx="3000000" cy="3000000"/>
        </p:xfrm>
        <a:graphic>
          <a:graphicData uri="http://schemas.openxmlformats.org/drawingml/2006/table">
            <a:tbl>
              <a:tblPr>
                <a:noFill/>
                <a:tableStyleId>{DE375372-C8F8-44A8-8747-1B3745590B3C}</a:tableStyleId>
              </a:tblPr>
              <a:tblGrid>
                <a:gridCol w="4395400"/>
                <a:gridCol w="4395400"/>
              </a:tblGrid>
              <a:tr h="6587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urier New"/>
                          <a:ea typeface="Courier New"/>
                          <a:cs typeface="Courier New"/>
                          <a:sym typeface="Courier New"/>
                        </a:rPr>
                        <a:t>result = function3(function2(function1(df), arg2 = True))</a:t>
                      </a:r>
                      <a:endParaRPr sz="1200" u="none" cap="none" strike="noStrike">
                        <a:latin typeface="Courier New"/>
                        <a:ea typeface="Courier New"/>
                        <a:cs typeface="Courier New"/>
                        <a:sym typeface="Courier New"/>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Courier New"/>
                          <a:ea typeface="Courier New"/>
                          <a:cs typeface="Courier New"/>
                          <a:sym typeface="Courier New"/>
                        </a:rPr>
                        <a:t>result = df %&gt;% function1 %&gt;% function2(arg2 = True) %&gt;% function3</a:t>
                      </a:r>
                      <a:endParaRPr sz="1200" u="none" cap="none" strike="noStrike">
                        <a:latin typeface="Courier New"/>
                        <a:ea typeface="Courier New"/>
                        <a:cs typeface="Courier New"/>
                        <a:sym typeface="Courier New"/>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441300">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Courier New"/>
                          <a:ea typeface="Courier New"/>
                          <a:cs typeface="Courier New"/>
                          <a:sym typeface="Courier New"/>
                        </a:rPr>
                        <a:t>summarize(group_by(iris, Species), </a:t>
                      </a:r>
                      <a:endParaRPr sz="1200" u="none" cap="none" strike="noStrike">
                        <a:solidFill>
                          <a:schemeClr val="dk1"/>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Courier New"/>
                          <a:ea typeface="Courier New"/>
                          <a:cs typeface="Courier New"/>
                          <a:sym typeface="Courier New"/>
                        </a:rPr>
                        <a:t>Mean.Sepal.Length = mean(Sepal.Length), </a:t>
                      </a:r>
                      <a:endParaRPr sz="1200" u="none" cap="none" strike="noStrike">
                        <a:solidFill>
                          <a:schemeClr val="dk1"/>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Courier New"/>
                          <a:ea typeface="Courier New"/>
                          <a:cs typeface="Courier New"/>
                          <a:sym typeface="Courier New"/>
                        </a:rPr>
                        <a:t>Mean.Petal.Length = mean(Petal.Length), </a:t>
                      </a:r>
                      <a:endParaRPr sz="1200" u="none" cap="none" strike="noStrike">
                        <a:solidFill>
                          <a:schemeClr val="dk1"/>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latin typeface="Courier New"/>
                          <a:ea typeface="Courier New"/>
                          <a:cs typeface="Courier New"/>
                          <a:sym typeface="Courier New"/>
                        </a:rPr>
                        <a:t>n = n())</a:t>
                      </a:r>
                      <a:endParaRPr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urier New"/>
                        <a:ea typeface="Courier New"/>
                        <a:cs typeface="Courier New"/>
                        <a:sym typeface="Courier New"/>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Courier New"/>
                          <a:ea typeface="Courier New"/>
                          <a:cs typeface="Courier New"/>
                          <a:sym typeface="Courier New"/>
                        </a:rPr>
                        <a:t>iris %&gt;% group_by(Species) %&gt;% summarize(Mean.Sepal.Length=mean(Sepal.Length),Mean.Petal.Length=mean(Petal.Length))</a:t>
                      </a:r>
                      <a:endParaRPr sz="1200" u="none" cap="none" strike="noStrike">
                        <a:solidFill>
                          <a:schemeClr val="dk1"/>
                        </a:solidFill>
                        <a:latin typeface="Courier New"/>
                        <a:ea typeface="Courier New"/>
                        <a:cs typeface="Courier New"/>
                        <a:sym typeface="Courier New"/>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df13c414a3_0_5"/>
          <p:cNvPicPr preferRelativeResize="0"/>
          <p:nvPr/>
        </p:nvPicPr>
        <p:blipFill>
          <a:blip r:embed="rId3">
            <a:alphaModFix/>
          </a:blip>
          <a:stretch>
            <a:fillRect/>
          </a:stretch>
        </p:blipFill>
        <p:spPr>
          <a:xfrm>
            <a:off x="365450" y="1448742"/>
            <a:ext cx="8413110" cy="5196333"/>
          </a:xfrm>
          <a:prstGeom prst="rect">
            <a:avLst/>
          </a:prstGeom>
          <a:noFill/>
          <a:ln>
            <a:noFill/>
          </a:ln>
        </p:spPr>
      </p:pic>
      <p:sp>
        <p:nvSpPr>
          <p:cNvPr id="73" name="Google Shape;73;gdf13c414a3_0_5"/>
          <p:cNvSpPr/>
          <p:nvPr/>
        </p:nvSpPr>
        <p:spPr>
          <a:xfrm>
            <a:off x="2323317" y="1626642"/>
            <a:ext cx="6717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df13c414a3_0_5"/>
          <p:cNvSpPr/>
          <p:nvPr/>
        </p:nvSpPr>
        <p:spPr>
          <a:xfrm>
            <a:off x="4914125" y="1626650"/>
            <a:ext cx="671700" cy="34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df13c414a3_0_5"/>
          <p:cNvSpPr/>
          <p:nvPr/>
        </p:nvSpPr>
        <p:spPr>
          <a:xfrm>
            <a:off x="931509" y="1730842"/>
            <a:ext cx="846000" cy="27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df13c414a3_0_5"/>
          <p:cNvSpPr txBox="1"/>
          <p:nvPr/>
        </p:nvSpPr>
        <p:spPr>
          <a:xfrm>
            <a:off x="587825" y="1262750"/>
            <a:ext cx="10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metadata</a:t>
            </a:r>
            <a:endParaRPr b="1"/>
          </a:p>
        </p:txBody>
      </p:sp>
      <p:sp>
        <p:nvSpPr>
          <p:cNvPr id="77" name="Google Shape;77;gdf13c414a3_0_5"/>
          <p:cNvSpPr txBox="1"/>
          <p:nvPr/>
        </p:nvSpPr>
        <p:spPr>
          <a:xfrm>
            <a:off x="2188025" y="1186550"/>
            <a:ext cx="10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mutation</a:t>
            </a:r>
            <a:endParaRPr b="1"/>
          </a:p>
        </p:txBody>
      </p:sp>
      <p:sp>
        <p:nvSpPr>
          <p:cNvPr id="78" name="Google Shape;78;gdf13c414a3_0_5"/>
          <p:cNvSpPr txBox="1"/>
          <p:nvPr/>
        </p:nvSpPr>
        <p:spPr>
          <a:xfrm>
            <a:off x="4626425" y="1186550"/>
            <a:ext cx="11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expression</a:t>
            </a:r>
            <a:endParaRPr b="1"/>
          </a:p>
        </p:txBody>
      </p:sp>
      <p:sp>
        <p:nvSpPr>
          <p:cNvPr id="79" name="Google Shape;79;gdf13c414a3_0_5"/>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Three dataframes this week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sp>
        <p:nvSpPr>
          <p:cNvPr id="84" name="Google Shape;84;p4"/>
          <p:cNvSpPr txBox="1"/>
          <p:nvPr>
            <p:ph type="title"/>
          </p:nvPr>
        </p:nvSpPr>
        <p:spPr>
          <a:xfrm>
            <a:off x="259650" y="465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does genomics data look like?</a:t>
            </a:r>
            <a:endParaRPr/>
          </a:p>
        </p:txBody>
      </p:sp>
      <p:sp>
        <p:nvSpPr>
          <p:cNvPr id="85" name="Google Shape;85;p4"/>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1"/>
                </a:solidFill>
              </a:rPr>
              <a:t>Gather samples and clinical data</a:t>
            </a:r>
            <a:endParaRPr>
              <a:solidFill>
                <a:schemeClr val="dk1"/>
              </a:solidFill>
            </a:endParaRPr>
          </a:p>
          <a:p>
            <a:pPr indent="0" lvl="0" marL="0" rtl="0" algn="l">
              <a:lnSpc>
                <a:spcPct val="100000"/>
              </a:lnSpc>
              <a:spcBef>
                <a:spcPts val="0"/>
              </a:spcBef>
              <a:spcAft>
                <a:spcPts val="0"/>
              </a:spcAft>
              <a:buSzPts val="1800"/>
              <a:buNone/>
            </a:pPr>
            <a:r>
              <a:rPr lang="en">
                <a:solidFill>
                  <a:schemeClr val="dk1"/>
                </a:solidFill>
              </a:rPr>
              <a:t>Molecular biology: sequencing prep</a:t>
            </a:r>
            <a:endParaRPr>
              <a:solidFill>
                <a:schemeClr val="dk1"/>
              </a:solidFill>
            </a:endParaRPr>
          </a:p>
          <a:p>
            <a:pPr indent="0" lvl="0" marL="0" rtl="0" algn="l">
              <a:lnSpc>
                <a:spcPct val="100000"/>
              </a:lnSpc>
              <a:spcBef>
                <a:spcPts val="0"/>
              </a:spcBef>
              <a:spcAft>
                <a:spcPts val="0"/>
              </a:spcAft>
              <a:buSzPts val="1800"/>
              <a:buNone/>
            </a:pPr>
            <a:r>
              <a:rPr lang="en">
                <a:solidFill>
                  <a:schemeClr val="dk1"/>
                </a:solidFill>
              </a:rPr>
              <a:t>Sequence samples -&gt; </a:t>
            </a:r>
            <a:r>
              <a:rPr i="1" lang="en">
                <a:solidFill>
                  <a:schemeClr val="dk1"/>
                </a:solidFill>
              </a:rPr>
              <a:t>FASTQ</a:t>
            </a:r>
            <a:endParaRPr i="1">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rPr lang="en">
                <a:solidFill>
                  <a:schemeClr val="dk1"/>
                </a:solidFill>
              </a:rPr>
              <a:t>Alignment to reference genome -&gt; </a:t>
            </a:r>
            <a:r>
              <a:rPr i="1" lang="en">
                <a:solidFill>
                  <a:schemeClr val="dk1"/>
                </a:solidFill>
              </a:rPr>
              <a:t>BAM</a:t>
            </a:r>
            <a:endParaRPr i="1">
              <a:solidFill>
                <a:schemeClr val="dk1"/>
              </a:solidFill>
            </a:endParaRPr>
          </a:p>
          <a:p>
            <a:pPr indent="0" lvl="0" marL="0" rtl="0" algn="l">
              <a:lnSpc>
                <a:spcPct val="100000"/>
              </a:lnSpc>
              <a:spcBef>
                <a:spcPts val="0"/>
              </a:spcBef>
              <a:spcAft>
                <a:spcPts val="0"/>
              </a:spcAft>
              <a:buSzPts val="1800"/>
              <a:buNone/>
            </a:pPr>
            <a:r>
              <a:rPr lang="en">
                <a:solidFill>
                  <a:schemeClr val="dk1"/>
                </a:solidFill>
              </a:rPr>
              <a:t>Quality control -&gt; </a:t>
            </a:r>
            <a:r>
              <a:rPr i="1" lang="en">
                <a:solidFill>
                  <a:schemeClr val="dk1"/>
                </a:solidFill>
              </a:rPr>
              <a:t>CSV</a:t>
            </a:r>
            <a:endParaRPr i="1">
              <a:solidFill>
                <a:schemeClr val="dk1"/>
              </a:solidFill>
            </a:endParaRPr>
          </a:p>
          <a:p>
            <a:pPr indent="0" lvl="0" marL="0" rtl="0" algn="l">
              <a:lnSpc>
                <a:spcPct val="100000"/>
              </a:lnSpc>
              <a:spcBef>
                <a:spcPts val="0"/>
              </a:spcBef>
              <a:spcAft>
                <a:spcPts val="0"/>
              </a:spcAft>
              <a:buSzPts val="1800"/>
              <a:buNone/>
            </a:pPr>
            <a:r>
              <a:rPr lang="en">
                <a:solidFill>
                  <a:schemeClr val="dk1"/>
                </a:solidFill>
              </a:rPr>
              <a:t>Extracting various genomic features using software -&gt; </a:t>
            </a:r>
            <a:r>
              <a:rPr b="1" i="1" lang="en">
                <a:solidFill>
                  <a:schemeClr val="dk1"/>
                </a:solidFill>
              </a:rPr>
              <a:t>CSV</a:t>
            </a:r>
            <a:endParaRPr b="1" i="1">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rPr lang="en">
                <a:solidFill>
                  <a:schemeClr val="dk1"/>
                </a:solidFill>
              </a:rPr>
              <a:t>Answer biological question using computational analysis </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1600"/>
              </a:spcAft>
              <a:buSzPts val="1800"/>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142463" y="291125"/>
            <a:ext cx="8633424" cy="2697945"/>
          </a:xfrm>
          <a:prstGeom prst="rect">
            <a:avLst/>
          </a:prstGeom>
          <a:noFill/>
          <a:ln>
            <a:noFill/>
          </a:ln>
        </p:spPr>
      </p:pic>
      <p:graphicFrame>
        <p:nvGraphicFramePr>
          <p:cNvPr id="91" name="Google Shape;91;p6"/>
          <p:cNvGraphicFramePr/>
          <p:nvPr/>
        </p:nvGraphicFramePr>
        <p:xfrm>
          <a:off x="793975" y="2891675"/>
          <a:ext cx="3000000" cy="3000000"/>
        </p:xfrm>
        <a:graphic>
          <a:graphicData uri="http://schemas.openxmlformats.org/drawingml/2006/table">
            <a:tbl>
              <a:tblPr>
                <a:noFill/>
                <a:tableStyleId>{DE375372-C8F8-44A8-8747-1B3745590B3C}</a:tableStyleId>
              </a:tblPr>
              <a:tblGrid>
                <a:gridCol w="1832600"/>
                <a:gridCol w="1832600"/>
                <a:gridCol w="1832600"/>
                <a:gridCol w="1832600"/>
              </a:tblGrid>
              <a:tr h="566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Each row represents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C</a:t>
                      </a:r>
                      <a:r>
                        <a:rPr lang="en" sz="1400" u="none" cap="none" strike="noStrike"/>
                        <a:t>olumns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Values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66850">
                <a:tc>
                  <a:txBody>
                    <a:bodyPr/>
                    <a:lstStyle/>
                    <a:p>
                      <a:pPr indent="0" lvl="0" marL="0" marR="0" rtl="0" algn="l">
                        <a:lnSpc>
                          <a:spcPct val="100000"/>
                        </a:lnSpc>
                        <a:spcBef>
                          <a:spcPts val="0"/>
                        </a:spcBef>
                        <a:spcAft>
                          <a:spcPts val="0"/>
                        </a:spcAft>
                        <a:buClr>
                          <a:srgbClr val="000000"/>
                        </a:buClr>
                        <a:buSzPts val="1400"/>
                        <a:buFont typeface="Arial"/>
                        <a:buNone/>
                      </a:pPr>
                      <a:r>
                        <a:rPr lang="en"/>
                        <a:t>metadata</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Cell lines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DepMap_ID, </a:t>
                      </a:r>
                      <a:r>
                        <a:rPr lang="en" sz="1400" u="none" cap="none" strike="noStrike"/>
                        <a:t>Age, Disease, Subtype, Location where it </a:t>
                      </a:r>
                      <a:r>
                        <a:rPr lang="en"/>
                        <a:t>was collected, How it is being stored, Sex of person it came from, CRISPR information!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a:t>
                      </a:r>
                      <a:r>
                        <a:rPr lang="en">
                          <a:solidFill>
                            <a:schemeClr val="dk1"/>
                          </a:solidFill>
                        </a:rPr>
                        <a:t>ACH-00001”, </a:t>
                      </a:r>
                      <a:r>
                        <a:rPr lang="en" sz="1400" u="none" cap="none" strike="noStrike"/>
                        <a:t>28</a:t>
                      </a:r>
                      <a:r>
                        <a:rPr lang="en"/>
                        <a:t>, “carcinoma”, </a:t>
                      </a:r>
                      <a:r>
                        <a:rPr lang="en">
                          <a:solidFill>
                            <a:schemeClr val="dk1"/>
                          </a:solidFill>
                        </a:rPr>
                        <a:t>“melanoma”, ….</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50375">
                <a:tc>
                  <a:txBody>
                    <a:bodyPr/>
                    <a:lstStyle/>
                    <a:p>
                      <a:pPr indent="0" lvl="0" marL="0" marR="0" rtl="0" algn="l">
                        <a:lnSpc>
                          <a:spcPct val="100000"/>
                        </a:lnSpc>
                        <a:spcBef>
                          <a:spcPts val="0"/>
                        </a:spcBef>
                        <a:spcAft>
                          <a:spcPts val="0"/>
                        </a:spcAft>
                        <a:buClr>
                          <a:srgbClr val="000000"/>
                        </a:buClr>
                        <a:buSzPts val="1400"/>
                        <a:buFont typeface="Arial"/>
                        <a:buNone/>
                      </a:pPr>
                      <a:r>
                        <a:rPr lang="en"/>
                        <a:t>mutation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Specific mutation on a gene of a specific cell line</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Chr, Start, end position, strand, type of mutation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Chr12, 2342342, 2342345, +, “Silent”</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50375">
                <a:tc>
                  <a:txBody>
                    <a:bodyPr/>
                    <a:lstStyle/>
                    <a:p>
                      <a:pPr indent="0" lvl="0" marL="0" marR="0" rtl="0" algn="l">
                        <a:lnSpc>
                          <a:spcPct val="100000"/>
                        </a:lnSpc>
                        <a:spcBef>
                          <a:spcPts val="0"/>
                        </a:spcBef>
                        <a:spcAft>
                          <a:spcPts val="0"/>
                        </a:spcAft>
                        <a:buClr>
                          <a:srgbClr val="000000"/>
                        </a:buClr>
                        <a:buSzPts val="1400"/>
                        <a:buFont typeface="Arial"/>
                        <a:buNone/>
                      </a:pPr>
                      <a:r>
                        <a:rPr lang="en"/>
                        <a:t>expression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Cell lines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DepMap_ID, specific genes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“ACH-00001”, 2.3 (expression of a gene)</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92" name="Google Shape;92;p6"/>
          <p:cNvSpPr/>
          <p:nvPr/>
        </p:nvSpPr>
        <p:spPr>
          <a:xfrm>
            <a:off x="1243825" y="2837275"/>
            <a:ext cx="789000" cy="1518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txBox="1"/>
          <p:nvPr/>
        </p:nvSpPr>
        <p:spPr>
          <a:xfrm>
            <a:off x="1247175" y="2700050"/>
            <a:ext cx="16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columns</a:t>
            </a:r>
            <a:endParaRPr/>
          </a:p>
        </p:txBody>
      </p:sp>
      <p:sp>
        <p:nvSpPr>
          <p:cNvPr id="94" name="Google Shape;94;p6"/>
          <p:cNvSpPr txBox="1"/>
          <p:nvPr/>
        </p:nvSpPr>
        <p:spPr>
          <a:xfrm>
            <a:off x="522050" y="37300"/>
            <a:ext cx="796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How is genomics data organized? - students response</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7"/>
          <p:cNvGraphicFramePr/>
          <p:nvPr/>
        </p:nvGraphicFramePr>
        <p:xfrm>
          <a:off x="793975" y="3381875"/>
          <a:ext cx="3000000" cy="3000000"/>
        </p:xfrm>
        <a:graphic>
          <a:graphicData uri="http://schemas.openxmlformats.org/drawingml/2006/table">
            <a:tbl>
              <a:tblPr>
                <a:noFill/>
                <a:tableStyleId>{DE375372-C8F8-44A8-8747-1B3745590B3C}</a:tableStyleId>
              </a:tblPr>
              <a:tblGrid>
                <a:gridCol w="1832600"/>
                <a:gridCol w="1832600"/>
                <a:gridCol w="1832600"/>
                <a:gridCol w="1832600"/>
              </a:tblGrid>
              <a:tr h="566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lang="en">
                          <a:solidFill>
                            <a:schemeClr val="dk1"/>
                          </a:solidFill>
                        </a:rPr>
                        <a:t>Each row represents</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t>C</a:t>
                      </a:r>
                      <a:r>
                        <a:rPr lang="en" sz="1400" u="none" cap="none" strike="noStrike"/>
                        <a:t>olumns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Values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66850">
                <a:tc>
                  <a:txBody>
                    <a:bodyPr/>
                    <a:lstStyle/>
                    <a:p>
                      <a:pPr indent="0" lvl="0" marL="0" marR="0" rtl="0" algn="l">
                        <a:lnSpc>
                          <a:spcPct val="100000"/>
                        </a:lnSpc>
                        <a:spcBef>
                          <a:spcPts val="0"/>
                        </a:spcBef>
                        <a:spcAft>
                          <a:spcPts val="0"/>
                        </a:spcAft>
                        <a:buClr>
                          <a:srgbClr val="000000"/>
                        </a:buClr>
                        <a:buSzPts val="1400"/>
                        <a:buFont typeface="Arial"/>
                        <a:buNone/>
                      </a:pPr>
                      <a:r>
                        <a:rPr lang="en"/>
                        <a:t>metadata</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Cell lines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 primary disease, </a:t>
                      </a:r>
                      <a:r>
                        <a:rPr lang="en" sz="1400" u="none" cap="none" strike="noStrike">
                          <a:solidFill>
                            <a:schemeClr val="dk1"/>
                          </a:solidFill>
                        </a:rPr>
                        <a:t>Depmap_ID</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 “leukemia”, </a:t>
                      </a:r>
                      <a:r>
                        <a:rPr lang="en" sz="1400" u="none" cap="none" strike="noStrike">
                          <a:solidFill>
                            <a:schemeClr val="dk1"/>
                          </a:solidFill>
                        </a:rPr>
                        <a:t>ACH-000986”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50375">
                <a:tc>
                  <a:txBody>
                    <a:bodyPr/>
                    <a:lstStyle/>
                    <a:p>
                      <a:pPr indent="0" lvl="0" marL="0" marR="0" rtl="0" algn="l">
                        <a:lnSpc>
                          <a:spcPct val="100000"/>
                        </a:lnSpc>
                        <a:spcBef>
                          <a:spcPts val="0"/>
                        </a:spcBef>
                        <a:spcAft>
                          <a:spcPts val="0"/>
                        </a:spcAft>
                        <a:buClr>
                          <a:srgbClr val="000000"/>
                        </a:buClr>
                        <a:buSzPts val="1400"/>
                        <a:buFont typeface="Arial"/>
                        <a:buNone/>
                      </a:pPr>
                      <a:r>
                        <a:rPr lang="en"/>
                        <a:t>mutation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Mutation (of a specific gene’s location and cell line)</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chromosome, Start_position, Depmap_ID</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 58858867, “ACH-000986”</a:t>
                      </a:r>
                      <a:endParaRPr sz="1400" u="none" cap="none" strike="noStrike"/>
                    </a:p>
                    <a:p>
                      <a:pPr indent="0" lvl="0" marL="0" marR="0" rtl="0" algn="l">
                        <a:lnSpc>
                          <a:spcPct val="100000"/>
                        </a:lnSpc>
                        <a:spcBef>
                          <a:spcPts val="0"/>
                        </a:spcBef>
                        <a:spcAft>
                          <a:spcPts val="0"/>
                        </a:spcAft>
                        <a:buClr>
                          <a:srgbClr val="000000"/>
                        </a:buClr>
                        <a:buSzPts val="850"/>
                        <a:buFont typeface="Arial"/>
                        <a:buNone/>
                      </a:pPr>
                      <a:r>
                        <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50375">
                <a:tc>
                  <a:txBody>
                    <a:bodyPr/>
                    <a:lstStyle/>
                    <a:p>
                      <a:pPr indent="0" lvl="0" marL="0" marR="0" rtl="0" algn="l">
                        <a:lnSpc>
                          <a:spcPct val="100000"/>
                        </a:lnSpc>
                        <a:spcBef>
                          <a:spcPts val="0"/>
                        </a:spcBef>
                        <a:spcAft>
                          <a:spcPts val="0"/>
                        </a:spcAft>
                        <a:buClr>
                          <a:srgbClr val="000000"/>
                        </a:buClr>
                        <a:buSzPts val="1400"/>
                        <a:buFont typeface="Arial"/>
                        <a:buNone/>
                      </a:pPr>
                      <a:r>
                        <a:rPr lang="en"/>
                        <a:t>expression</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Cell lines</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Depmap_ID, Gene1, Gene2, Gene3</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“ACH-000986”, </a:t>
                      </a:r>
                      <a:r>
                        <a:rPr lang="en" sz="1400" u="none" cap="none" strike="noStrike"/>
                        <a:t>10, 12, 8</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pic>
        <p:nvPicPr>
          <p:cNvPr id="100" name="Google Shape;100;p7"/>
          <p:cNvPicPr preferRelativeResize="0"/>
          <p:nvPr/>
        </p:nvPicPr>
        <p:blipFill rotWithShape="1">
          <a:blip r:embed="rId3">
            <a:alphaModFix/>
          </a:blip>
          <a:srcRect b="0" l="0" r="0" t="0"/>
          <a:stretch/>
        </p:blipFill>
        <p:spPr>
          <a:xfrm>
            <a:off x="142463" y="607725"/>
            <a:ext cx="8633424" cy="2697945"/>
          </a:xfrm>
          <a:prstGeom prst="rect">
            <a:avLst/>
          </a:prstGeom>
          <a:noFill/>
          <a:ln>
            <a:noFill/>
          </a:ln>
        </p:spPr>
      </p:pic>
      <p:sp>
        <p:nvSpPr>
          <p:cNvPr id="101" name="Google Shape;101;p7"/>
          <p:cNvSpPr/>
          <p:nvPr/>
        </p:nvSpPr>
        <p:spPr>
          <a:xfrm>
            <a:off x="1243825" y="2837275"/>
            <a:ext cx="789000" cy="1518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txBox="1"/>
          <p:nvPr/>
        </p:nvSpPr>
        <p:spPr>
          <a:xfrm>
            <a:off x="1247175" y="2700050"/>
            <a:ext cx="16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columns</a:t>
            </a:r>
            <a:endParaRPr/>
          </a:p>
        </p:txBody>
      </p:sp>
      <p:sp>
        <p:nvSpPr>
          <p:cNvPr id="103" name="Google Shape;103;p7"/>
          <p:cNvSpPr txBox="1"/>
          <p:nvPr/>
        </p:nvSpPr>
        <p:spPr>
          <a:xfrm>
            <a:off x="598250" y="189700"/>
            <a:ext cx="796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How is genomics data organized? - Chris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nvSpPr>
        <p:spPr>
          <a:xfrm>
            <a:off x="420800" y="409425"/>
            <a:ext cx="8302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 sz="2800"/>
              <a:t>A well-wrangled dataframe</a:t>
            </a:r>
            <a:endParaRPr b="0" i="0" sz="2800" u="none" cap="none" strike="noStrike">
              <a:solidFill>
                <a:srgbClr val="000000"/>
              </a:solidFill>
              <a:latin typeface="Arial"/>
              <a:ea typeface="Arial"/>
              <a:cs typeface="Arial"/>
              <a:sym typeface="Arial"/>
            </a:endParaRPr>
          </a:p>
        </p:txBody>
      </p:sp>
      <p:sp>
        <p:nvSpPr>
          <p:cNvPr id="109" name="Google Shape;109;p8"/>
          <p:cNvSpPr/>
          <p:nvPr/>
        </p:nvSpPr>
        <p:spPr>
          <a:xfrm>
            <a:off x="1433100" y="2711350"/>
            <a:ext cx="6960300" cy="2229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txBox="1"/>
          <p:nvPr/>
        </p:nvSpPr>
        <p:spPr>
          <a:xfrm>
            <a:off x="1489875" y="2313300"/>
            <a:ext cx="774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a:t>DepMap_ID</a:t>
            </a:r>
            <a:r>
              <a:rPr b="0" i="0" lang="en" sz="1400" u="none" cap="none" strike="noStrike">
                <a:solidFill>
                  <a:srgbClr val="000000"/>
                </a:solidFill>
                <a:latin typeface="Arial"/>
                <a:ea typeface="Arial"/>
                <a:cs typeface="Arial"/>
                <a:sym typeface="Arial"/>
              </a:rPr>
              <a:t>	Gene A Mutation		Gene B </a:t>
            </a:r>
            <a:r>
              <a:rPr lang="en"/>
              <a:t>Expression</a:t>
            </a:r>
            <a:r>
              <a:rPr b="0" i="0" lang="en" sz="1400" u="none" cap="none" strike="noStrike">
                <a:solidFill>
                  <a:srgbClr val="000000"/>
                </a:solidFill>
                <a:latin typeface="Arial"/>
                <a:ea typeface="Arial"/>
                <a:cs typeface="Arial"/>
                <a:sym typeface="Arial"/>
              </a:rPr>
              <a:t> 	Subtype    ... </a:t>
            </a:r>
            <a:endParaRPr b="0" i="0" sz="1400" u="none" cap="none" strike="noStrike">
              <a:solidFill>
                <a:srgbClr val="000000"/>
              </a:solidFill>
              <a:latin typeface="Arial"/>
              <a:ea typeface="Arial"/>
              <a:cs typeface="Arial"/>
              <a:sym typeface="Arial"/>
            </a:endParaRPr>
          </a:p>
        </p:txBody>
      </p:sp>
      <p:sp>
        <p:nvSpPr>
          <p:cNvPr id="111" name="Google Shape;111;p8"/>
          <p:cNvSpPr txBox="1"/>
          <p:nvPr/>
        </p:nvSpPr>
        <p:spPr>
          <a:xfrm>
            <a:off x="216100" y="2813725"/>
            <a:ext cx="10464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Cell Line</a:t>
            </a:r>
            <a:r>
              <a:rPr b="0" i="0" lang="en" sz="1400" u="none" cap="none" strike="noStrike">
                <a:solidFill>
                  <a:srgbClr val="000000"/>
                </a:solidFill>
                <a:latin typeface="Arial"/>
                <a:ea typeface="Arial"/>
                <a:cs typeface="Arial"/>
                <a:sym typeface="Arial"/>
              </a:rPr>
              <a: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t>Cell Line</a:t>
            </a:r>
            <a:r>
              <a:rPr b="0" i="0" lang="en" sz="1400" u="none" cap="none" strike="noStrike">
                <a:solidFill>
                  <a:srgbClr val="000000"/>
                </a:solidFill>
                <a:latin typeface="Arial"/>
                <a:ea typeface="Arial"/>
                <a:cs typeface="Arial"/>
                <a:sym typeface="Arial"/>
              </a:rPr>
              <a: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t>Cell Line</a:t>
            </a:r>
            <a:r>
              <a:rPr b="0" i="0" lang="en" sz="1400" u="none" cap="none" strike="noStrike">
                <a:solidFill>
                  <a:srgbClr val="000000"/>
                </a:solidFill>
                <a:latin typeface="Arial"/>
                <a:ea typeface="Arial"/>
                <a:cs typeface="Arial"/>
                <a:sym typeface="Arial"/>
              </a:rPr>
              <a: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198875" y="301433"/>
            <a:ext cx="8520600" cy="1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the biological question I have, what are the needed observations and columns that answer the question?</a:t>
            </a:r>
            <a:endParaRPr/>
          </a:p>
          <a:p>
            <a:pPr indent="0" lvl="0" marL="0" rtl="0" algn="l">
              <a:lnSpc>
                <a:spcPct val="100000"/>
              </a:lnSpc>
              <a:spcBef>
                <a:spcPts val="1600"/>
              </a:spcBef>
              <a:spcAft>
                <a:spcPts val="0"/>
              </a:spcAft>
              <a:buSzPts val="2800"/>
              <a:buNone/>
            </a:pPr>
            <a:r>
              <a:t/>
            </a:r>
            <a:endParaRPr/>
          </a:p>
        </p:txBody>
      </p:sp>
      <p:sp>
        <p:nvSpPr>
          <p:cNvPr id="117" name="Google Shape;117;p9"/>
          <p:cNvSpPr txBox="1"/>
          <p:nvPr>
            <p:ph idx="1" type="body"/>
          </p:nvPr>
        </p:nvSpPr>
        <p:spPr>
          <a:xfrm>
            <a:off x="311700" y="20047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600"/>
              </a:spcBef>
              <a:spcAft>
                <a:spcPts val="0"/>
              </a:spcAft>
              <a:buSzPts val="1800"/>
              <a:buNone/>
            </a:pPr>
            <a:r>
              <a:rPr lang="en">
                <a:solidFill>
                  <a:schemeClr val="dk1"/>
                </a:solidFill>
              </a:rPr>
              <a:t>We might not have the needed observations and columns together in the same dataframe.</a:t>
            </a:r>
            <a:endParaRPr>
              <a:solidFill>
                <a:schemeClr val="dk1"/>
              </a:solidFill>
            </a:endParaRPr>
          </a:p>
          <a:p>
            <a:pPr indent="0" lvl="0" marL="0" rtl="0" algn="l">
              <a:lnSpc>
                <a:spcPct val="115000"/>
              </a:lnSpc>
              <a:spcBef>
                <a:spcPts val="1600"/>
              </a:spcBef>
              <a:spcAft>
                <a:spcPts val="1600"/>
              </a:spcAft>
              <a:buSzPts val="1800"/>
              <a:buNone/>
            </a:pPr>
            <a:r>
              <a:rPr b="1" i="1" lang="en">
                <a:solidFill>
                  <a:schemeClr val="dk1"/>
                </a:solidFill>
              </a:rPr>
              <a:t>4 important scenarios</a:t>
            </a:r>
            <a:r>
              <a:rPr lang="en">
                <a:solidFill>
                  <a:schemeClr val="dk1"/>
                </a:solidFill>
              </a:rPr>
              <a:t> that are useful for most data wrangling tasks: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