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ikNFdCpUkvtV/fTg2v2uIdka2QE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Christopher Lo"/>
  <p:cmAuthor clrIdx="1" id="1" initials="" lastIdx="2" name="Cooper Gal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DBA473-25EB-4E6D-BAA7-E24CA0C116F1}">
  <a:tblStyle styleId="{93DBA473-25EB-4E6D-BAA7-E24CA0C116F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5T05:08:34.316">
    <p:pos x="6000" y="0"/>
    <p:text>@cgalvin@broadinstitute.org  lmk if you have any suggestions on this brief intro to T-test</p:text>
    <p:extLst>
      <p:ext uri="{C676402C-5697-4E1C-873F-D02D1690AC5C}">
        <p15:threadingInfo timeZoneBias="0"/>
      </p:ext>
      <p:ext uri="http://customooxmlschemas.google.com/">
        <go:slidesCustomData xmlns:go="http://customooxmlschemas.google.com/" commentPostId="AAAAM1Q1PCA"/>
      </p:ext>
    </p:extLst>
  </p:cm>
  <p:cm authorId="1" idx="1" dt="2021-06-15T05:08:34.316">
    <p:pos x="6000" y="0"/>
    <p:text>Might be worth adding something like the figure on here: https://conjointly.com/kb/statistical-student-t-test/</p:text>
    <p:extLst>
      <p:ext uri="{C676402C-5697-4E1C-873F-D02D1690AC5C}">
        <p15:threadingInfo timeZoneBias="0">
          <p15:parentCm authorId="0" idx="1"/>
        </p15:threadingInfo>
      </p:ext>
      <p:ext uri="http://customooxmlschemas.google.com/">
        <go:slidesCustomData xmlns:go="http://customooxmlschemas.google.com/" commentPostId="AAAAM1Vcjq4"/>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6-15T14:31:23.441">
    <p:pos x="6000" y="0"/>
    <p:text>something interesting and worth noting is there is no mathematical reason for the exact cutoff of  p&lt;0.05 , maybe worth saying that statistics are a measure of how well we believe something and we use these rule of thumbs to convince people with 95%  certainty.... etc</p:text>
    <p:extLst>
      <p:ext uri="{C676402C-5697-4E1C-873F-D02D1690AC5C}">
        <p15:threadingInfo timeZoneBias="0"/>
      </p:ext>
      <p:ext uri="http://customooxmlschemas.google.com/">
        <go:slidesCustomData xmlns:go="http://customooxmlschemas.google.com/" commentPostId="AAAAM1Vcjrk"/>
      </p:ext>
    </p:extLst>
  </p:cm>
  <p:cm authorId="0" idx="2" dt="2021-06-15T14:31:23.441">
    <p:pos x="6000" y="0"/>
    <p:text>yeah that's a good point. if we do differential gene expression later this summer we can go over changing the threshold of .05 for false positives in multiple testing</p:text>
    <p:extLst>
      <p:ext uri="{C676402C-5697-4E1C-873F-D02D1690AC5C}">
        <p15:threadingInfo timeZoneBias="0">
          <p15:parentCm authorId="1" idx="2"/>
        </p15:threadingInfo>
      </p:ext>
      <p:ext uri="http://customooxmlschemas.google.com/">
        <go:slidesCustomData xmlns:go="http://customooxmlschemas.google.com/" commentPostId="AAAAMiFwsk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4ds.had.co.nz/data-visualisation.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Ideas adopted from Hadley Wickham’s </a:t>
            </a:r>
            <a:r>
              <a:rPr lang="en" u="sng">
                <a:solidFill>
                  <a:schemeClr val="hlink"/>
                </a:solidFill>
                <a:hlinkClick r:id="rId2"/>
              </a:rPr>
              <a:t>https://r4ds.had.co.nz/data-visualisation.html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fcea23ffd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fcea23ff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Does this show the whole data? What is the trend it is emphasizing?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Also known as a </a:t>
            </a:r>
            <a:r>
              <a:rPr i="1" lang="en">
                <a:solidFill>
                  <a:schemeClr val="dk1"/>
                </a:solidFill>
              </a:rPr>
              <a:t>distribution</a:t>
            </a:r>
            <a:r>
              <a:rPr lang="en">
                <a:solidFill>
                  <a:schemeClr val="dk1"/>
                </a:solidFill>
              </a:rPr>
              <a:t> - collection of measurement for many samples.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Maximizes position and length.</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ff01b6950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dff01b695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Additional arguments in geom_histogram. Note it’s outside of mapping argument, as it doesn’t depend on the dataset.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Does this show the whole data? What is the trend it is emphasizing?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t>Review: What does the dataframe look like, if one doesn’t know anything about the iris dataframe?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Maximizes</a:t>
            </a:r>
            <a:r>
              <a:rPr lang="en"/>
              <a:t> position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cea23ffd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dfcea23ff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Back to scatterplot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solidFill>
                  <a:schemeClr val="dk1"/>
                </a:solidFill>
              </a:rPr>
              <a:t>Does this show the whole data? What is the trend it is emphasizing?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f01b6950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dff01b6950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do we really care about this relationship?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cea23ff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dfcea23f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f01b6950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dff01b695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Univariate data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Does this show the whole data? What is the trend it is emphasizing? </a:t>
            </a:r>
            <a:r>
              <a:rPr lang="en"/>
              <a:t>Perhaps one can just use text to describe this?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ff01b6950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dff01b695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Univariate data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Does this show the whole data? What is the trend it is emphasizing? </a:t>
            </a:r>
            <a:r>
              <a:rPr lang="en"/>
              <a:t>Perhaps one can just use text to describe this?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ff01b6950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dff01b695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When the observation goes from diamonds to cut, what is happening to the dataframe? The summary(group_by(diamond, cut), count=n()) function.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https://r4ds.had.co.nz/data-visualisation.html</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Ask: what is the purpose of visualization?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to summarize the complexity of data effectively (what is the overall landscape of the data? The distribution?)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show a trend that you want to communicate. (perhaps you can do it just in words!)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Does this show the whole data? What is the trend it is emphasizing?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Compare the two plots. </a:t>
            </a:r>
            <a:r>
              <a:rPr lang="en">
                <a:solidFill>
                  <a:schemeClr val="dk1"/>
                </a:solidFill>
              </a:rPr>
              <a:t>Does this show the whole data? What is the trend it is emphasizing? Less clear here.</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Takeaway: ggplot will plot pretty much anything, but you have to decide whether it communicates your interpretation clearly.</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ff01b6950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dff01b695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Geometry is a particular graphical display that usually depends on the data.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One can add more than one geometries.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The mapping argument maps the data to the graphical display - in particular, the x and y coordinates for scatterplot/geom_point.</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ff01b6950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dff01b695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f6e7e80b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ff6e7e80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ff6e7e80b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dff6e7e80b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ff6e7e80b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dff6e7e80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Allude to our class’s height example.</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ff6e7e80b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dff6e7e80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Geometry is a particular graphical display that usually depends on the data.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One can add more than one geometries.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The mapping argument maps the data to the graphical display - in particular, the x and y coordinates for scatterplot/geom_point.</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Def: Univariate, bivariate, multivariate</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Google Doc worksheet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ff6e7e80b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dff6e7e80b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Geometry is a particular graphical display that usually depends on the data.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One can add more than one geometries.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The mapping argument maps the data to the graphical display - in particular, the x and y coordinates for scatterplot/geom_point.</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00c19f941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00c19f9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Does this show the whole data? What is the trend it is emphasizing? </a:t>
            </a:r>
            <a:endParaRPr>
              <a:solidFill>
                <a:schemeClr val="dk1"/>
              </a:solidFill>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Small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Edward Tufte’s criteria on data visualization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Close to 1</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Sometimes, it is not intentional!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&gt; 1</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ff01b6950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ff01b69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f01b6950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ff01b69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cea23ffd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cea23f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cea23ffd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cea23f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Geometry is a particular plot (graphical display) that depends on the data - usually one of the 7 plots.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One can add more than one geometries - scatterplot + histogram?</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The mapping argument maps the data to the geometry:  in particular, the x and y coordinates for scatterplot/geom_point.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The variables referred to x and y are </a:t>
            </a:r>
            <a:r>
              <a:rPr i="1" lang="en" sz="1350">
                <a:solidFill>
                  <a:srgbClr val="212529"/>
                </a:solidFill>
                <a:highlight>
                  <a:srgbClr val="FFFFFF"/>
                </a:highlight>
                <a:latin typeface="Roboto"/>
                <a:ea typeface="Roboto"/>
                <a:cs typeface="Roboto"/>
                <a:sym typeface="Roboto"/>
              </a:rPr>
              <a:t>data variables</a:t>
            </a:r>
            <a:r>
              <a:rPr lang="en" sz="1350">
                <a:solidFill>
                  <a:srgbClr val="212529"/>
                </a:solidFill>
                <a:highlight>
                  <a:srgbClr val="FFFFFF"/>
                </a:highlight>
                <a:latin typeface="Roboto"/>
                <a:ea typeface="Roboto"/>
                <a:cs typeface="Roboto"/>
                <a:sym typeface="Roboto"/>
              </a:rPr>
              <a:t> (columns from the data).</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12529"/>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7"/>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0"/>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1"/>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3"/>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3"/>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4"/>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5"/>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5"/>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5"/>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6"/>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comments" Target="../comments/commen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comments" Target="../comments/commen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Grammar of Graphics</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3,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dfcea23ffd_0_6"/>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Histogram</a:t>
            </a:r>
            <a:endParaRPr b="0" i="0" sz="2800" u="none" cap="none" strike="noStrike">
              <a:solidFill>
                <a:srgbClr val="000000"/>
              </a:solidFill>
              <a:latin typeface="Arial"/>
              <a:ea typeface="Arial"/>
              <a:cs typeface="Arial"/>
              <a:sym typeface="Arial"/>
            </a:endParaRPr>
          </a:p>
        </p:txBody>
      </p:sp>
      <p:sp>
        <p:nvSpPr>
          <p:cNvPr id="113" name="Google Shape;113;gdfcea23ffd_0_6"/>
          <p:cNvSpPr txBox="1"/>
          <p:nvPr/>
        </p:nvSpPr>
        <p:spPr>
          <a:xfrm>
            <a:off x="312600" y="5345700"/>
            <a:ext cx="851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geom_histogram(</a:t>
            </a:r>
            <a:r>
              <a:rPr b="0" i="0" lang="en" sz="1800" u="none" cap="none" strike="noStrike">
                <a:solidFill>
                  <a:srgbClr val="38761D"/>
                </a:solidFill>
                <a:latin typeface="Courier New"/>
                <a:ea typeface="Courier New"/>
                <a:cs typeface="Courier New"/>
                <a:sym typeface="Courier New"/>
              </a:rPr>
              <a:t>aes(x = Sepal.Width)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14" name="Google Shape;114;gdfcea23ffd_0_6"/>
          <p:cNvPicPr preferRelativeResize="0"/>
          <p:nvPr/>
        </p:nvPicPr>
        <p:blipFill rotWithShape="1">
          <a:blip r:embed="rId3">
            <a:alphaModFix/>
          </a:blip>
          <a:srcRect b="0" l="0" r="0" t="0"/>
          <a:stretch/>
        </p:blipFill>
        <p:spPr>
          <a:xfrm>
            <a:off x="1855850" y="1329825"/>
            <a:ext cx="4919881" cy="401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ff01b6950_0_26"/>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Histogram</a:t>
            </a:r>
            <a:endParaRPr b="0" i="0" sz="2800" u="none" cap="none" strike="noStrike">
              <a:solidFill>
                <a:srgbClr val="000000"/>
              </a:solidFill>
              <a:latin typeface="Arial"/>
              <a:ea typeface="Arial"/>
              <a:cs typeface="Arial"/>
              <a:sym typeface="Arial"/>
            </a:endParaRPr>
          </a:p>
        </p:txBody>
      </p:sp>
      <p:sp>
        <p:nvSpPr>
          <p:cNvPr id="120" name="Google Shape;120;gdff01b6950_0_26"/>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geom_histogram(</a:t>
            </a:r>
            <a:r>
              <a:rPr b="0" i="0" lang="en" sz="1800" u="none" cap="none" strike="noStrike">
                <a:solidFill>
                  <a:srgbClr val="38761D"/>
                </a:solidFill>
                <a:latin typeface="Courier New"/>
                <a:ea typeface="Courier New"/>
                <a:cs typeface="Courier New"/>
                <a:sym typeface="Courier New"/>
              </a:rPr>
              <a:t>aes(x = Sepal.Width), </a:t>
            </a:r>
            <a:r>
              <a:rPr b="0" i="0" lang="en" sz="1800" u="none" cap="none" strike="noStrike">
                <a:solidFill>
                  <a:srgbClr val="1155CC"/>
                </a:solidFill>
                <a:latin typeface="Courier New"/>
                <a:ea typeface="Courier New"/>
                <a:cs typeface="Courier New"/>
                <a:sym typeface="Courier New"/>
              </a:rPr>
              <a:t>binwidth = .1</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21" name="Google Shape;121;gdff01b6950_0_26"/>
          <p:cNvPicPr preferRelativeResize="0"/>
          <p:nvPr/>
        </p:nvPicPr>
        <p:blipFill rotWithShape="1">
          <a:blip r:embed="rId3">
            <a:alphaModFix/>
          </a:blip>
          <a:srcRect b="0" l="0" r="0" t="0"/>
          <a:stretch/>
        </p:blipFill>
        <p:spPr>
          <a:xfrm>
            <a:off x="1905000" y="1253625"/>
            <a:ext cx="4919881" cy="401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Scatterplot</a:t>
            </a:r>
            <a:endParaRPr b="0" i="0" sz="2800" u="none" cap="none" strike="noStrike">
              <a:solidFill>
                <a:srgbClr val="000000"/>
              </a:solidFill>
              <a:latin typeface="Arial"/>
              <a:ea typeface="Arial"/>
              <a:cs typeface="Arial"/>
              <a:sym typeface="Arial"/>
            </a:endParaRPr>
          </a:p>
        </p:txBody>
      </p:sp>
      <p:sp>
        <p:nvSpPr>
          <p:cNvPr id="127" name="Google Shape;127;p7"/>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aes(x = Sepal.Width, y = Sepal.Length)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28" name="Google Shape;128;p7"/>
          <p:cNvPicPr preferRelativeResize="0"/>
          <p:nvPr/>
        </p:nvPicPr>
        <p:blipFill rotWithShape="1">
          <a:blip r:embed="rId3">
            <a:alphaModFix/>
          </a:blip>
          <a:srcRect b="0" l="0" r="0" t="0"/>
          <a:stretch/>
        </p:blipFill>
        <p:spPr>
          <a:xfrm>
            <a:off x="2047625" y="1372825"/>
            <a:ext cx="4577600" cy="373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fcea23ffd_0_26"/>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Multivariate </a:t>
            </a:r>
            <a:r>
              <a:rPr lang="en" sz="2800"/>
              <a:t>scatterplot</a:t>
            </a:r>
            <a:endParaRPr b="0" i="0" sz="2800" u="none" cap="none" strike="noStrike">
              <a:solidFill>
                <a:srgbClr val="000000"/>
              </a:solidFill>
              <a:latin typeface="Arial"/>
              <a:ea typeface="Arial"/>
              <a:cs typeface="Arial"/>
              <a:sym typeface="Arial"/>
            </a:endParaRPr>
          </a:p>
        </p:txBody>
      </p:sp>
      <p:sp>
        <p:nvSpPr>
          <p:cNvPr id="134" name="Google Shape;134;gdfcea23ffd_0_26"/>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aes(x = Sepal.Width, y = Sepal.Length, color = Species)</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35" name="Google Shape;135;gdfcea23ffd_0_26"/>
          <p:cNvPicPr preferRelativeResize="0"/>
          <p:nvPr/>
        </p:nvPicPr>
        <p:blipFill rotWithShape="1">
          <a:blip r:embed="rId3">
            <a:alphaModFix/>
          </a:blip>
          <a:srcRect b="0" l="0" r="0" t="0"/>
          <a:stretch/>
        </p:blipFill>
        <p:spPr>
          <a:xfrm>
            <a:off x="2034025" y="1177425"/>
            <a:ext cx="5095650" cy="401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ff01b6950_0_39"/>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Multivariate </a:t>
            </a:r>
            <a:r>
              <a:rPr lang="en" sz="2800"/>
              <a:t>scatterplot</a:t>
            </a:r>
            <a:endParaRPr b="0" i="0" sz="2800" u="none" cap="none" strike="noStrike">
              <a:solidFill>
                <a:srgbClr val="000000"/>
              </a:solidFill>
              <a:latin typeface="Arial"/>
              <a:ea typeface="Arial"/>
              <a:cs typeface="Arial"/>
              <a:sym typeface="Arial"/>
            </a:endParaRPr>
          </a:p>
        </p:txBody>
      </p:sp>
      <p:sp>
        <p:nvSpPr>
          <p:cNvPr id="141" name="Google Shape;141;gdff01b6950_0_39"/>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ggplot(data = 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mapping = aes(x = Sepal.Width, y = Sepal.Length, color = Pedal.Width)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42" name="Google Shape;142;gdff01b6950_0_39"/>
          <p:cNvPicPr preferRelativeResize="0"/>
          <p:nvPr/>
        </p:nvPicPr>
        <p:blipFill rotWithShape="1">
          <a:blip r:embed="rId3">
            <a:alphaModFix/>
          </a:blip>
          <a:srcRect b="0" l="0" r="0" t="0"/>
          <a:stretch/>
        </p:blipFill>
        <p:spPr>
          <a:xfrm>
            <a:off x="2133600" y="1177425"/>
            <a:ext cx="4919881" cy="401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fcea23ffd_0_0"/>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 sz="2800"/>
              <a:t>Multivariate scatterplot</a:t>
            </a:r>
            <a:endParaRPr b="0" i="0" sz="2800" u="none" cap="none" strike="noStrike">
              <a:solidFill>
                <a:srgbClr val="000000"/>
              </a:solidFill>
              <a:latin typeface="Arial"/>
              <a:ea typeface="Arial"/>
              <a:cs typeface="Arial"/>
              <a:sym typeface="Arial"/>
            </a:endParaRPr>
          </a:p>
        </p:txBody>
      </p:sp>
      <p:sp>
        <p:nvSpPr>
          <p:cNvPr id="148" name="Google Shape;148;gdfcea23ffd_0_0"/>
          <p:cNvSpPr txBox="1"/>
          <p:nvPr/>
        </p:nvSpPr>
        <p:spPr>
          <a:xfrm>
            <a:off x="312600" y="5345700"/>
            <a:ext cx="851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aes(x = Sepal.Width, y = Sepal.Length)</a:t>
            </a:r>
            <a:r>
              <a:rPr b="0" i="0" lang="en" sz="1800" u="none" cap="none" strike="noStrike">
                <a:solidFill>
                  <a:srgbClr val="3C78D8"/>
                </a:solidFill>
                <a:latin typeface="Courier New"/>
                <a:ea typeface="Courier New"/>
                <a:cs typeface="Courier New"/>
                <a:sym typeface="Courier New"/>
              </a:rPr>
              <a:t>) + </a:t>
            </a:r>
            <a:r>
              <a:rPr b="0" i="0" lang="en" sz="1800" u="none" cap="none" strike="noStrike">
                <a:solidFill>
                  <a:srgbClr val="1155CC"/>
                </a:solidFill>
                <a:latin typeface="Courier New"/>
                <a:ea typeface="Courier New"/>
                <a:cs typeface="Courier New"/>
                <a:sym typeface="Courier New"/>
              </a:rPr>
              <a:t>facet_wrap(~Species) </a:t>
            </a:r>
            <a:endParaRPr b="0" i="0" sz="1800" u="none" cap="none" strike="noStrike">
              <a:solidFill>
                <a:srgbClr val="351C75"/>
              </a:solidFill>
              <a:latin typeface="Courier New"/>
              <a:ea typeface="Courier New"/>
              <a:cs typeface="Courier New"/>
              <a:sym typeface="Courier New"/>
            </a:endParaRPr>
          </a:p>
        </p:txBody>
      </p:sp>
      <p:pic>
        <p:nvPicPr>
          <p:cNvPr id="149" name="Google Shape;149;gdfcea23ffd_0_0"/>
          <p:cNvPicPr preferRelativeResize="0"/>
          <p:nvPr/>
        </p:nvPicPr>
        <p:blipFill rotWithShape="1">
          <a:blip r:embed="rId3">
            <a:alphaModFix/>
          </a:blip>
          <a:srcRect b="0" l="0" r="0" t="6270"/>
          <a:stretch/>
        </p:blipFill>
        <p:spPr>
          <a:xfrm>
            <a:off x="1905000" y="1429325"/>
            <a:ext cx="4919874" cy="376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The general syntax </a:t>
            </a:r>
            <a:endParaRPr b="0" i="0" sz="2800" u="none" cap="none" strike="noStrike">
              <a:solidFill>
                <a:srgbClr val="000000"/>
              </a:solidFill>
              <a:latin typeface="Arial"/>
              <a:ea typeface="Arial"/>
              <a:cs typeface="Arial"/>
              <a:sym typeface="Arial"/>
            </a:endParaRPr>
          </a:p>
        </p:txBody>
      </p:sp>
      <p:sp>
        <p:nvSpPr>
          <p:cNvPr id="155" name="Google Shape;155;p8"/>
          <p:cNvSpPr txBox="1"/>
          <p:nvPr/>
        </p:nvSpPr>
        <p:spPr>
          <a:xfrm>
            <a:off x="312650" y="2016250"/>
            <a:ext cx="8518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800">
                <a:solidFill>
                  <a:schemeClr val="accent1"/>
                </a:solidFill>
                <a:latin typeface="Courier New"/>
                <a:ea typeface="Courier New"/>
                <a:cs typeface="Courier New"/>
                <a:sym typeface="Courier New"/>
              </a:rPr>
              <a:t>Data</a:t>
            </a:r>
            <a:endParaRPr b="1" sz="1800">
              <a:solidFill>
                <a:schemeClr val="accen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chemeClr val="accent1"/>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b="1" lang="en" sz="1800">
                <a:solidFill>
                  <a:srgbClr val="1155CC"/>
                </a:solidFill>
                <a:latin typeface="Courier New"/>
                <a:ea typeface="Courier New"/>
                <a:cs typeface="Courier New"/>
                <a:sym typeface="Courier New"/>
              </a:rPr>
              <a:t>Geometry, </a:t>
            </a:r>
            <a:r>
              <a:rPr b="1" lang="en" sz="1800">
                <a:solidFill>
                  <a:srgbClr val="38761D"/>
                </a:solidFill>
                <a:latin typeface="Courier New"/>
                <a:ea typeface="Courier New"/>
                <a:cs typeface="Courier New"/>
                <a:sym typeface="Courier New"/>
              </a:rPr>
              <a:t>containing a mapping to the data</a:t>
            </a:r>
            <a:endParaRPr b="1" sz="1800">
              <a:solidFill>
                <a:srgbClr val="38761D"/>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t/>
            </a:r>
            <a:endParaRPr b="1" sz="1800">
              <a:solidFill>
                <a:srgbClr val="38761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Additional settings</a:t>
            </a:r>
            <a:endParaRPr sz="18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aes(x = Sepal.Width, y = Sepal.Length)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C78D8"/>
              </a:solidFill>
              <a:highlight>
                <a:srgbClr val="F6F6F6"/>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accent1"/>
                </a:solidFill>
                <a:latin typeface="Courier New"/>
                <a:ea typeface="Courier New"/>
                <a:cs typeface="Courier New"/>
                <a:sym typeface="Courier New"/>
              </a:rPr>
              <a:t>ggplot(&lt;DATA&gt;)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008000"/>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&lt;GEOM_FUNCTION&gt;(</a:t>
            </a:r>
            <a:r>
              <a:rPr b="0" i="0" lang="en" sz="1800" u="none" cap="none" strike="noStrike">
                <a:solidFill>
                  <a:srgbClr val="38761D"/>
                </a:solidFill>
                <a:latin typeface="Courier New"/>
                <a:ea typeface="Courier New"/>
                <a:cs typeface="Courier New"/>
                <a:sym typeface="Courier New"/>
              </a:rPr>
              <a:t>aes(&lt;MAPPINGS&gt;)</a:t>
            </a:r>
            <a:r>
              <a:rPr b="0" i="0" lang="en" sz="1800" u="none" cap="none" strike="noStrike">
                <a:solidFill>
                  <a:srgbClr val="1155CC"/>
                </a:solidFill>
                <a:latin typeface="Courier New"/>
                <a:ea typeface="Courier New"/>
                <a:cs typeface="Courier New"/>
                <a:sym typeface="Courier New"/>
              </a:rPr>
              <a:t>)</a:t>
            </a:r>
            <a:endParaRPr b="0" i="0" sz="1800" u="none" cap="none" strike="noStrike">
              <a:solidFill>
                <a:srgbClr val="3C78D8"/>
              </a:solidFill>
              <a:highlight>
                <a:srgbClr val="F6F6F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ff01b6950_0_9"/>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Bar plot</a:t>
            </a:r>
            <a:endParaRPr b="0" i="0" sz="2800" u="none" cap="none" strike="noStrike">
              <a:solidFill>
                <a:srgbClr val="000000"/>
              </a:solidFill>
              <a:latin typeface="Arial"/>
              <a:ea typeface="Arial"/>
              <a:cs typeface="Arial"/>
              <a:sym typeface="Arial"/>
            </a:endParaRPr>
          </a:p>
        </p:txBody>
      </p:sp>
      <p:sp>
        <p:nvSpPr>
          <p:cNvPr id="161" name="Google Shape;161;gdff01b6950_0_9"/>
          <p:cNvSpPr txBox="1"/>
          <p:nvPr/>
        </p:nvSpPr>
        <p:spPr>
          <a:xfrm>
            <a:off x="312600" y="5345700"/>
            <a:ext cx="851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geom_bar(</a:t>
            </a:r>
            <a:r>
              <a:rPr b="0" i="0" lang="en" sz="1800" u="none" cap="none" strike="noStrike">
                <a:solidFill>
                  <a:srgbClr val="38761D"/>
                </a:solidFill>
                <a:latin typeface="Courier New"/>
                <a:ea typeface="Courier New"/>
                <a:cs typeface="Courier New"/>
                <a:sym typeface="Courier New"/>
              </a:rPr>
              <a:t>aes(x = Species)</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62" name="Google Shape;162;gdff01b6950_0_9"/>
          <p:cNvPicPr preferRelativeResize="0"/>
          <p:nvPr/>
        </p:nvPicPr>
        <p:blipFill rotWithShape="1">
          <a:blip r:embed="rId3">
            <a:alphaModFix/>
          </a:blip>
          <a:srcRect b="0" l="0" r="0" t="0"/>
          <a:stretch/>
        </p:blipFill>
        <p:spPr>
          <a:xfrm>
            <a:off x="1778400" y="1243800"/>
            <a:ext cx="4919881" cy="401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ff01b6950_0_15"/>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Bar plot</a:t>
            </a:r>
            <a:endParaRPr b="0" i="0" sz="2800" u="none" cap="none" strike="noStrike">
              <a:solidFill>
                <a:srgbClr val="000000"/>
              </a:solidFill>
              <a:latin typeface="Arial"/>
              <a:ea typeface="Arial"/>
              <a:cs typeface="Arial"/>
              <a:sym typeface="Arial"/>
            </a:endParaRPr>
          </a:p>
        </p:txBody>
      </p:sp>
      <p:sp>
        <p:nvSpPr>
          <p:cNvPr id="168" name="Google Shape;168;gdff01b6950_0_15"/>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a:t>
            </a:r>
            <a:r>
              <a:rPr lang="en" sz="1800">
                <a:solidFill>
                  <a:schemeClr val="accent1"/>
                </a:solidFill>
                <a:latin typeface="Courier New"/>
                <a:ea typeface="Courier New"/>
                <a:cs typeface="Courier New"/>
                <a:sym typeface="Courier New"/>
              </a:rPr>
              <a:t>metadata</a:t>
            </a:r>
            <a:r>
              <a:rPr b="0" i="0" lang="en" sz="1800" u="none" cap="none" strike="noStrike">
                <a:solidFill>
                  <a:schemeClr val="accent1"/>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geom_bar(</a:t>
            </a:r>
            <a:r>
              <a:rPr b="0" i="0" lang="en" sz="1800" u="none" cap="none" strike="noStrike">
                <a:solidFill>
                  <a:srgbClr val="38761D"/>
                </a:solidFill>
                <a:latin typeface="Courier New"/>
                <a:ea typeface="Courier New"/>
                <a:cs typeface="Courier New"/>
                <a:sym typeface="Courier New"/>
              </a:rPr>
              <a:t>aes(x = </a:t>
            </a:r>
            <a:r>
              <a:rPr lang="en" sz="1800">
                <a:solidFill>
                  <a:srgbClr val="38761D"/>
                </a:solidFill>
                <a:latin typeface="Courier New"/>
                <a:ea typeface="Courier New"/>
                <a:cs typeface="Courier New"/>
                <a:sym typeface="Courier New"/>
              </a:rPr>
              <a:t>primary_disease</a:t>
            </a:r>
            <a:r>
              <a:rPr b="0" i="0" lang="en" sz="1800" u="none" cap="none" strike="noStrike">
                <a:solidFill>
                  <a:srgbClr val="38761D"/>
                </a:solidFill>
                <a:latin typeface="Courier New"/>
                <a:ea typeface="Courier New"/>
                <a:cs typeface="Courier New"/>
                <a:sym typeface="Courier New"/>
              </a:rPr>
              <a:t>)</a:t>
            </a:r>
            <a:r>
              <a:rPr b="0" i="0" lang="en" sz="1800" u="none" cap="none" strike="noStrike">
                <a:solidFill>
                  <a:srgbClr val="3C78D8"/>
                </a:solidFill>
                <a:latin typeface="Courier New"/>
                <a:ea typeface="Courier New"/>
                <a:cs typeface="Courier New"/>
                <a:sym typeface="Courier New"/>
              </a:rPr>
              <a:t>) + </a:t>
            </a:r>
            <a:r>
              <a:rPr b="0" i="0" lang="en" sz="1800" u="none" cap="none" strike="noStrike">
                <a:solidFill>
                  <a:srgbClr val="9900FF"/>
                </a:solidFill>
                <a:latin typeface="Courier New"/>
                <a:ea typeface="Courier New"/>
                <a:cs typeface="Courier New"/>
                <a:sym typeface="Courier New"/>
              </a:rPr>
              <a:t>theme(axis.text.x = element_text(angle = 90))</a:t>
            </a:r>
            <a:endParaRPr b="0" i="0" sz="1800" u="none" cap="none" strike="noStrike">
              <a:solidFill>
                <a:srgbClr val="99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69" name="Google Shape;169;gdff01b6950_0_15"/>
          <p:cNvPicPr preferRelativeResize="0"/>
          <p:nvPr/>
        </p:nvPicPr>
        <p:blipFill>
          <a:blip r:embed="rId3">
            <a:alphaModFix/>
          </a:blip>
          <a:stretch>
            <a:fillRect/>
          </a:stretch>
        </p:blipFill>
        <p:spPr>
          <a:xfrm>
            <a:off x="1966525" y="1177425"/>
            <a:ext cx="5048258" cy="401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ff01b6950_0_21"/>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 sz="2800"/>
              <a:t>How is the barplot made?</a:t>
            </a:r>
            <a:endParaRPr b="0" i="0" sz="2800" u="none" cap="none" strike="noStrike">
              <a:solidFill>
                <a:srgbClr val="000000"/>
              </a:solidFill>
              <a:latin typeface="Arial"/>
              <a:ea typeface="Arial"/>
              <a:cs typeface="Arial"/>
              <a:sym typeface="Arial"/>
            </a:endParaRPr>
          </a:p>
        </p:txBody>
      </p:sp>
      <p:pic>
        <p:nvPicPr>
          <p:cNvPr id="175" name="Google Shape;175;gdff01b6950_0_21"/>
          <p:cNvPicPr preferRelativeResize="0"/>
          <p:nvPr/>
        </p:nvPicPr>
        <p:blipFill rotWithShape="1">
          <a:blip r:embed="rId3">
            <a:alphaModFix/>
          </a:blip>
          <a:srcRect b="0" l="0" r="0" t="0"/>
          <a:stretch/>
        </p:blipFill>
        <p:spPr>
          <a:xfrm>
            <a:off x="152450" y="1686250"/>
            <a:ext cx="8839204" cy="36556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visualization</a:t>
            </a:r>
            <a:endParaRPr/>
          </a:p>
        </p:txBody>
      </p:sp>
      <p:pic>
        <p:nvPicPr>
          <p:cNvPr id="61" name="Google Shape;61;p2"/>
          <p:cNvPicPr preferRelativeResize="0"/>
          <p:nvPr/>
        </p:nvPicPr>
        <p:blipFill rotWithShape="1">
          <a:blip r:embed="rId3">
            <a:alphaModFix/>
          </a:blip>
          <a:srcRect b="20011" l="6214" r="3197" t="10141"/>
          <a:stretch/>
        </p:blipFill>
        <p:spPr>
          <a:xfrm>
            <a:off x="1111738" y="1688450"/>
            <a:ext cx="6920525" cy="400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Boxplot</a:t>
            </a:r>
            <a:endParaRPr b="0" i="0" sz="2800" u="none" cap="none" strike="noStrike">
              <a:solidFill>
                <a:srgbClr val="000000"/>
              </a:solidFill>
              <a:latin typeface="Arial"/>
              <a:ea typeface="Arial"/>
              <a:cs typeface="Arial"/>
              <a:sym typeface="Arial"/>
            </a:endParaRPr>
          </a:p>
        </p:txBody>
      </p:sp>
      <p:sp>
        <p:nvSpPr>
          <p:cNvPr id="181" name="Google Shape;181;p9"/>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geom_boxplot(</a:t>
            </a:r>
            <a:r>
              <a:rPr b="0" i="0" lang="en" sz="1800" u="none" cap="none" strike="noStrike">
                <a:solidFill>
                  <a:srgbClr val="38761D"/>
                </a:solidFill>
                <a:latin typeface="Courier New"/>
                <a:ea typeface="Courier New"/>
                <a:cs typeface="Courier New"/>
                <a:sym typeface="Courier New"/>
              </a:rPr>
              <a:t>aes(x = Species, y = Sepal.Width)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82" name="Google Shape;182;p9"/>
          <p:cNvPicPr preferRelativeResize="0"/>
          <p:nvPr/>
        </p:nvPicPr>
        <p:blipFill rotWithShape="1">
          <a:blip r:embed="rId3">
            <a:alphaModFix/>
          </a:blip>
          <a:srcRect b="0" l="0" r="0" t="0"/>
          <a:stretch/>
        </p:blipFill>
        <p:spPr>
          <a:xfrm>
            <a:off x="1855850" y="1177425"/>
            <a:ext cx="4919881" cy="401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Scatterplot?</a:t>
            </a:r>
            <a:endParaRPr b="0" i="0" sz="2800" u="none" cap="none" strike="noStrike">
              <a:solidFill>
                <a:srgbClr val="000000"/>
              </a:solidFill>
              <a:latin typeface="Arial"/>
              <a:ea typeface="Arial"/>
              <a:cs typeface="Arial"/>
              <a:sym typeface="Arial"/>
            </a:endParaRPr>
          </a:p>
        </p:txBody>
      </p:sp>
      <p:sp>
        <p:nvSpPr>
          <p:cNvPr id="188" name="Google Shape;188;p10"/>
          <p:cNvSpPr txBox="1"/>
          <p:nvPr/>
        </p:nvSpPr>
        <p:spPr>
          <a:xfrm>
            <a:off x="312600" y="5345700"/>
            <a:ext cx="851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aes(x = Species, y = Sepal.Width)</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89" name="Google Shape;189;p10"/>
          <p:cNvPicPr preferRelativeResize="0"/>
          <p:nvPr/>
        </p:nvPicPr>
        <p:blipFill rotWithShape="1">
          <a:blip r:embed="rId3">
            <a:alphaModFix/>
          </a:blip>
          <a:srcRect b="0" l="0" r="0" t="0"/>
          <a:stretch/>
        </p:blipFill>
        <p:spPr>
          <a:xfrm>
            <a:off x="1853375" y="1177425"/>
            <a:ext cx="4919881" cy="401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Additional settings -</a:t>
            </a:r>
            <a:r>
              <a:rPr lang="en" sz="2800"/>
              <a:t> labels</a:t>
            </a:r>
            <a:endParaRPr b="0" i="0" sz="2800" u="none" cap="none" strike="noStrike">
              <a:solidFill>
                <a:srgbClr val="000000"/>
              </a:solidFill>
              <a:latin typeface="Arial"/>
              <a:ea typeface="Arial"/>
              <a:cs typeface="Arial"/>
              <a:sym typeface="Arial"/>
            </a:endParaRPr>
          </a:p>
        </p:txBody>
      </p:sp>
      <p:sp>
        <p:nvSpPr>
          <p:cNvPr id="195" name="Google Shape;195;p19"/>
          <p:cNvSpPr txBox="1"/>
          <p:nvPr/>
        </p:nvSpPr>
        <p:spPr>
          <a:xfrm>
            <a:off x="312600" y="5345700"/>
            <a:ext cx="8518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ggplot(data = 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mapping = aes(x = Sepal.Width, y = Sepal.Length, </a:t>
            </a:r>
            <a:r>
              <a:rPr lang="en" sz="1800">
                <a:solidFill>
                  <a:srgbClr val="38761D"/>
                </a:solidFill>
                <a:latin typeface="Courier New"/>
                <a:ea typeface="Courier New"/>
                <a:cs typeface="Courier New"/>
                <a:sym typeface="Courier New"/>
              </a:rPr>
              <a:t>color</a:t>
            </a:r>
            <a:r>
              <a:rPr b="0" i="0" lang="en" sz="1800" u="none" cap="none" strike="noStrike">
                <a:solidFill>
                  <a:srgbClr val="38761D"/>
                </a:solidFill>
                <a:latin typeface="Courier New"/>
                <a:ea typeface="Courier New"/>
                <a:cs typeface="Courier New"/>
                <a:sym typeface="Courier New"/>
              </a:rPr>
              <a:t> = Species)</a:t>
            </a:r>
            <a:r>
              <a:rPr b="0" i="0" lang="en" sz="1800" u="none" cap="none" strike="noStrike">
                <a:solidFill>
                  <a:srgbClr val="3C78D8"/>
                </a:solidFill>
                <a:latin typeface="Courier New"/>
                <a:ea typeface="Courier New"/>
                <a:cs typeface="Courier New"/>
                <a:sym typeface="Courier New"/>
              </a:rPr>
              <a:t>)</a:t>
            </a:r>
            <a:r>
              <a:rPr b="0" i="0" lang="en" sz="1800" u="none" cap="none" strike="noStrike">
                <a:solidFill>
                  <a:schemeClr val="dk1"/>
                </a:solidFill>
                <a:latin typeface="Courier New"/>
                <a:ea typeface="Courier New"/>
                <a:cs typeface="Courier New"/>
                <a:sym typeface="Courier New"/>
              </a:rPr>
              <a:t>+</a:t>
            </a:r>
            <a:r>
              <a:rPr b="0" i="0" lang="en" sz="1800" u="none" cap="none" strike="noStrike">
                <a:solidFill>
                  <a:srgbClr val="3C78D8"/>
                </a:solidFill>
                <a:latin typeface="Courier New"/>
                <a:ea typeface="Courier New"/>
                <a:cs typeface="Courier New"/>
                <a:sym typeface="Courier New"/>
              </a:rPr>
              <a:t> </a:t>
            </a:r>
            <a:r>
              <a:rPr b="0" i="0" lang="en" sz="1800" u="none" cap="none" strike="noStrike">
                <a:solidFill>
                  <a:srgbClr val="351C75"/>
                </a:solidFill>
                <a:latin typeface="Courier New"/>
                <a:ea typeface="Courier New"/>
                <a:cs typeface="Courier New"/>
                <a:sym typeface="Courier New"/>
              </a:rPr>
              <a:t>labs(x = "Sepal Width", y = "Sepal Length", title = "Comparison of Sepal length and width across species")</a:t>
            </a:r>
            <a:endParaRPr b="0" i="0" sz="1800" u="none" cap="none" strike="noStrike">
              <a:solidFill>
                <a:srgbClr val="351C75"/>
              </a:solidFill>
              <a:latin typeface="Courier New"/>
              <a:ea typeface="Courier New"/>
              <a:cs typeface="Courier New"/>
              <a:sym typeface="Courier New"/>
            </a:endParaRPr>
          </a:p>
        </p:txBody>
      </p:sp>
      <p:pic>
        <p:nvPicPr>
          <p:cNvPr id="196" name="Google Shape;196;p19"/>
          <p:cNvPicPr preferRelativeResize="0"/>
          <p:nvPr/>
        </p:nvPicPr>
        <p:blipFill>
          <a:blip r:embed="rId3">
            <a:alphaModFix/>
          </a:blip>
          <a:stretch>
            <a:fillRect/>
          </a:stretch>
        </p:blipFill>
        <p:spPr>
          <a:xfrm>
            <a:off x="1952450" y="1177425"/>
            <a:ext cx="5048258" cy="4015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ff01b6950_0_47"/>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Additional settings - labels + scaling</a:t>
            </a:r>
            <a:endParaRPr b="0" i="0" sz="2800" u="none" cap="none" strike="noStrike">
              <a:solidFill>
                <a:srgbClr val="000000"/>
              </a:solidFill>
              <a:latin typeface="Arial"/>
              <a:ea typeface="Arial"/>
              <a:cs typeface="Arial"/>
              <a:sym typeface="Arial"/>
            </a:endParaRPr>
          </a:p>
        </p:txBody>
      </p:sp>
      <p:sp>
        <p:nvSpPr>
          <p:cNvPr id="202" name="Google Shape;202;gdff01b6950_0_47"/>
          <p:cNvSpPr txBox="1"/>
          <p:nvPr/>
        </p:nvSpPr>
        <p:spPr>
          <a:xfrm>
            <a:off x="312600" y="5345700"/>
            <a:ext cx="85188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ggplot(data = 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mapping = aes(x = Sepal.Width, y = Sepal.Length, </a:t>
            </a:r>
            <a:r>
              <a:rPr lang="en" sz="1800">
                <a:solidFill>
                  <a:srgbClr val="38761D"/>
                </a:solidFill>
                <a:latin typeface="Courier New"/>
                <a:ea typeface="Courier New"/>
                <a:cs typeface="Courier New"/>
                <a:sym typeface="Courier New"/>
              </a:rPr>
              <a:t>color</a:t>
            </a:r>
            <a:r>
              <a:rPr b="0" i="0" lang="en" sz="1800" u="none" cap="none" strike="noStrike">
                <a:solidFill>
                  <a:srgbClr val="38761D"/>
                </a:solidFill>
                <a:latin typeface="Courier New"/>
                <a:ea typeface="Courier New"/>
                <a:cs typeface="Courier New"/>
                <a:sym typeface="Courier New"/>
              </a:rPr>
              <a:t> = Species)</a:t>
            </a:r>
            <a:r>
              <a:rPr b="0" i="0" lang="en" sz="1800" u="none" cap="none" strike="noStrike">
                <a:solidFill>
                  <a:srgbClr val="3C78D8"/>
                </a:solidFill>
                <a:latin typeface="Courier New"/>
                <a:ea typeface="Courier New"/>
                <a:cs typeface="Courier New"/>
                <a:sym typeface="Courier New"/>
              </a:rPr>
              <a:t>) </a:t>
            </a:r>
            <a:r>
              <a:rPr b="0" i="0" lang="en" sz="1800" u="none" cap="none" strike="noStrike">
                <a:solidFill>
                  <a:srgbClr val="351C75"/>
                </a:solidFill>
                <a:latin typeface="Courier New"/>
                <a:ea typeface="Courier New"/>
                <a:cs typeface="Courier New"/>
                <a:sym typeface="Courier New"/>
              </a:rPr>
              <a:t>labs(x = "Sepal Width", y = "Sepal Length", title = "Comparison of Sepal length and width across species")+ </a:t>
            </a:r>
            <a:r>
              <a:rPr lang="en" sz="1800">
                <a:solidFill>
                  <a:srgbClr val="351C75"/>
                </a:solidFill>
                <a:latin typeface="Courier New"/>
                <a:ea typeface="Courier New"/>
                <a:cs typeface="Courier New"/>
                <a:sym typeface="Courier New"/>
              </a:rPr>
              <a:t>scale_x_continuous(limits = c(0, 8))</a:t>
            </a:r>
            <a:endParaRPr b="0" i="0" sz="1800" u="none" cap="none" strike="noStrike">
              <a:solidFill>
                <a:srgbClr val="351C75"/>
              </a:solidFill>
              <a:latin typeface="Courier New"/>
              <a:ea typeface="Courier New"/>
              <a:cs typeface="Courier New"/>
              <a:sym typeface="Courier New"/>
            </a:endParaRPr>
          </a:p>
        </p:txBody>
      </p:sp>
      <p:pic>
        <p:nvPicPr>
          <p:cNvPr id="203" name="Google Shape;203;gdff01b6950_0_47"/>
          <p:cNvPicPr preferRelativeResize="0"/>
          <p:nvPr/>
        </p:nvPicPr>
        <p:blipFill>
          <a:blip r:embed="rId3">
            <a:alphaModFix/>
          </a:blip>
          <a:stretch>
            <a:fillRect/>
          </a:stretch>
        </p:blipFill>
        <p:spPr>
          <a:xfrm>
            <a:off x="2047925" y="1177425"/>
            <a:ext cx="5048258" cy="401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Grammar of graphics (ggplot)</a:t>
            </a:r>
            <a:endParaRPr b="0" i="0" sz="2800" u="none" cap="none" strike="noStrike">
              <a:solidFill>
                <a:srgbClr val="000000"/>
              </a:solidFill>
              <a:latin typeface="Arial"/>
              <a:ea typeface="Arial"/>
              <a:cs typeface="Arial"/>
              <a:sym typeface="Arial"/>
            </a:endParaRPr>
          </a:p>
        </p:txBody>
      </p:sp>
      <p:sp>
        <p:nvSpPr>
          <p:cNvPr id="209" name="Google Shape;209;p21"/>
          <p:cNvSpPr txBox="1"/>
          <p:nvPr/>
        </p:nvSpPr>
        <p:spPr>
          <a:xfrm>
            <a:off x="652625" y="1493275"/>
            <a:ext cx="74112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data</a:t>
            </a:r>
            <a:endParaRPr b="0"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urier New"/>
                <a:ea typeface="Courier New"/>
                <a:cs typeface="Courier New"/>
                <a:sym typeface="Courier New"/>
              </a:rPr>
              <a:t>geom_point </a:t>
            </a:r>
            <a:r>
              <a:rPr b="0" i="0" lang="en" sz="1800" u="none" cap="none" strike="noStrike">
                <a:solidFill>
                  <a:srgbClr val="38761D"/>
                </a:solidFill>
                <a:latin typeface="Courier New"/>
                <a:ea typeface="Courier New"/>
                <a:cs typeface="Courier New"/>
                <a:sym typeface="Courier New"/>
              </a:rPr>
              <a:t>x, y, color, shape</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urier New"/>
                <a:ea typeface="Courier New"/>
                <a:cs typeface="Courier New"/>
                <a:sym typeface="Courier New"/>
              </a:rPr>
              <a:t>geom_histogram </a:t>
            </a:r>
            <a:r>
              <a:rPr b="0" i="0" lang="en" sz="1800" u="none" cap="none" strike="noStrike">
                <a:solidFill>
                  <a:srgbClr val="38761D"/>
                </a:solidFill>
                <a:latin typeface="Courier New"/>
                <a:ea typeface="Courier New"/>
                <a:cs typeface="Courier New"/>
                <a:sym typeface="Courier New"/>
              </a:rPr>
              <a:t>x, y</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urier New"/>
                <a:ea typeface="Courier New"/>
                <a:cs typeface="Courier New"/>
                <a:sym typeface="Courier New"/>
              </a:rPr>
              <a:t>geom_bar </a:t>
            </a:r>
            <a:r>
              <a:rPr b="0" i="0" lang="en" sz="1800" u="none" cap="none" strike="noStrike">
                <a:solidFill>
                  <a:srgbClr val="38761D"/>
                </a:solidFill>
                <a:latin typeface="Courier New"/>
                <a:ea typeface="Courier New"/>
                <a:cs typeface="Courier New"/>
                <a:sym typeface="Courier New"/>
              </a:rPr>
              <a:t>x, fill</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urier New"/>
                <a:ea typeface="Courier New"/>
                <a:cs typeface="Courier New"/>
                <a:sym typeface="Courier New"/>
              </a:rPr>
              <a:t>geom_boxplot</a:t>
            </a:r>
            <a:r>
              <a:rPr b="0" i="0" lang="en" sz="1800" u="none" cap="none" strike="noStrike">
                <a:solidFill>
                  <a:srgbClr val="38761D"/>
                </a:solidFill>
                <a:latin typeface="Courier New"/>
                <a:ea typeface="Courier New"/>
                <a:cs typeface="Courier New"/>
                <a:sym typeface="Courier New"/>
              </a:rPr>
              <a:t> x, y, fill</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urier New"/>
                <a:ea typeface="Courier New"/>
                <a:cs typeface="Courier New"/>
                <a:sym typeface="Courier New"/>
              </a:rPr>
              <a:t>facet</a:t>
            </a:r>
            <a:endParaRPr b="0" i="0" sz="18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41B47"/>
                </a:solidFill>
                <a:latin typeface="Courier New"/>
                <a:ea typeface="Courier New"/>
                <a:cs typeface="Courier New"/>
                <a:sym typeface="Courier New"/>
              </a:rPr>
              <a:t>labs</a:t>
            </a:r>
            <a:endParaRPr b="0" i="0" sz="1800" u="none" cap="none" strike="noStrike">
              <a:solidFill>
                <a:srgbClr val="741B47"/>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sz="1800">
                <a:solidFill>
                  <a:srgbClr val="741B47"/>
                </a:solidFill>
                <a:latin typeface="Courier New"/>
                <a:ea typeface="Courier New"/>
                <a:cs typeface="Courier New"/>
                <a:sym typeface="Courier New"/>
              </a:rPr>
              <a:t>scale_x_continuous</a:t>
            </a:r>
            <a:endParaRPr b="0" i="0" sz="1800" u="none" cap="none" strike="noStrike">
              <a:solidFill>
                <a:srgbClr val="741B47"/>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sz="1800">
                <a:solidFill>
                  <a:srgbClr val="741B47"/>
                </a:solidFill>
                <a:latin typeface="Courier New"/>
                <a:ea typeface="Courier New"/>
                <a:cs typeface="Courier New"/>
                <a:sym typeface="Courier New"/>
              </a:rPr>
              <a:t>scale_y_continuous</a:t>
            </a:r>
            <a:endParaRPr sz="1800">
              <a:solidFill>
                <a:srgbClr val="741B47"/>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741B47"/>
                </a:solidFill>
                <a:latin typeface="Courier New"/>
                <a:ea typeface="Courier New"/>
                <a:cs typeface="Courier New"/>
                <a:sym typeface="Courier New"/>
              </a:rPr>
              <a:t>s</a:t>
            </a:r>
            <a:r>
              <a:rPr b="0" i="0" lang="en" sz="1800" u="none" cap="none" strike="noStrike">
                <a:solidFill>
                  <a:srgbClr val="741B47"/>
                </a:solidFill>
                <a:latin typeface="Courier New"/>
                <a:ea typeface="Courier New"/>
                <a:cs typeface="Courier New"/>
                <a:sym typeface="Courier New"/>
              </a:rPr>
              <a:t>cale_x_discrete</a:t>
            </a:r>
            <a:endParaRPr b="0" i="0" sz="1800" u="none" cap="none" strike="noStrike">
              <a:solidFill>
                <a:srgbClr val="741B47"/>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sz="1800">
                <a:solidFill>
                  <a:srgbClr val="741B47"/>
                </a:solidFill>
                <a:latin typeface="Courier New"/>
                <a:ea typeface="Courier New"/>
                <a:cs typeface="Courier New"/>
                <a:sym typeface="Courier New"/>
              </a:rPr>
              <a:t>scale_y_discrete</a:t>
            </a:r>
            <a:endParaRPr sz="1800">
              <a:solidFill>
                <a:srgbClr val="741B47"/>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8761D"/>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gdff01b6950_0_32"/>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Arial"/>
                <a:ea typeface="Arial"/>
                <a:cs typeface="Arial"/>
                <a:sym typeface="Arial"/>
              </a:rPr>
              <a:t>How do we visualize some of this?</a:t>
            </a:r>
            <a:endParaRPr b="0" i="0" sz="2800" u="none" cap="none" strike="noStrike">
              <a:solidFill>
                <a:srgbClr val="000000"/>
              </a:solidFill>
              <a:latin typeface="Arial"/>
              <a:ea typeface="Arial"/>
              <a:cs typeface="Arial"/>
              <a:sym typeface="Arial"/>
            </a:endParaRPr>
          </a:p>
        </p:txBody>
      </p:sp>
      <p:sp>
        <p:nvSpPr>
          <p:cNvPr id="215" name="Google Shape;215;gdff01b6950_0_32"/>
          <p:cNvSpPr/>
          <p:nvPr/>
        </p:nvSpPr>
        <p:spPr>
          <a:xfrm>
            <a:off x="1433100" y="2711350"/>
            <a:ext cx="6960300" cy="2229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dff01b6950_0_32"/>
          <p:cNvSpPr txBox="1"/>
          <p:nvPr/>
        </p:nvSpPr>
        <p:spPr>
          <a:xfrm>
            <a:off x="1489875" y="2313300"/>
            <a:ext cx="774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Gene A Expression	Gene A Mutation		Gene B Mutation 	Subtype      ...</a:t>
            </a:r>
            <a:endParaRPr b="0" i="0" sz="1400" u="none" cap="none" strike="noStrike">
              <a:solidFill>
                <a:srgbClr val="000000"/>
              </a:solidFill>
              <a:latin typeface="Arial"/>
              <a:ea typeface="Arial"/>
              <a:cs typeface="Arial"/>
              <a:sym typeface="Arial"/>
            </a:endParaRPr>
          </a:p>
        </p:txBody>
      </p:sp>
      <p:sp>
        <p:nvSpPr>
          <p:cNvPr id="217" name="Google Shape;217;gdff01b6950_0_32"/>
          <p:cNvSpPr txBox="1"/>
          <p:nvPr/>
        </p:nvSpPr>
        <p:spPr>
          <a:xfrm>
            <a:off x="216100" y="2813725"/>
            <a:ext cx="10464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Sample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Sample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Sample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ff6e7e80b_0_21"/>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800">
                <a:solidFill>
                  <a:schemeClr val="dk1"/>
                </a:solidFill>
              </a:rPr>
              <a:t>Comparing distributions</a:t>
            </a:r>
            <a:endParaRPr sz="2800"/>
          </a:p>
        </p:txBody>
      </p:sp>
      <p:sp>
        <p:nvSpPr>
          <p:cNvPr id="223" name="Google Shape;223;gdff6e7e80b_0_21"/>
          <p:cNvSpPr txBox="1"/>
          <p:nvPr/>
        </p:nvSpPr>
        <p:spPr>
          <a:xfrm>
            <a:off x="357875" y="1276125"/>
            <a:ext cx="8138700" cy="187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 </a:t>
            </a:r>
            <a:r>
              <a:rPr b="1" i="0" lang="en" sz="1800" u="none" cap="none" strike="noStrike">
                <a:solidFill>
                  <a:srgbClr val="000000"/>
                </a:solidFill>
                <a:latin typeface="Arial"/>
                <a:ea typeface="Arial"/>
                <a:cs typeface="Arial"/>
                <a:sym typeface="Arial"/>
              </a:rPr>
              <a:t>distribution</a:t>
            </a:r>
            <a:r>
              <a:rPr b="0" i="0" lang="en" sz="1800" u="none" cap="none" strike="noStrike">
                <a:solidFill>
                  <a:srgbClr val="000000"/>
                </a:solidFill>
                <a:latin typeface="Arial"/>
                <a:ea typeface="Arial"/>
                <a:cs typeface="Arial"/>
                <a:sym typeface="Arial"/>
              </a:rPr>
              <a:t> is the collection of observations for a specific variable, often summarized visually in a histogram.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4" name="Google Shape;224;gdff6e7e80b_0_21"/>
          <p:cNvPicPr preferRelativeResize="0"/>
          <p:nvPr/>
        </p:nvPicPr>
        <p:blipFill>
          <a:blip r:embed="rId4">
            <a:alphaModFix/>
          </a:blip>
          <a:stretch>
            <a:fillRect/>
          </a:stretch>
        </p:blipFill>
        <p:spPr>
          <a:xfrm>
            <a:off x="1539275" y="3236550"/>
            <a:ext cx="5085101" cy="36214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dff6e7e80b_0_43"/>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800">
                <a:solidFill>
                  <a:schemeClr val="dk1"/>
                </a:solidFill>
              </a:rPr>
              <a:t>Comparing distributions</a:t>
            </a:r>
            <a:endParaRPr sz="2800"/>
          </a:p>
        </p:txBody>
      </p:sp>
      <p:sp>
        <p:nvSpPr>
          <p:cNvPr id="230" name="Google Shape;230;gdff6e7e80b_0_43"/>
          <p:cNvSpPr txBox="1"/>
          <p:nvPr/>
        </p:nvSpPr>
        <p:spPr>
          <a:xfrm>
            <a:off x="357875" y="1276125"/>
            <a:ext cx="8138700" cy="187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t>How can we compare two distributions and say whether they are similar or not? </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1" name="Google Shape;231;gdff6e7e80b_0_43"/>
          <p:cNvPicPr preferRelativeResize="0"/>
          <p:nvPr/>
        </p:nvPicPr>
        <p:blipFill>
          <a:blip r:embed="rId3">
            <a:alphaModFix/>
          </a:blip>
          <a:stretch>
            <a:fillRect/>
          </a:stretch>
        </p:blipFill>
        <p:spPr>
          <a:xfrm>
            <a:off x="1539275" y="3236550"/>
            <a:ext cx="5085101" cy="36214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ff6e7e80b_0_15"/>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800">
                <a:solidFill>
                  <a:schemeClr val="dk1"/>
                </a:solidFill>
              </a:rPr>
              <a:t>Comparing distributions</a:t>
            </a:r>
            <a:endParaRPr sz="2800"/>
          </a:p>
        </p:txBody>
      </p:sp>
      <p:sp>
        <p:nvSpPr>
          <p:cNvPr id="237" name="Google Shape;237;gdff6e7e80b_0_15"/>
          <p:cNvSpPr txBox="1"/>
          <p:nvPr/>
        </p:nvSpPr>
        <p:spPr>
          <a:xfrm>
            <a:off x="357875" y="1276125"/>
            <a:ext cx="8138700" cy="187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t>How can we compare two distributions and say whether they are similar or not? </a:t>
            </a:r>
            <a:endParaRPr sz="1800"/>
          </a:p>
          <a:p>
            <a:pPr indent="0" lvl="0" marL="0" marR="0" rtl="0" algn="l">
              <a:lnSpc>
                <a:spcPct val="100000"/>
              </a:lnSpc>
              <a:spcBef>
                <a:spcPts val="0"/>
              </a:spcBef>
              <a:spcAft>
                <a:spcPts val="0"/>
              </a:spcAft>
              <a:buClr>
                <a:srgbClr val="000000"/>
              </a:buClr>
              <a:buSzPts val="1800"/>
              <a:buFont typeface="Arial"/>
              <a:buNone/>
            </a:pPr>
            <a:r>
              <a:rPr i="1" lang="en" sz="1800"/>
              <a:t>Difference in means, difference in medians, etc… but these ideas don’t take into account the number of observations for each distribution. The more observations we have, the more confident we are about each distribution’s “true” shape (the “true” distribution).</a:t>
            </a:r>
            <a:endParaRPr i="1"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8" name="Google Shape;238;gdff6e7e80b_0_15"/>
          <p:cNvPicPr preferRelativeResize="0"/>
          <p:nvPr/>
        </p:nvPicPr>
        <p:blipFill>
          <a:blip r:embed="rId3">
            <a:alphaModFix/>
          </a:blip>
          <a:stretch>
            <a:fillRect/>
          </a:stretch>
        </p:blipFill>
        <p:spPr>
          <a:xfrm>
            <a:off x="1539275" y="3236550"/>
            <a:ext cx="5085101" cy="3621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ff6e7e80b_0_28"/>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800">
                <a:solidFill>
                  <a:schemeClr val="dk1"/>
                </a:solidFill>
              </a:rPr>
              <a:t>Comparing distributions</a:t>
            </a:r>
            <a:endParaRPr sz="2800"/>
          </a:p>
        </p:txBody>
      </p:sp>
      <p:sp>
        <p:nvSpPr>
          <p:cNvPr id="244" name="Google Shape;244;gdff6e7e80b_0_28"/>
          <p:cNvSpPr txBox="1"/>
          <p:nvPr/>
        </p:nvSpPr>
        <p:spPr>
          <a:xfrm>
            <a:off x="357875" y="1276125"/>
            <a:ext cx="81387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chemeClr val="dk1"/>
                </a:solidFill>
              </a:rPr>
              <a:t>How can we compare two distributions and say whether they are similar or not? </a:t>
            </a:r>
            <a:endParaRPr i="1" sz="1800">
              <a:solidFill>
                <a:schemeClr val="dk1"/>
              </a:solidFill>
            </a:endParaRPr>
          </a:p>
          <a:p>
            <a:pPr indent="0" lvl="0" marL="0" rtl="0" algn="l">
              <a:spcBef>
                <a:spcPts val="0"/>
              </a:spcBef>
              <a:spcAft>
                <a:spcPts val="0"/>
              </a:spcAft>
              <a:buClr>
                <a:schemeClr val="dk1"/>
              </a:buClr>
              <a:buSzPts val="1800"/>
              <a:buFont typeface="Arial"/>
              <a:buNone/>
            </a:pPr>
            <a:r>
              <a:t/>
            </a:r>
            <a:endParaRPr i="1" sz="1800">
              <a:solidFill>
                <a:schemeClr val="dk1"/>
              </a:solidFill>
            </a:endParaRPr>
          </a:p>
          <a:p>
            <a:pPr indent="0" lvl="0" marL="0" rtl="0" algn="l">
              <a:spcBef>
                <a:spcPts val="0"/>
              </a:spcBef>
              <a:spcAft>
                <a:spcPts val="0"/>
              </a:spcAft>
              <a:buClr>
                <a:schemeClr val="dk1"/>
              </a:buClr>
              <a:buSzPts val="1800"/>
              <a:buFont typeface="Arial"/>
              <a:buNone/>
            </a:pPr>
            <a:r>
              <a:rPr i="1" lang="en" sz="1800">
                <a:solidFill>
                  <a:schemeClr val="dk1"/>
                </a:solidFill>
              </a:rPr>
              <a:t>Instead, ask: How likely will we see these two distributions like this if they belong to the same, “true” distribution? </a:t>
            </a:r>
            <a:endParaRPr i="1" sz="1800">
              <a:solidFill>
                <a:schemeClr val="dk1"/>
              </a:solidFill>
            </a:endParaRPr>
          </a:p>
          <a:p>
            <a:pPr indent="0" lvl="0" marL="0" rtl="0" algn="l">
              <a:spcBef>
                <a:spcPts val="0"/>
              </a:spcBef>
              <a:spcAft>
                <a:spcPts val="0"/>
              </a:spcAft>
              <a:buClr>
                <a:schemeClr val="dk1"/>
              </a:buClr>
              <a:buSzPts val="1800"/>
              <a:buFont typeface="Arial"/>
              <a:buNone/>
            </a:pPr>
            <a:r>
              <a:rPr i="1" lang="en" sz="1800">
                <a:solidFill>
                  <a:schemeClr val="dk1"/>
                </a:solidFill>
              </a:rPr>
              <a:t>If unlikely, then these distributions are probably different. If likely, then they are similar.</a:t>
            </a:r>
            <a:endParaRPr i="1" sz="1800">
              <a:solidFill>
                <a:schemeClr val="dk1"/>
              </a:solidFill>
            </a:endParaRPr>
          </a:p>
        </p:txBody>
      </p:sp>
      <p:pic>
        <p:nvPicPr>
          <p:cNvPr id="245" name="Google Shape;245;gdff6e7e80b_0_28"/>
          <p:cNvPicPr preferRelativeResize="0"/>
          <p:nvPr/>
        </p:nvPicPr>
        <p:blipFill>
          <a:blip r:embed="rId3">
            <a:alphaModFix/>
          </a:blip>
          <a:stretch>
            <a:fillRect/>
          </a:stretch>
        </p:blipFill>
        <p:spPr>
          <a:xfrm>
            <a:off x="1539275" y="3236550"/>
            <a:ext cx="5085101" cy="3621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4"/>
          <p:cNvGraphicFramePr/>
          <p:nvPr/>
        </p:nvGraphicFramePr>
        <p:xfrm>
          <a:off x="303575" y="1873725"/>
          <a:ext cx="3000000" cy="3000000"/>
        </p:xfrm>
        <a:graphic>
          <a:graphicData uri="http://schemas.openxmlformats.org/drawingml/2006/table">
            <a:tbl>
              <a:tblPr>
                <a:noFill/>
                <a:tableStyleId>{93DBA473-25EB-4E6D-BAA7-E24CA0C116F1}</a:tableStyleId>
              </a:tblPr>
              <a:tblGrid>
                <a:gridCol w="1944150"/>
                <a:gridCol w="1944150"/>
              </a:tblGrid>
              <a:tr h="7369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Data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Plot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Numeric </a:t>
                      </a:r>
                      <a:endParaRPr/>
                    </a:p>
                    <a:p>
                      <a:pPr indent="0" lvl="0" marL="0" marR="0" rtl="0" algn="l">
                        <a:lnSpc>
                          <a:spcPct val="100000"/>
                        </a:lnSpc>
                        <a:spcBef>
                          <a:spcPts val="0"/>
                        </a:spcBef>
                        <a:spcAft>
                          <a:spcPts val="0"/>
                        </a:spcAft>
                        <a:buClr>
                          <a:srgbClr val="000000"/>
                        </a:buClr>
                        <a:buSzPts val="1400"/>
                        <a:buFont typeface="Arial"/>
                        <a:buNone/>
                      </a:pPr>
                      <a:r>
                        <a:rPr lang="en"/>
                        <a:t>(e.g. heights)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names)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Logical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on time or not)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67" name="Google Shape;67;p4"/>
          <p:cNvGraphicFramePr/>
          <p:nvPr/>
        </p:nvGraphicFramePr>
        <p:xfrm>
          <a:off x="4875575" y="1873725"/>
          <a:ext cx="3000000" cy="3000000"/>
        </p:xfrm>
        <a:graphic>
          <a:graphicData uri="http://schemas.openxmlformats.org/drawingml/2006/table">
            <a:tbl>
              <a:tblPr>
                <a:noFill/>
                <a:tableStyleId>{93DBA473-25EB-4E6D-BAA7-E24CA0C116F1}</a:tableStyleId>
              </a:tblPr>
              <a:tblGrid>
                <a:gridCol w="1944150"/>
                <a:gridCol w="1944150"/>
              </a:tblGrid>
              <a:tr h="7369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Data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Plot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Numeric, Numeric</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height and weight)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Numeric, 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name and age)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Numeric, Logical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on time/not and max speed of car)</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Logical, Logical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a:t>(e.g. fast vs slow growth, large vs small)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8" name="Google Shape;68;p4"/>
          <p:cNvSpPr txBox="1"/>
          <p:nvPr/>
        </p:nvSpPr>
        <p:spPr>
          <a:xfrm>
            <a:off x="1685975" y="1397000"/>
            <a:ext cx="112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Univariate</a:t>
            </a:r>
            <a:endParaRPr b="1" i="0" sz="1400" u="none" cap="none" strike="noStrike">
              <a:solidFill>
                <a:srgbClr val="000000"/>
              </a:solidFill>
              <a:latin typeface="Arial"/>
              <a:ea typeface="Arial"/>
              <a:cs typeface="Arial"/>
              <a:sym typeface="Arial"/>
            </a:endParaRPr>
          </a:p>
        </p:txBody>
      </p:sp>
      <p:sp>
        <p:nvSpPr>
          <p:cNvPr id="69" name="Google Shape;69;p4"/>
          <p:cNvSpPr txBox="1"/>
          <p:nvPr/>
        </p:nvSpPr>
        <p:spPr>
          <a:xfrm>
            <a:off x="6343925" y="1397000"/>
            <a:ext cx="95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Bivariate</a:t>
            </a:r>
            <a:endParaRPr b="1" i="0" sz="1400" u="none" cap="none" strike="noStrike">
              <a:solidFill>
                <a:srgbClr val="000000"/>
              </a:solidFill>
              <a:latin typeface="Arial"/>
              <a:ea typeface="Arial"/>
              <a:cs typeface="Arial"/>
              <a:sym typeface="Arial"/>
            </a:endParaRPr>
          </a:p>
        </p:txBody>
      </p:sp>
      <p:sp>
        <p:nvSpPr>
          <p:cNvPr id="70" name="Google Shape;70;p4"/>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Common plots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ff6e7e80b_0_34"/>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800">
                <a:solidFill>
                  <a:schemeClr val="dk1"/>
                </a:solidFill>
              </a:rPr>
              <a:t>Comparing distributions</a:t>
            </a:r>
            <a:endParaRPr sz="2800"/>
          </a:p>
        </p:txBody>
      </p:sp>
      <p:sp>
        <p:nvSpPr>
          <p:cNvPr id="251" name="Google Shape;251;gdff6e7e80b_0_34"/>
          <p:cNvSpPr txBox="1"/>
          <p:nvPr/>
        </p:nvSpPr>
        <p:spPr>
          <a:xfrm>
            <a:off x="357875" y="1276125"/>
            <a:ext cx="81387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i="1" lang="en" sz="1800">
                <a:solidFill>
                  <a:schemeClr val="dk1"/>
                </a:solidFill>
              </a:rPr>
              <a:t>How likely will we see these two distributions like this if they belong to the same, “true” distribution? Check p-value &lt; .05.</a:t>
            </a:r>
            <a:endParaRPr i="1" sz="1800">
              <a:solidFill>
                <a:schemeClr val="dk1"/>
              </a:solidFill>
            </a:endParaRPr>
          </a:p>
          <a:p>
            <a:pPr indent="0" lvl="0" marL="0" rtl="0" algn="l">
              <a:spcBef>
                <a:spcPts val="0"/>
              </a:spcBef>
              <a:spcAft>
                <a:spcPts val="0"/>
              </a:spcAft>
              <a:buClr>
                <a:schemeClr val="dk1"/>
              </a:buClr>
              <a:buSzPts val="1800"/>
              <a:buFont typeface="Arial"/>
              <a:buNone/>
            </a:pPr>
            <a:r>
              <a:t/>
            </a:r>
            <a:endParaRPr i="1" sz="1800">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latin typeface="Courier New"/>
                <a:ea typeface="Courier New"/>
                <a:cs typeface="Courier New"/>
                <a:sym typeface="Courier New"/>
              </a:rPr>
              <a:t>t.test(KRAS ~ KRAS_mutated, dataframe)</a:t>
            </a:r>
            <a:endParaRPr>
              <a:solidFill>
                <a:schemeClr val="dk1"/>
              </a:solidFill>
              <a:latin typeface="Courier New"/>
              <a:ea typeface="Courier New"/>
              <a:cs typeface="Courier New"/>
              <a:sym typeface="Courier New"/>
            </a:endParaRPr>
          </a:p>
          <a:p>
            <a:pPr indent="0" lvl="0" marL="0" rtl="0" algn="l">
              <a:lnSpc>
                <a:spcPct val="145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p-value = 5.261e-09</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a:solidFill>
                  <a:schemeClr val="dk1"/>
                </a:solidFill>
                <a:highlight>
                  <a:srgbClr val="FFFFFF"/>
                </a:highlight>
                <a:latin typeface="Courier New"/>
                <a:ea typeface="Courier New"/>
                <a:cs typeface="Courier New"/>
                <a:sym typeface="Courier New"/>
              </a:rPr>
              <a:t>mean in group FALSE  mean in group TRUE </a:t>
            </a:r>
            <a:endParaRPr>
              <a:solidFill>
                <a:schemeClr val="dk1"/>
              </a:solidFill>
              <a:highlight>
                <a:srgbClr val="FFFFFF"/>
              </a:highlight>
              <a:latin typeface="Courier New"/>
              <a:ea typeface="Courier New"/>
              <a:cs typeface="Courier New"/>
              <a:sym typeface="Courier New"/>
            </a:endParaRPr>
          </a:p>
          <a:p>
            <a:pPr indent="0" lvl="0" marL="0" rtl="0" algn="l">
              <a:lnSpc>
                <a:spcPct val="145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3.955829            4.347323</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t/>
            </a:r>
            <a:endParaRPr i="1" sz="1800">
              <a:solidFill>
                <a:schemeClr val="dk1"/>
              </a:solidFill>
            </a:endParaRPr>
          </a:p>
        </p:txBody>
      </p:sp>
      <p:pic>
        <p:nvPicPr>
          <p:cNvPr id="252" name="Google Shape;252;gdff6e7e80b_0_34"/>
          <p:cNvPicPr preferRelativeResize="0"/>
          <p:nvPr/>
        </p:nvPicPr>
        <p:blipFill>
          <a:blip r:embed="rId4">
            <a:alphaModFix/>
          </a:blip>
          <a:stretch>
            <a:fillRect/>
          </a:stretch>
        </p:blipFill>
        <p:spPr>
          <a:xfrm>
            <a:off x="1539275" y="3236550"/>
            <a:ext cx="5085101" cy="3621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e00c19f941_0_1"/>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Extra slides</a:t>
            </a:r>
            <a:endParaRPr/>
          </a:p>
        </p:txBody>
      </p:sp>
      <p:sp>
        <p:nvSpPr>
          <p:cNvPr id="258" name="Google Shape;258;ge00c19f941_0_1"/>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22"/>
          <p:cNvSpPr txBox="1"/>
          <p:nvPr/>
        </p:nvSpPr>
        <p:spPr>
          <a:xfrm>
            <a:off x="420800" y="409425"/>
            <a:ext cx="8302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Practice: wrangle the data, make a plot that answers the question</a:t>
            </a:r>
            <a:endParaRPr b="0" i="0" sz="2800" u="none" cap="none" strike="noStrike">
              <a:solidFill>
                <a:srgbClr val="000000"/>
              </a:solidFill>
              <a:latin typeface="Arial"/>
              <a:ea typeface="Arial"/>
              <a:cs typeface="Arial"/>
              <a:sym typeface="Arial"/>
            </a:endParaRPr>
          </a:p>
        </p:txBody>
      </p:sp>
      <p:sp>
        <p:nvSpPr>
          <p:cNvPr id="264" name="Google Shape;264;p22"/>
          <p:cNvSpPr txBox="1"/>
          <p:nvPr/>
        </p:nvSpPr>
        <p:spPr>
          <a:xfrm>
            <a:off x="652625" y="1493275"/>
            <a:ext cx="7411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8761D"/>
              </a:solidFill>
              <a:latin typeface="Courier New"/>
              <a:ea typeface="Courier New"/>
              <a:cs typeface="Courier New"/>
              <a:sym typeface="Courier New"/>
            </a:endParaRPr>
          </a:p>
        </p:txBody>
      </p:sp>
      <p:sp>
        <p:nvSpPr>
          <p:cNvPr id="265" name="Google Shape;265;p22"/>
          <p:cNvSpPr txBox="1"/>
          <p:nvPr/>
        </p:nvSpPr>
        <p:spPr>
          <a:xfrm>
            <a:off x="652625" y="2050025"/>
            <a:ext cx="69108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What is the frequency of cancer types in CCLE?</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Is there an association between age and primary/metastatic cell lines at time of immortalization?</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Is there an association between age and KRAS expression?</a:t>
            </a:r>
            <a:endParaRPr b="0" i="1" sz="18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pic>
        <p:nvPicPr>
          <p:cNvPr id="270" name="Google Shape;270;p23"/>
          <p:cNvPicPr preferRelativeResize="0"/>
          <p:nvPr/>
        </p:nvPicPr>
        <p:blipFill rotWithShape="1">
          <a:blip r:embed="rId3">
            <a:alphaModFix/>
          </a:blip>
          <a:srcRect b="0" l="0" r="0" t="0"/>
          <a:stretch/>
        </p:blipFill>
        <p:spPr>
          <a:xfrm>
            <a:off x="1572975" y="518254"/>
            <a:ext cx="5323579" cy="3992684"/>
          </a:xfrm>
          <a:prstGeom prst="rect">
            <a:avLst/>
          </a:prstGeom>
          <a:noFill/>
          <a:ln>
            <a:noFill/>
          </a:ln>
        </p:spPr>
      </p:pic>
      <p:pic>
        <p:nvPicPr>
          <p:cNvPr id="271" name="Google Shape;271;p23"/>
          <p:cNvPicPr preferRelativeResize="0"/>
          <p:nvPr/>
        </p:nvPicPr>
        <p:blipFill rotWithShape="1">
          <a:blip r:embed="rId4">
            <a:alphaModFix/>
          </a:blip>
          <a:srcRect b="0" l="0" r="0" t="0"/>
          <a:stretch/>
        </p:blipFill>
        <p:spPr>
          <a:xfrm>
            <a:off x="1773963" y="5501950"/>
            <a:ext cx="5046375" cy="863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pic>
        <p:nvPicPr>
          <p:cNvPr id="276" name="Google Shape;276;p24"/>
          <p:cNvPicPr preferRelativeResize="0"/>
          <p:nvPr/>
        </p:nvPicPr>
        <p:blipFill rotWithShape="1">
          <a:blip r:embed="rId3">
            <a:alphaModFix/>
          </a:blip>
          <a:srcRect b="0" l="0" r="0" t="0"/>
          <a:stretch/>
        </p:blipFill>
        <p:spPr>
          <a:xfrm>
            <a:off x="1773963" y="5501950"/>
            <a:ext cx="5046375" cy="863800"/>
          </a:xfrm>
          <a:prstGeom prst="rect">
            <a:avLst/>
          </a:prstGeom>
          <a:noFill/>
          <a:ln>
            <a:noFill/>
          </a:ln>
        </p:spPr>
      </p:pic>
      <p:pic>
        <p:nvPicPr>
          <p:cNvPr id="277" name="Google Shape;277;p24"/>
          <p:cNvPicPr preferRelativeResize="0"/>
          <p:nvPr/>
        </p:nvPicPr>
        <p:blipFill rotWithShape="1">
          <a:blip r:embed="rId4">
            <a:alphaModFix/>
          </a:blip>
          <a:srcRect b="0" l="0" r="0" t="0"/>
          <a:stretch/>
        </p:blipFill>
        <p:spPr>
          <a:xfrm>
            <a:off x="1969475" y="899667"/>
            <a:ext cx="4667083" cy="376798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pic>
        <p:nvPicPr>
          <p:cNvPr id="282" name="Google Shape;282;p25"/>
          <p:cNvPicPr preferRelativeResize="0"/>
          <p:nvPr/>
        </p:nvPicPr>
        <p:blipFill rotWithShape="1">
          <a:blip r:embed="rId3">
            <a:alphaModFix/>
          </a:blip>
          <a:srcRect b="0" l="0" r="0" t="0"/>
          <a:stretch/>
        </p:blipFill>
        <p:spPr>
          <a:xfrm>
            <a:off x="2100400" y="5613400"/>
            <a:ext cx="4448900" cy="619475"/>
          </a:xfrm>
          <a:prstGeom prst="rect">
            <a:avLst/>
          </a:prstGeom>
          <a:noFill/>
          <a:ln>
            <a:noFill/>
          </a:ln>
        </p:spPr>
      </p:pic>
      <p:pic>
        <p:nvPicPr>
          <p:cNvPr id="283" name="Google Shape;283;p25"/>
          <p:cNvPicPr preferRelativeResize="0"/>
          <p:nvPr/>
        </p:nvPicPr>
        <p:blipFill rotWithShape="1">
          <a:blip r:embed="rId4">
            <a:alphaModFix/>
          </a:blip>
          <a:srcRect b="0" l="0" r="0" t="0"/>
          <a:stretch/>
        </p:blipFill>
        <p:spPr>
          <a:xfrm>
            <a:off x="4572000" y="1508175"/>
            <a:ext cx="3171825" cy="3162300"/>
          </a:xfrm>
          <a:prstGeom prst="rect">
            <a:avLst/>
          </a:prstGeom>
          <a:noFill/>
          <a:ln>
            <a:noFill/>
          </a:ln>
        </p:spPr>
      </p:pic>
      <p:pic>
        <p:nvPicPr>
          <p:cNvPr id="284" name="Google Shape;284;p25"/>
          <p:cNvPicPr preferRelativeResize="0"/>
          <p:nvPr/>
        </p:nvPicPr>
        <p:blipFill rotWithShape="1">
          <a:blip r:embed="rId5">
            <a:alphaModFix/>
          </a:blip>
          <a:srcRect b="0" l="0" r="0" t="0"/>
          <a:stretch/>
        </p:blipFill>
        <p:spPr>
          <a:xfrm>
            <a:off x="1018100" y="1431975"/>
            <a:ext cx="3171825" cy="3162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pic>
        <p:nvPicPr>
          <p:cNvPr id="289" name="Google Shape;289;p26"/>
          <p:cNvPicPr preferRelativeResize="0"/>
          <p:nvPr/>
        </p:nvPicPr>
        <p:blipFill rotWithShape="1">
          <a:blip r:embed="rId3">
            <a:alphaModFix/>
          </a:blip>
          <a:srcRect b="0" l="0" r="0" t="0"/>
          <a:stretch/>
        </p:blipFill>
        <p:spPr>
          <a:xfrm>
            <a:off x="2100400" y="5613400"/>
            <a:ext cx="4448900" cy="619475"/>
          </a:xfrm>
          <a:prstGeom prst="rect">
            <a:avLst/>
          </a:prstGeom>
          <a:noFill/>
          <a:ln>
            <a:noFill/>
          </a:ln>
        </p:spPr>
      </p:pic>
      <p:pic>
        <p:nvPicPr>
          <p:cNvPr id="290" name="Google Shape;290;p26"/>
          <p:cNvPicPr preferRelativeResize="0"/>
          <p:nvPr/>
        </p:nvPicPr>
        <p:blipFill rotWithShape="1">
          <a:blip r:embed="rId4">
            <a:alphaModFix/>
          </a:blip>
          <a:srcRect b="0" l="0" r="0" t="0"/>
          <a:stretch/>
        </p:blipFill>
        <p:spPr>
          <a:xfrm>
            <a:off x="2715876" y="1432175"/>
            <a:ext cx="3350825" cy="3112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17"/>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Mapping variable defined not by data</a:t>
            </a:r>
            <a:endParaRPr b="0" i="0" sz="2800" u="none" cap="none" strike="noStrike">
              <a:solidFill>
                <a:srgbClr val="000000"/>
              </a:solidFill>
              <a:latin typeface="Arial"/>
              <a:ea typeface="Arial"/>
              <a:cs typeface="Arial"/>
              <a:sym typeface="Arial"/>
            </a:endParaRPr>
          </a:p>
        </p:txBody>
      </p:sp>
      <p:sp>
        <p:nvSpPr>
          <p:cNvPr id="296" name="Google Shape;296;p17"/>
          <p:cNvSpPr txBox="1"/>
          <p:nvPr/>
        </p:nvSpPr>
        <p:spPr>
          <a:xfrm>
            <a:off x="312600" y="5345700"/>
            <a:ext cx="851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Courier New"/>
                <a:ea typeface="Courier New"/>
                <a:cs typeface="Courier New"/>
                <a:sym typeface="Courier New"/>
              </a:rPr>
              <a:t>ggplot(data = iris)</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696969"/>
                </a:solidFill>
                <a:latin typeface="Courier New"/>
                <a:ea typeface="Courier New"/>
                <a:cs typeface="Courier New"/>
                <a:sym typeface="Courier New"/>
              </a:rPr>
              <a:t>+</a:t>
            </a:r>
            <a:r>
              <a:rPr b="0" i="0" lang="en" sz="1800" u="none" cap="none" strike="noStrike">
                <a:solidFill>
                  <a:srgbClr val="212529"/>
                </a:solidFill>
                <a:latin typeface="Courier New"/>
                <a:ea typeface="Courier New"/>
                <a:cs typeface="Courier New"/>
                <a:sym typeface="Courier New"/>
              </a:rPr>
              <a:t> </a:t>
            </a:r>
            <a:r>
              <a:rPr b="0" i="0" lang="en" sz="1800" u="none" cap="none" strike="noStrike">
                <a:solidFill>
                  <a:srgbClr val="1155CC"/>
                </a:solidFill>
                <a:latin typeface="Courier New"/>
                <a:ea typeface="Courier New"/>
                <a:cs typeface="Courier New"/>
                <a:sym typeface="Courier New"/>
              </a:rPr>
              <a:t>geom_point(</a:t>
            </a:r>
            <a:r>
              <a:rPr b="0" i="0" lang="en" sz="1800" u="none" cap="none" strike="noStrike">
                <a:solidFill>
                  <a:srgbClr val="38761D"/>
                </a:solidFill>
                <a:latin typeface="Courier New"/>
                <a:ea typeface="Courier New"/>
                <a:cs typeface="Courier New"/>
                <a:sym typeface="Courier New"/>
              </a:rPr>
              <a:t>mapping = aes(x = Sepal.Width, y = Sepal.Length), </a:t>
            </a:r>
            <a:r>
              <a:rPr b="0" i="0" lang="en" sz="1800" u="none" cap="none" strike="noStrike">
                <a:solidFill>
                  <a:srgbClr val="1155CC"/>
                </a:solidFill>
                <a:latin typeface="Courier New"/>
                <a:ea typeface="Courier New"/>
                <a:cs typeface="Courier New"/>
                <a:sym typeface="Courier New"/>
              </a:rPr>
              <a:t>color = “brown”</a:t>
            </a:r>
            <a:r>
              <a:rPr b="0" i="0" lang="en" sz="1800" u="none" cap="none" strike="noStrike">
                <a:solidFill>
                  <a:srgbClr val="3C78D8"/>
                </a:solidFill>
                <a:latin typeface="Courier New"/>
                <a:ea typeface="Courier New"/>
                <a:cs typeface="Courier New"/>
                <a:sym typeface="Courier New"/>
              </a:rPr>
              <a:t>)</a:t>
            </a:r>
            <a:endParaRPr b="0" i="0" sz="1800" u="none" cap="none" strike="noStrike">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297" name="Google Shape;297;p17"/>
          <p:cNvPicPr preferRelativeResize="0"/>
          <p:nvPr/>
        </p:nvPicPr>
        <p:blipFill rotWithShape="1">
          <a:blip r:embed="rId3">
            <a:alphaModFix/>
          </a:blip>
          <a:srcRect b="0" l="0" r="0" t="0"/>
          <a:stretch/>
        </p:blipFill>
        <p:spPr>
          <a:xfrm>
            <a:off x="1981200" y="1177425"/>
            <a:ext cx="4919881" cy="40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aphicFrame>
        <p:nvGraphicFramePr>
          <p:cNvPr id="75" name="Google Shape;75;p5"/>
          <p:cNvGraphicFramePr/>
          <p:nvPr/>
        </p:nvGraphicFramePr>
        <p:xfrm>
          <a:off x="303575" y="1873725"/>
          <a:ext cx="3000000" cy="3000000"/>
        </p:xfrm>
        <a:graphic>
          <a:graphicData uri="http://schemas.openxmlformats.org/drawingml/2006/table">
            <a:tbl>
              <a:tblPr>
                <a:noFill/>
                <a:tableStyleId>{93DBA473-25EB-4E6D-BAA7-E24CA0C116F1}</a:tableStyleId>
              </a:tblPr>
              <a:tblGrid>
                <a:gridCol w="1944150"/>
                <a:gridCol w="1944150"/>
              </a:tblGrid>
              <a:tr h="7369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Data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Plot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Numeric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heights)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Histogram</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String</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names)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Bar plot</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Logical</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on time or not)</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Table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76" name="Google Shape;76;p5"/>
          <p:cNvGraphicFramePr/>
          <p:nvPr/>
        </p:nvGraphicFramePr>
        <p:xfrm>
          <a:off x="4875575" y="1873725"/>
          <a:ext cx="3000000" cy="3000000"/>
        </p:xfrm>
        <a:graphic>
          <a:graphicData uri="http://schemas.openxmlformats.org/drawingml/2006/table">
            <a:tbl>
              <a:tblPr>
                <a:noFill/>
                <a:tableStyleId>{93DBA473-25EB-4E6D-BAA7-E24CA0C116F1}</a:tableStyleId>
              </a:tblPr>
              <a:tblGrid>
                <a:gridCol w="1944150"/>
                <a:gridCol w="1944150"/>
              </a:tblGrid>
              <a:tr h="7369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Data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Plot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Numeric, Numeric</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height and weight)</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Scatterplot</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Numeric, String</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name and age)</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Box plot</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Numeric, Logical</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on time/not and max speed of car)</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Box plot</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36950">
                <a:tc>
                  <a:txBody>
                    <a:bodyPr/>
                    <a:lstStyle/>
                    <a:p>
                      <a:pPr indent="0" lvl="0" marL="0" rtl="0" algn="l">
                        <a:spcBef>
                          <a:spcPts val="0"/>
                        </a:spcBef>
                        <a:spcAft>
                          <a:spcPts val="0"/>
                        </a:spcAft>
                        <a:buClr>
                          <a:schemeClr val="dk1"/>
                        </a:buClr>
                        <a:buSzPts val="1400"/>
                        <a:buFont typeface="Arial"/>
                        <a:buNone/>
                      </a:pPr>
                      <a:r>
                        <a:rPr lang="en">
                          <a:solidFill>
                            <a:schemeClr val="dk1"/>
                          </a:solidFill>
                        </a:rPr>
                        <a:t>Logical, Logical</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(e.g. fast vs slow growth, large vs small)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Table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77" name="Google Shape;77;p5"/>
          <p:cNvSpPr txBox="1"/>
          <p:nvPr/>
        </p:nvSpPr>
        <p:spPr>
          <a:xfrm>
            <a:off x="1685975" y="1397000"/>
            <a:ext cx="112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Univariate</a:t>
            </a:r>
            <a:endParaRPr b="1" i="0" sz="1400" u="none" cap="none" strike="noStrike">
              <a:solidFill>
                <a:srgbClr val="000000"/>
              </a:solidFill>
              <a:latin typeface="Arial"/>
              <a:ea typeface="Arial"/>
              <a:cs typeface="Arial"/>
              <a:sym typeface="Arial"/>
            </a:endParaRPr>
          </a:p>
        </p:txBody>
      </p:sp>
      <p:sp>
        <p:nvSpPr>
          <p:cNvPr id="78" name="Google Shape;78;p5"/>
          <p:cNvSpPr txBox="1"/>
          <p:nvPr/>
        </p:nvSpPr>
        <p:spPr>
          <a:xfrm>
            <a:off x="6343925" y="1397000"/>
            <a:ext cx="95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Bivariate</a:t>
            </a:r>
            <a:endParaRPr b="1" i="0" sz="1400" u="none" cap="none" strike="noStrike">
              <a:solidFill>
                <a:srgbClr val="000000"/>
              </a:solidFill>
              <a:latin typeface="Arial"/>
              <a:ea typeface="Arial"/>
              <a:cs typeface="Arial"/>
              <a:sym typeface="Arial"/>
            </a:endParaRPr>
          </a:p>
        </p:txBody>
      </p:sp>
      <p:sp>
        <p:nvSpPr>
          <p:cNvPr id="79" name="Google Shape;79;p5"/>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Common plots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dff01b6950_0_54"/>
          <p:cNvPicPr preferRelativeResize="0"/>
          <p:nvPr/>
        </p:nvPicPr>
        <p:blipFill>
          <a:blip r:embed="rId3">
            <a:alphaModFix/>
          </a:blip>
          <a:stretch>
            <a:fillRect/>
          </a:stretch>
        </p:blipFill>
        <p:spPr>
          <a:xfrm>
            <a:off x="152400" y="717700"/>
            <a:ext cx="8839204" cy="4851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dff01b6950_0_60"/>
          <p:cNvPicPr preferRelativeResize="0"/>
          <p:nvPr/>
        </p:nvPicPr>
        <p:blipFill>
          <a:blip r:embed="rId3">
            <a:alphaModFix/>
          </a:blip>
          <a:stretch>
            <a:fillRect/>
          </a:stretch>
        </p:blipFill>
        <p:spPr>
          <a:xfrm>
            <a:off x="152400" y="1417738"/>
            <a:ext cx="8839204" cy="4022528"/>
          </a:xfrm>
          <a:prstGeom prst="rect">
            <a:avLst/>
          </a:prstGeom>
          <a:noFill/>
          <a:ln>
            <a:noFill/>
          </a:ln>
        </p:spPr>
      </p:pic>
      <p:sp>
        <p:nvSpPr>
          <p:cNvPr id="90" name="Google Shape;90;gdff01b6950_0_60"/>
          <p:cNvSpPr txBox="1"/>
          <p:nvPr/>
        </p:nvSpPr>
        <p:spPr>
          <a:xfrm>
            <a:off x="644700" y="5615350"/>
            <a:ext cx="575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Does it show the whole dataset?</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Does it tell a story you want to convey?</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fcea23ffd_0_1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 just realized…..</a:t>
            </a:r>
            <a:endParaRPr/>
          </a:p>
          <a:p>
            <a:pPr indent="0" lvl="0" marL="0" rtl="0" algn="l">
              <a:spcBef>
                <a:spcPts val="0"/>
              </a:spcBef>
              <a:spcAft>
                <a:spcPts val="0"/>
              </a:spcAft>
              <a:buNone/>
            </a:pPr>
            <a:r>
              <a:rPr lang="en"/>
              <a:t>We have no idea how tall each other are! (except for Chris &amp; Cooper)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fcea23ffd_0_22"/>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would be a good way to represent the </a:t>
            </a:r>
            <a:r>
              <a:rPr lang="en" u="sng"/>
              <a:t>distribution</a:t>
            </a:r>
            <a:r>
              <a:rPr lang="en"/>
              <a:t> of heights in the group?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Grammar of graphics (ggplot)</a:t>
            </a:r>
            <a:endParaRPr b="0" i="0" sz="2800" u="none" cap="none" strike="noStrike">
              <a:solidFill>
                <a:srgbClr val="000000"/>
              </a:solidFill>
              <a:latin typeface="Arial"/>
              <a:ea typeface="Arial"/>
              <a:cs typeface="Arial"/>
              <a:sym typeface="Arial"/>
            </a:endParaRPr>
          </a:p>
        </p:txBody>
      </p:sp>
      <p:sp>
        <p:nvSpPr>
          <p:cNvPr id="106" name="Google Shape;106;p6"/>
          <p:cNvSpPr txBox="1"/>
          <p:nvPr/>
        </p:nvSpPr>
        <p:spPr>
          <a:xfrm>
            <a:off x="312600" y="4964700"/>
            <a:ext cx="8518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lang="en" sz="1800">
                <a:solidFill>
                  <a:schemeClr val="accent1"/>
                </a:solidFill>
                <a:latin typeface="Courier New"/>
                <a:ea typeface="Courier New"/>
                <a:cs typeface="Courier New"/>
                <a:sym typeface="Courier New"/>
              </a:rPr>
              <a:t>ggplot(iris)</a:t>
            </a:r>
            <a:r>
              <a:rPr lang="en" sz="1800">
                <a:solidFill>
                  <a:srgbClr val="212529"/>
                </a:solidFill>
                <a:latin typeface="Courier New"/>
                <a:ea typeface="Courier New"/>
                <a:cs typeface="Courier New"/>
                <a:sym typeface="Courier New"/>
              </a:rPr>
              <a:t> </a:t>
            </a:r>
            <a:r>
              <a:rPr lang="en" sz="1800">
                <a:solidFill>
                  <a:srgbClr val="696969"/>
                </a:solidFill>
                <a:latin typeface="Courier New"/>
                <a:ea typeface="Courier New"/>
                <a:cs typeface="Courier New"/>
                <a:sym typeface="Courier New"/>
              </a:rPr>
              <a:t>+</a:t>
            </a:r>
            <a:r>
              <a:rPr lang="en" sz="1800">
                <a:solidFill>
                  <a:srgbClr val="212529"/>
                </a:solidFill>
                <a:latin typeface="Courier New"/>
                <a:ea typeface="Courier New"/>
                <a:cs typeface="Courier New"/>
                <a:sym typeface="Courier New"/>
              </a:rPr>
              <a:t> </a:t>
            </a:r>
            <a:r>
              <a:rPr lang="en" sz="1800">
                <a:solidFill>
                  <a:srgbClr val="1155CC"/>
                </a:solidFill>
                <a:latin typeface="Courier New"/>
                <a:ea typeface="Courier New"/>
                <a:cs typeface="Courier New"/>
                <a:sym typeface="Courier New"/>
              </a:rPr>
              <a:t>geom_histogram(</a:t>
            </a:r>
            <a:r>
              <a:rPr lang="en" sz="1800">
                <a:solidFill>
                  <a:srgbClr val="38761D"/>
                </a:solidFill>
                <a:latin typeface="Courier New"/>
                <a:ea typeface="Courier New"/>
                <a:cs typeface="Courier New"/>
                <a:sym typeface="Courier New"/>
              </a:rPr>
              <a:t>aes(x = Sepal.Width)</a:t>
            </a:r>
            <a:r>
              <a:rPr lang="en" sz="1800">
                <a:solidFill>
                  <a:srgbClr val="3C78D8"/>
                </a:solidFill>
                <a:latin typeface="Courier New"/>
                <a:ea typeface="Courier New"/>
                <a:cs typeface="Courier New"/>
                <a:sym typeface="Courier New"/>
              </a:rPr>
              <a:t>)</a:t>
            </a:r>
            <a:endParaRPr sz="1800">
              <a:solidFill>
                <a:srgbClr val="3C78D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
        <p:nvSpPr>
          <p:cNvPr id="107" name="Google Shape;107;p6"/>
          <p:cNvSpPr txBox="1"/>
          <p:nvPr/>
        </p:nvSpPr>
        <p:spPr>
          <a:xfrm>
            <a:off x="652625" y="1493275"/>
            <a:ext cx="74112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Courier New"/>
                <a:ea typeface="Courier New"/>
                <a:cs typeface="Courier New"/>
                <a:sym typeface="Courier New"/>
              </a:rPr>
              <a:t>Data</a:t>
            </a:r>
            <a:endParaRPr b="1"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155CC"/>
                </a:solidFill>
                <a:latin typeface="Courier New"/>
                <a:ea typeface="Courier New"/>
                <a:cs typeface="Courier New"/>
                <a:sym typeface="Courier New"/>
              </a:rPr>
              <a:t>Geometry, </a:t>
            </a:r>
            <a:r>
              <a:rPr b="1" i="0" lang="en" sz="1800" u="none" cap="none" strike="noStrike">
                <a:solidFill>
                  <a:srgbClr val="38761D"/>
                </a:solidFill>
                <a:latin typeface="Courier New"/>
                <a:ea typeface="Courier New"/>
                <a:cs typeface="Courier New"/>
                <a:sym typeface="Courier New"/>
              </a:rPr>
              <a:t>containing a mapping to the data</a:t>
            </a:r>
            <a:endParaRPr b="1"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741B47"/>
                </a:solidFill>
                <a:latin typeface="Courier New"/>
                <a:ea typeface="Courier New"/>
                <a:cs typeface="Courier New"/>
                <a:sym typeface="Courier New"/>
              </a:rPr>
              <a:t>Additional settings</a:t>
            </a:r>
            <a:endParaRPr b="1" i="0" sz="1800" u="none" cap="none" strike="noStrike">
              <a:solidFill>
                <a:srgbClr val="741B47"/>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