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gU3Juh/XH2oExMw0JGgtVTSX/q/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ristopher L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7B0C5F-6F3C-4357-AB94-FFA3696146B5}">
  <a:tblStyle styleId="{137B0C5F-6F3C-4357-AB94-FFA3696146B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17T14:45:37.547">
    <p:pos x="6000" y="0"/>
    <p:text>@coopgalvin@gmail.com  draft slides for today's afternoon - lmk if if you have suggestions or any part you want to jump in</p:text>
    <p:extLst>
      <p:ext uri="{C676402C-5697-4E1C-873F-D02D1690AC5C}">
        <p15:threadingInfo timeZoneBias="0"/>
      </p:ext>
      <p:ext uri="http://customooxmlschemas.google.com/">
        <go:slidesCustomData xmlns:go="http://customooxmlschemas.google.com/" commentPostId="AAAAMikervg"/>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clustered regularly interspaced short palindromic repeats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 family of DNA sequences found in the genomes of bacteria. These sequences are derived from DNA fragments of bacteriophages that had previously infected the bacteria. They are used to detect and destroy DNA from similar bacteriophages during subsequent infections. Hence these sequences play a key role in the antiviral (i.e. anti-phage) defense system of prokaryotes and provide a form of acquired immunity.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DNA is destroyed via Cas9 endonuclease protein.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have adapted the CRISPR system by using a synthetic guide RNA </a:t>
            </a:r>
            <a:r>
              <a:rPr lang="en">
                <a:solidFill>
                  <a:schemeClr val="dk1"/>
                </a:solidFill>
              </a:rPr>
              <a:t>with 20bp spacer sequence similar to to these repeats, which attracts Cas9 protein to bind and cut at a region upstream of the PAM sequence.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NHEJ pathway - error prone but efficient</a:t>
            </a:r>
            <a:endParaRPr/>
          </a:p>
          <a:p>
            <a:pPr indent="0" lvl="0" marL="0" rtl="0" algn="l">
              <a:lnSpc>
                <a:spcPct val="100000"/>
              </a:lnSpc>
              <a:spcBef>
                <a:spcPts val="0"/>
              </a:spcBef>
              <a:spcAft>
                <a:spcPts val="0"/>
              </a:spcAft>
              <a:buSzPts val="1100"/>
              <a:buNone/>
            </a:pPr>
            <a:r>
              <a:rPr lang="en"/>
              <a:t>HDR pathway - precise but high fidelity (10%)</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Applications of CRISPR-Cas9 system in cancer biology, Nat Rev Genetics, 2015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genome-wide library is created that targets all human genes in viral vectors, and is infected in cell lines. </a:t>
            </a:r>
            <a:endParaRPr/>
          </a:p>
          <a:p>
            <a:pPr indent="0" lvl="0" marL="0" rtl="0" algn="l">
              <a:lnSpc>
                <a:spcPct val="100000"/>
              </a:lnSpc>
              <a:spcBef>
                <a:spcPts val="0"/>
              </a:spcBef>
              <a:spcAft>
                <a:spcPts val="0"/>
              </a:spcAft>
              <a:buSzPts val="1100"/>
              <a:buNone/>
            </a:pPr>
            <a:r>
              <a:rPr lang="en"/>
              <a:t>Within a cell line, each infected cell is targeted by one guide RNA of a particular gene.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Antibiotic resistance selection for infected cells</a:t>
            </a:r>
            <a:endParaRPr/>
          </a:p>
          <a:p>
            <a:pPr indent="0" lvl="0" marL="0" rtl="0" algn="l">
              <a:lnSpc>
                <a:spcPct val="100000"/>
              </a:lnSpc>
              <a:spcBef>
                <a:spcPts val="0"/>
              </a:spcBef>
              <a:spcAft>
                <a:spcPts val="0"/>
              </a:spcAft>
              <a:buSzPts val="1100"/>
              <a:buNone/>
            </a:pPr>
            <a:r>
              <a:rPr lang="en"/>
              <a:t>Low infection efficiency to make sure only one guide is given per cell. </a:t>
            </a:r>
            <a:endParaRPr/>
          </a:p>
          <a:p>
            <a:pPr indent="0" lvl="0" marL="0" rtl="0" algn="l">
              <a:lnSpc>
                <a:spcPct val="100000"/>
              </a:lnSpc>
              <a:spcBef>
                <a:spcPts val="0"/>
              </a:spcBef>
              <a:spcAft>
                <a:spcPts val="0"/>
              </a:spcAft>
              <a:buSzPts val="1100"/>
              <a:buNone/>
            </a:pPr>
            <a:r>
              <a:rPr lang="en"/>
              <a:t>Passaging to reseed a fraction of cells to maintain the entire pooled population representation. (ie. 500 cells per guide RNA)</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1200"/>
              </a:spcBef>
              <a:spcAft>
                <a:spcPts val="0"/>
              </a:spcAft>
              <a:buClr>
                <a:schemeClr val="dk1"/>
              </a:buClr>
              <a:buSzPts val="1100"/>
              <a:buFont typeface="Arial"/>
              <a:buNone/>
            </a:pPr>
            <a:r>
              <a:rPr lang="en"/>
              <a:t>F</a:t>
            </a:r>
            <a:r>
              <a:rPr lang="en">
                <a:solidFill>
                  <a:schemeClr val="dk1"/>
                </a:solidFill>
              </a:rPr>
              <a:t>or cells infected to target gene X, a measurement of did they proliferate or deplete after weeks of growth, which is measured relative to a controlled pool of plasmid pool of DNA for fold change.</a:t>
            </a:r>
            <a:endParaRPr>
              <a:solidFill>
                <a:schemeClr val="dk1"/>
              </a:solidFill>
            </a:endParaRPr>
          </a:p>
          <a:p>
            <a:pPr indent="0" lvl="0" marL="0" rtl="0" algn="l">
              <a:lnSpc>
                <a:spcPct val="100000"/>
              </a:lnSpc>
              <a:spcBef>
                <a:spcPts val="1200"/>
              </a:spcBef>
              <a:spcAft>
                <a:spcPts val="0"/>
              </a:spcAft>
              <a:buSzPts val="1100"/>
              <a:buNone/>
            </a:pPr>
            <a:r>
              <a:t/>
            </a:r>
            <a:endParaRPr/>
          </a:p>
          <a:p>
            <a:pPr indent="0" lvl="0" marL="0" rtl="0" algn="l">
              <a:lnSpc>
                <a:spcPct val="100000"/>
              </a:lnSpc>
              <a:spcBef>
                <a:spcPts val="0"/>
              </a:spcBef>
              <a:spcAft>
                <a:spcPts val="0"/>
              </a:spcAft>
              <a:buSzPts val="1100"/>
              <a:buNone/>
            </a:pPr>
            <a:r>
              <a:rPr lang="en"/>
              <a:t>Am I ready for CRISPR? A user guide to genetic screens, Nat Rev Genetics, 2018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Cell lines produces a *lot* of cells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Viability - for cells infected to target gene X, a measurement of did they proliferate or deplete after weeks of growth.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“Oncogenic Addiction” - reliance on a particular pathway or module.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look down vertically from the columns for each gene to get a sense of whether it is more depleted or proliferating.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can certainly look across cell lines and ask which gene is most dependent!)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If we knock out an oncogene, do we anticipate depletion or enrichment?</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If we knock out a tumor suppressor gene, do we anticipate depletion or enrichment?</a:t>
            </a:r>
            <a:endParaRPr sz="1800">
              <a:solidFill>
                <a:schemeClr val="dk1"/>
              </a:solidFill>
            </a:endParaRPr>
          </a:p>
          <a:p>
            <a:pPr indent="0" lvl="0" marL="0" rtl="0" algn="l">
              <a:lnSpc>
                <a:spcPct val="100000"/>
              </a:lnSpc>
              <a:spcBef>
                <a:spcPts val="120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Defining a Cancer Dependency Map, 2017</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Review: what’s the empirical vs. </a:t>
            </a:r>
            <a:r>
              <a:rPr lang="en"/>
              <a:t>mechanistic approaches of cancer drug discovery?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What would be an mechanistic example that gefitinib fails to target EGFR mutation but looks like it “worked”?</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The cell line is dependent on a different gene that happens to correspond to EGFR mutations</a:t>
            </a:r>
            <a:endParaRPr/>
          </a:p>
          <a:p>
            <a:pPr indent="-298450" lvl="0" marL="457200" rtl="0" algn="l">
              <a:lnSpc>
                <a:spcPct val="100000"/>
              </a:lnSpc>
              <a:spcBef>
                <a:spcPts val="0"/>
              </a:spcBef>
              <a:spcAft>
                <a:spcPts val="0"/>
              </a:spcAft>
              <a:buSzPts val="1100"/>
              <a:buChar char="-"/>
            </a:pPr>
            <a:r>
              <a:rPr lang="en"/>
              <a:t>The cell line with EGFR mutation is </a:t>
            </a:r>
            <a:r>
              <a:rPr lang="en"/>
              <a:t>sensitive</a:t>
            </a:r>
            <a:r>
              <a:rPr lang="en"/>
              <a:t> to to the drug</a:t>
            </a:r>
            <a:endParaRPr/>
          </a:p>
          <a:p>
            <a:pPr indent="-298450" lvl="0" marL="457200" rtl="0" algn="l">
              <a:lnSpc>
                <a:spcPct val="100000"/>
              </a:lnSpc>
              <a:spcBef>
                <a:spcPts val="0"/>
              </a:spcBef>
              <a:spcAft>
                <a:spcPts val="0"/>
              </a:spcAft>
              <a:buSzPts val="1100"/>
              <a:buChar char="-"/>
            </a:pPr>
            <a:r>
              <a:rPr lang="en"/>
              <a:t>The drug targets this other gene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d8b3cf6f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ddd8b3cf6f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 would be an mechanistic example that gefitinib fails to target EGFR mutation but looks like it “worked”?</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The cell line is dependent on a different gene that happens to correspond to EGFR mutations</a:t>
            </a:r>
            <a:endParaRPr/>
          </a:p>
          <a:p>
            <a:pPr indent="-298450" lvl="0" marL="457200" rtl="0" algn="l">
              <a:lnSpc>
                <a:spcPct val="100000"/>
              </a:lnSpc>
              <a:spcBef>
                <a:spcPts val="0"/>
              </a:spcBef>
              <a:spcAft>
                <a:spcPts val="0"/>
              </a:spcAft>
              <a:buSzPts val="1100"/>
              <a:buChar char="-"/>
            </a:pPr>
            <a:r>
              <a:rPr lang="en"/>
              <a:t>The cell line with EGFR mutation is sensitive to to the drug</a:t>
            </a:r>
            <a:endParaRPr/>
          </a:p>
          <a:p>
            <a:pPr indent="-298450" lvl="0" marL="457200" rtl="0" algn="l">
              <a:lnSpc>
                <a:spcPct val="100000"/>
              </a:lnSpc>
              <a:spcBef>
                <a:spcPts val="0"/>
              </a:spcBef>
              <a:spcAft>
                <a:spcPts val="0"/>
              </a:spcAft>
              <a:buSzPts val="1100"/>
              <a:buChar char="-"/>
            </a:pPr>
            <a:r>
              <a:rPr lang="en"/>
              <a:t>The drug targets this other gene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Last week, we started to think about the following:</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patient has Bcr-Abl in CML, use Gleevec</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If patient has EGFR in lung cancer, use gefitinib.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This was possible because researchers found a mutation, and then realized that there’s a drug that targets the gene.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But this is under the assumption that: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drug targets a particular gene or pathway.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cell line is sensitive to a gene’s depletion.</a:t>
            </a:r>
            <a:endParaRPr>
              <a:solidFill>
                <a:schemeClr val="dk1"/>
              </a:solidFill>
            </a:endParaRPr>
          </a:p>
          <a:p>
            <a:pPr indent="0" lvl="0" marL="457200" rtl="0" algn="l">
              <a:lnSpc>
                <a:spcPct val="115000"/>
              </a:lnSpc>
              <a:spcBef>
                <a:spcPts val="0"/>
              </a:spcBef>
              <a:spcAft>
                <a:spcPts val="0"/>
              </a:spcAft>
              <a:buSzPts val="1100"/>
              <a:buNone/>
            </a:pPr>
            <a:r>
              <a:t/>
            </a:r>
            <a:endParaRPr b="1">
              <a:solidFill>
                <a:schemeClr val="dk1"/>
              </a:solidFill>
            </a:endParaRPr>
          </a:p>
          <a:p>
            <a:pPr indent="0" lvl="0" marL="0" rtl="0" algn="l">
              <a:lnSpc>
                <a:spcPct val="115000"/>
              </a:lnSpc>
              <a:spcBef>
                <a:spcPts val="0"/>
              </a:spcBef>
              <a:spcAft>
                <a:spcPts val="0"/>
              </a:spcAft>
              <a:buSzPts val="1100"/>
              <a:buNone/>
            </a:pPr>
            <a:r>
              <a:rPr b="1" lang="en">
                <a:solidFill>
                  <a:schemeClr val="dk1"/>
                </a:solidFill>
              </a:rPr>
              <a:t>Having dependency data answers both:</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Can match drug sensitivity data with gene knockout (association, not mechanism of how it works)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Can be sure that the cell line is sensitive to a gene’s depletion. </a:t>
            </a:r>
            <a:endParaRPr b="1">
              <a:solidFill>
                <a:schemeClr val="dk1"/>
              </a:solidFill>
            </a:endParaRPr>
          </a:p>
          <a:p>
            <a:pPr indent="0" lvl="0" marL="457200" rtl="0" algn="l">
              <a:lnSpc>
                <a:spcPct val="115000"/>
              </a:lnSpc>
              <a:spcBef>
                <a:spcPts val="0"/>
              </a:spcBef>
              <a:spcAft>
                <a:spcPts val="0"/>
              </a:spcAft>
              <a:buSzPts val="1100"/>
              <a:buNone/>
            </a:pPr>
            <a:r>
              <a:t/>
            </a:r>
            <a:endParaRPr>
              <a:solidFill>
                <a:schemeClr val="dk1"/>
              </a:solidFill>
            </a:endParaRPr>
          </a:p>
          <a:p>
            <a:pPr indent="0" lvl="0" marL="457200" rtl="0" algn="l">
              <a:lnSpc>
                <a:spcPct val="115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t>Would it be easier to target oncogenes or tumor suppressor genes? </a:t>
            </a:r>
            <a:endParaRPr/>
          </a:p>
          <a:p>
            <a:pPr indent="0" lvl="0" marL="0" rtl="0" algn="l">
              <a:lnSpc>
                <a:spcPct val="100000"/>
              </a:lnSpc>
              <a:spcBef>
                <a:spcPts val="0"/>
              </a:spcBef>
              <a:spcAft>
                <a:spcPts val="0"/>
              </a:spcAft>
              <a:buSzPts val="1100"/>
              <a:buNone/>
            </a:pPr>
            <a:r>
              <a:rPr lang="en"/>
              <a:t>Kinase inhibitors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Cancer Dependency Map enables drug mechanism-of-action investigations, 2020</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d8b3cf6f_0_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ddd8b3cf6f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Last week, we started to think about the following:</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patient has Bcr-Abl in CML, use Gleevec</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If patient has EGFR in lung cancer, use gefitinib.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This was possible because researchers found a mutation, and then realized that there’s a drug that targets the gene. </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But this is under the assumption that: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drug targets a particular gene or pathway.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cell line is sensitive to a gene’s depletion.</a:t>
            </a:r>
            <a:endParaRPr>
              <a:solidFill>
                <a:schemeClr val="dk1"/>
              </a:solidFill>
            </a:endParaRPr>
          </a:p>
          <a:p>
            <a:pPr indent="0" lvl="0" marL="457200" rtl="0" algn="l">
              <a:lnSpc>
                <a:spcPct val="115000"/>
              </a:lnSpc>
              <a:spcBef>
                <a:spcPts val="0"/>
              </a:spcBef>
              <a:spcAft>
                <a:spcPts val="0"/>
              </a:spcAft>
              <a:buSzPts val="1100"/>
              <a:buNone/>
            </a:pPr>
            <a:r>
              <a:t/>
            </a:r>
            <a:endParaRPr b="1">
              <a:solidFill>
                <a:schemeClr val="dk1"/>
              </a:solidFill>
            </a:endParaRPr>
          </a:p>
          <a:p>
            <a:pPr indent="0" lvl="0" marL="0" rtl="0" algn="l">
              <a:lnSpc>
                <a:spcPct val="115000"/>
              </a:lnSpc>
              <a:spcBef>
                <a:spcPts val="0"/>
              </a:spcBef>
              <a:spcAft>
                <a:spcPts val="0"/>
              </a:spcAft>
              <a:buSzPts val="1100"/>
              <a:buNone/>
            </a:pPr>
            <a:r>
              <a:rPr b="1" lang="en">
                <a:solidFill>
                  <a:schemeClr val="dk1"/>
                </a:solidFill>
              </a:rPr>
              <a:t>Having dependency data answers both:</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Can match drug sensitivity data with gene knockout (association, not mechanism of how it works)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Can be sure that the cell line is sensitive to a gene’s depletion. </a:t>
            </a:r>
            <a:endParaRPr b="1">
              <a:solidFill>
                <a:schemeClr val="dk1"/>
              </a:solidFill>
            </a:endParaRPr>
          </a:p>
          <a:p>
            <a:pPr indent="0" lvl="0" marL="457200" rtl="0" algn="l">
              <a:lnSpc>
                <a:spcPct val="115000"/>
              </a:lnSpc>
              <a:spcBef>
                <a:spcPts val="0"/>
              </a:spcBef>
              <a:spcAft>
                <a:spcPts val="0"/>
              </a:spcAft>
              <a:buSzPts val="1100"/>
              <a:buNone/>
            </a:pPr>
            <a:r>
              <a:t/>
            </a:r>
            <a:endParaRPr>
              <a:solidFill>
                <a:schemeClr val="dk1"/>
              </a:solidFill>
            </a:endParaRPr>
          </a:p>
          <a:p>
            <a:pPr indent="0" lvl="0" marL="457200" rtl="0" algn="l">
              <a:lnSpc>
                <a:spcPct val="115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t>Would it be easier to target oncogenes or tumor suppressor genes? </a:t>
            </a:r>
            <a:endParaRPr/>
          </a:p>
          <a:p>
            <a:pPr indent="0" lvl="0" marL="0" rtl="0" algn="l">
              <a:lnSpc>
                <a:spcPct val="100000"/>
              </a:lnSpc>
              <a:spcBef>
                <a:spcPts val="0"/>
              </a:spcBef>
              <a:spcAft>
                <a:spcPts val="0"/>
              </a:spcAft>
              <a:buSzPts val="1100"/>
              <a:buNone/>
            </a:pPr>
            <a:r>
              <a:rPr lang="en"/>
              <a:t>Kinase inhibitors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Cancer Dependency Map enables drug mechanism-of-action investigations, 2020</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dd8b3cf6f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ddd8b3cf6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Association vs. prediction - given a new patient sample + genomics, can we predict what gene dependency and drug sensitivity?</a:t>
            </a:r>
            <a:endParaRPr sz="18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Todd Golub on precision medicine, I think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d8b3cf6f_0_7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ddd8b3cf6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800">
                <a:solidFill>
                  <a:schemeClr val="dk1"/>
                </a:solidFill>
              </a:rPr>
              <a:t>Association vs. prediction - given a new patient sample + genomics, can we predict what gene dependency and drug sensitivity?</a:t>
            </a:r>
            <a:endParaRPr sz="18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Todd Golub on precision medicine, I think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KRAS example.</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If the gene knock-out/drug sensitivity isn’t necessarily the driver gene, it’s called </a:t>
            </a:r>
            <a:r>
              <a:rPr i="1" lang="en" sz="1800">
                <a:solidFill>
                  <a:schemeClr val="dk1"/>
                </a:solidFill>
              </a:rPr>
              <a:t>synthetic lethality. </a:t>
            </a:r>
            <a:endParaRPr i="1"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Ultimately, in precision medicine, we won’t be working with cell lines.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We are working with patient’s genomic profile, and there is no dependency or drug sensitivity data to figure out what genes are sensitive to knock-out, or what drugs target which gene.</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Association vs. prediction - given a new patient sample + genomics, can we predict what gene dependency and drug sensitivity?</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If we can build a model to predict dependency or drug sensitivity using genomic data, that’s powerful.</a:t>
            </a:r>
            <a:endParaRPr sz="18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Targeted cancer therapies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d8b3cf6f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ddd8b3cf6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dd8b3cf6f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ddd8b3cf6f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dd8b3cf6f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ddd8b3cf6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dd8b3cf6f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ddd8b3cf6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dd8b3cf6f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ddd8b3cf6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en"/>
              <a:t>Is more KRAS protein “better” for cancer cells?</a:t>
            </a:r>
            <a:endParaRPr/>
          </a:p>
          <a:p>
            <a:pPr indent="0" lvl="0" marL="0" rtl="0" algn="l">
              <a:spcBef>
                <a:spcPts val="0"/>
              </a:spcBef>
              <a:spcAft>
                <a:spcPts val="0"/>
              </a:spcAft>
              <a:buClr>
                <a:schemeClr val="dk1"/>
              </a:buClr>
              <a:buSzPts val="1800"/>
              <a:buFont typeface="Arial"/>
              <a:buNone/>
            </a:pPr>
            <a:r>
              <a:rPr lang="en"/>
              <a:t>What are some follow-ups that can be examined?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dd8b3cf6f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ddd8b3cf6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Classical/Reverse genetics: given a disease phenotype, find its variant by mapping.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Forward genetics: start with sequence of the gene (perturb it?), and then find its function/phenotype </a:t>
            </a:r>
            <a:endParaRPr/>
          </a:p>
          <a:p>
            <a:pPr indent="-298450" lvl="0" marL="457200" rtl="0" algn="l">
              <a:lnSpc>
                <a:spcPct val="100000"/>
              </a:lnSpc>
              <a:spcBef>
                <a:spcPts val="0"/>
              </a:spcBef>
              <a:spcAft>
                <a:spcPts val="0"/>
              </a:spcAft>
              <a:buSzPts val="1100"/>
              <a:buChar char="-"/>
            </a:pPr>
            <a:r>
              <a:rPr lang="en"/>
              <a:t>Could be taking healthy cells and figure out what transforms it into disease cells </a:t>
            </a:r>
            <a:endParaRPr/>
          </a:p>
          <a:p>
            <a:pPr indent="-298450" lvl="0" marL="457200" rtl="0" algn="l">
              <a:lnSpc>
                <a:spcPct val="100000"/>
              </a:lnSpc>
              <a:spcBef>
                <a:spcPts val="0"/>
              </a:spcBef>
              <a:spcAft>
                <a:spcPts val="0"/>
              </a:spcAft>
              <a:buSzPts val="1100"/>
              <a:buChar char="-"/>
            </a:pPr>
            <a:r>
              <a:rPr lang="en"/>
              <a:t>Could be taking disease cells and finding out what transformations kills it </a:t>
            </a:r>
            <a:endParaRPr/>
          </a:p>
          <a:p>
            <a:pPr indent="-298450" lvl="0" marL="457200" rtl="0" algn="l">
              <a:lnSpc>
                <a:spcPct val="100000"/>
              </a:lnSpc>
              <a:spcBef>
                <a:spcPts val="0"/>
              </a:spcBef>
              <a:spcAft>
                <a:spcPts val="0"/>
              </a:spcAft>
              <a:buSzPts val="1100"/>
              <a:buChar char="-"/>
            </a:pPr>
            <a:r>
              <a:t/>
            </a:r>
            <a:endParaRPr/>
          </a:p>
          <a:p>
            <a:pPr indent="0" lvl="0" marL="0" rtl="0" algn="l">
              <a:lnSpc>
                <a:spcPct val="100000"/>
              </a:lnSpc>
              <a:spcBef>
                <a:spcPts val="0"/>
              </a:spcBef>
              <a:spcAft>
                <a:spcPts val="0"/>
              </a:spcAft>
              <a:buSzPts val="1100"/>
              <a:buNone/>
            </a:pPr>
            <a:r>
              <a:rPr lang="en"/>
              <a:t>Forward genetics is possible only through the understanding what the human genome looks like! (knowing what you can perturb, understanding possible off targets)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Classical/Reverse genetics: given a disease phenotype, find its variant by mapping.</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Forward genetics: start with sequence of the gene (perturb it?), and then find its function/phenotype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Could be taking healthy cells and figure out what transforms it into disease cells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Could be taking disease cells and finding out what transformations kills it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Forward genetics is possible only through the understanding what the human genome looks like! (knowing what you can perturb, understanding possible off targets)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3"/>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6"/>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7"/>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7"/>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9"/>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9"/>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0"/>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1"/>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1"/>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1"/>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2"/>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Cancer dependency</a:t>
            </a:r>
            <a:endParaRPr/>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Week 3,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CRISPR-Cas9 System</a:t>
            </a:r>
            <a:endParaRPr/>
          </a:p>
        </p:txBody>
      </p:sp>
      <p:pic>
        <p:nvPicPr>
          <p:cNvPr id="118" name="Google Shape;118;p4"/>
          <p:cNvPicPr preferRelativeResize="0"/>
          <p:nvPr/>
        </p:nvPicPr>
        <p:blipFill rotWithShape="1">
          <a:blip r:embed="rId3">
            <a:alphaModFix/>
          </a:blip>
          <a:srcRect b="0" l="0" r="0" t="0"/>
          <a:stretch/>
        </p:blipFill>
        <p:spPr>
          <a:xfrm>
            <a:off x="1071700" y="1725475"/>
            <a:ext cx="6629400" cy="42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Experimental protocol</a:t>
            </a:r>
            <a:endParaRPr/>
          </a:p>
        </p:txBody>
      </p:sp>
      <p:pic>
        <p:nvPicPr>
          <p:cNvPr id="124" name="Google Shape;124;p5"/>
          <p:cNvPicPr preferRelativeResize="0"/>
          <p:nvPr/>
        </p:nvPicPr>
        <p:blipFill rotWithShape="1">
          <a:blip r:embed="rId3">
            <a:alphaModFix/>
          </a:blip>
          <a:srcRect b="0" l="0" r="0" t="0"/>
          <a:stretch/>
        </p:blipFill>
        <p:spPr>
          <a:xfrm>
            <a:off x="250100" y="1773042"/>
            <a:ext cx="8839200" cy="39776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 CRISPR experiment: </a:t>
            </a:r>
            <a:r>
              <a:rPr b="1" lang="en"/>
              <a:t>Perturbation</a:t>
            </a:r>
            <a:r>
              <a:rPr lang="en"/>
              <a:t>, Model, Assay</a:t>
            </a:r>
            <a:endParaRPr/>
          </a:p>
          <a:p>
            <a:pPr indent="0" lvl="0" marL="0" rtl="0" algn="l">
              <a:lnSpc>
                <a:spcPct val="100000"/>
              </a:lnSpc>
              <a:spcBef>
                <a:spcPts val="0"/>
              </a:spcBef>
              <a:spcAft>
                <a:spcPts val="0"/>
              </a:spcAft>
              <a:buSzPct val="111111"/>
              <a:buNone/>
            </a:pPr>
            <a:r>
              <a:t/>
            </a:r>
            <a:endParaRPr/>
          </a:p>
        </p:txBody>
      </p:sp>
      <p:sp>
        <p:nvSpPr>
          <p:cNvPr id="130" name="Google Shape;130;p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1" name="Google Shape;131;p6"/>
          <p:cNvPicPr preferRelativeResize="0"/>
          <p:nvPr/>
        </p:nvPicPr>
        <p:blipFill rotWithShape="1">
          <a:blip r:embed="rId3">
            <a:alphaModFix/>
          </a:blip>
          <a:srcRect b="0" l="0" r="0" t="0"/>
          <a:stretch/>
        </p:blipFill>
        <p:spPr>
          <a:xfrm>
            <a:off x="374038" y="1536613"/>
            <a:ext cx="8220075" cy="475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 CRISPR experiment: Perturbation, </a:t>
            </a:r>
            <a:r>
              <a:rPr b="1" lang="en"/>
              <a:t>Model</a:t>
            </a:r>
            <a:r>
              <a:rPr lang="en"/>
              <a:t>, Assay</a:t>
            </a:r>
            <a:endParaRPr/>
          </a:p>
          <a:p>
            <a:pPr indent="0" lvl="0" marL="0" rtl="0" algn="l">
              <a:lnSpc>
                <a:spcPct val="100000"/>
              </a:lnSpc>
              <a:spcBef>
                <a:spcPts val="0"/>
              </a:spcBef>
              <a:spcAft>
                <a:spcPts val="0"/>
              </a:spcAft>
              <a:buSzPct val="111111"/>
              <a:buNone/>
            </a:pPr>
            <a:r>
              <a:t/>
            </a:r>
            <a:endParaRPr/>
          </a:p>
        </p:txBody>
      </p:sp>
      <p:sp>
        <p:nvSpPr>
          <p:cNvPr id="137" name="Google Shape;137;p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Cell lines </a:t>
            </a:r>
            <a:endParaRPr>
              <a:solidFill>
                <a:srgbClr val="000000"/>
              </a:solidFill>
            </a:endParaRPr>
          </a:p>
          <a:p>
            <a:pPr indent="0" lvl="0" marL="0" rtl="0" algn="l">
              <a:lnSpc>
                <a:spcPct val="115000"/>
              </a:lnSpc>
              <a:spcBef>
                <a:spcPts val="1200"/>
              </a:spcBef>
              <a:spcAft>
                <a:spcPts val="0"/>
              </a:spcAft>
              <a:buSzPts val="1800"/>
              <a:buNone/>
            </a:pPr>
            <a:r>
              <a:rPr lang="en">
                <a:solidFill>
                  <a:srgbClr val="000000"/>
                </a:solidFill>
              </a:rPr>
              <a:t>Mouse models</a:t>
            </a:r>
            <a:endParaRPr>
              <a:solidFill>
                <a:srgbClr val="000000"/>
              </a:solidFill>
            </a:endParaRPr>
          </a:p>
          <a:p>
            <a:pPr indent="0" lvl="0" marL="0" rtl="0" algn="l">
              <a:lnSpc>
                <a:spcPct val="115000"/>
              </a:lnSpc>
              <a:spcBef>
                <a:spcPts val="1200"/>
              </a:spcBef>
              <a:spcAft>
                <a:spcPts val="1200"/>
              </a:spcAft>
              <a:buSzPts val="1800"/>
              <a:buNone/>
            </a:pPr>
            <a:r>
              <a:rPr lang="en">
                <a:solidFill>
                  <a:srgbClr val="000000"/>
                </a:solidFill>
              </a:rPr>
              <a:t>Xenograft models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 CRISPR experiment: Perturbation, Model, </a:t>
            </a:r>
            <a:r>
              <a:rPr b="1" lang="en"/>
              <a:t>Assay</a:t>
            </a:r>
            <a:endParaRPr b="1"/>
          </a:p>
          <a:p>
            <a:pPr indent="0" lvl="0" marL="0" rtl="0" algn="l">
              <a:lnSpc>
                <a:spcPct val="100000"/>
              </a:lnSpc>
              <a:spcBef>
                <a:spcPts val="0"/>
              </a:spcBef>
              <a:spcAft>
                <a:spcPts val="0"/>
              </a:spcAft>
              <a:buSzPct val="111111"/>
              <a:buNone/>
            </a:pPr>
            <a:r>
              <a:t/>
            </a:r>
            <a:endParaRPr/>
          </a:p>
        </p:txBody>
      </p:sp>
      <p:sp>
        <p:nvSpPr>
          <p:cNvPr id="143" name="Google Shape;143;p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Viability </a:t>
            </a:r>
            <a:endParaRPr>
              <a:solidFill>
                <a:srgbClr val="000000"/>
              </a:solidFill>
            </a:endParaRPr>
          </a:p>
          <a:p>
            <a:pPr indent="0" lvl="0" marL="0" rtl="0" algn="l">
              <a:lnSpc>
                <a:spcPct val="115000"/>
              </a:lnSpc>
              <a:spcBef>
                <a:spcPts val="1200"/>
              </a:spcBef>
              <a:spcAft>
                <a:spcPts val="0"/>
              </a:spcAft>
              <a:buSzPts val="1800"/>
              <a:buNone/>
            </a:pPr>
            <a:r>
              <a:rPr lang="en">
                <a:solidFill>
                  <a:srgbClr val="000000"/>
                </a:solidFill>
              </a:rPr>
              <a:t>Gene Expression</a:t>
            </a:r>
            <a:endParaRPr>
              <a:solidFill>
                <a:srgbClr val="000000"/>
              </a:solidFill>
            </a:endParaRPr>
          </a:p>
          <a:p>
            <a:pPr indent="0" lvl="0" marL="0" rtl="0" algn="l">
              <a:lnSpc>
                <a:spcPct val="115000"/>
              </a:lnSpc>
              <a:spcBef>
                <a:spcPts val="1200"/>
              </a:spcBef>
              <a:spcAft>
                <a:spcPts val="0"/>
              </a:spcAft>
              <a:buSzPts val="1800"/>
              <a:buNone/>
            </a:pPr>
            <a:r>
              <a:t/>
            </a:r>
            <a:endParaRPr>
              <a:solidFill>
                <a:srgbClr val="000000"/>
              </a:solidFill>
            </a:endParaRPr>
          </a:p>
          <a:p>
            <a:pPr indent="0" lvl="0" marL="0" rtl="0" algn="l">
              <a:lnSpc>
                <a:spcPct val="115000"/>
              </a:lnSpc>
              <a:spcBef>
                <a:spcPts val="1200"/>
              </a:spcBef>
              <a:spcAft>
                <a:spcPts val="0"/>
              </a:spcAft>
              <a:buSzPts val="1800"/>
              <a:buNone/>
            </a:pPr>
            <a:r>
              <a:t/>
            </a:r>
            <a:endParaRPr>
              <a:solidFill>
                <a:srgbClr val="000000"/>
              </a:solidFill>
            </a:endParaRPr>
          </a:p>
          <a:p>
            <a:pPr indent="0" lvl="0" marL="0" rtl="0" algn="l">
              <a:lnSpc>
                <a:spcPct val="115000"/>
              </a:lnSpc>
              <a:spcBef>
                <a:spcPts val="1200"/>
              </a:spcBef>
              <a:spcAft>
                <a:spcPts val="0"/>
              </a:spcAft>
              <a:buSzPts val="1800"/>
              <a:buNone/>
            </a:pPr>
            <a:r>
              <a:t/>
            </a:r>
            <a:endParaRPr>
              <a:solidFill>
                <a:srgbClr val="000000"/>
              </a:solidFill>
            </a:endParaRPr>
          </a:p>
          <a:p>
            <a:pPr indent="0" lvl="0" marL="0" rtl="0" algn="l">
              <a:lnSpc>
                <a:spcPct val="115000"/>
              </a:lnSpc>
              <a:spcBef>
                <a:spcPts val="1200"/>
              </a:spcBef>
              <a:spcAft>
                <a:spcPts val="0"/>
              </a:spcAft>
              <a:buSzPts val="1800"/>
              <a:buNone/>
            </a:pPr>
            <a:r>
              <a:t/>
            </a:r>
            <a:endParaRPr>
              <a:solidFill>
                <a:srgbClr val="000000"/>
              </a:solidFill>
            </a:endParaRPr>
          </a:p>
          <a:p>
            <a:pPr indent="0" lvl="0" marL="0" rtl="0" algn="l">
              <a:lnSpc>
                <a:spcPct val="115000"/>
              </a:lnSpc>
              <a:spcBef>
                <a:spcPts val="1200"/>
              </a:spcBef>
              <a:spcAft>
                <a:spcPts val="1200"/>
              </a:spcAft>
              <a:buSzPts val="1800"/>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Dependency Map: genome-wide knockout, cancer cell lines, viability measurement</a:t>
            </a:r>
            <a:endParaRPr/>
          </a:p>
        </p:txBody>
      </p:sp>
      <p:sp>
        <p:nvSpPr>
          <p:cNvPr id="149" name="Google Shape;149;p9"/>
          <p:cNvSpPr txBox="1"/>
          <p:nvPr/>
        </p:nvSpPr>
        <p:spPr>
          <a:xfrm>
            <a:off x="536125" y="1909975"/>
            <a:ext cx="74901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Some vocabulary: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 sz="1800"/>
              <a:t>The relative number of cells after CRISPR knock-out of gene X compared to no CRISPR knock-out is called the </a:t>
            </a:r>
            <a:r>
              <a:rPr b="1" lang="en" sz="1800"/>
              <a:t>dependency score.</a:t>
            </a:r>
            <a:endParaRPr b="1" sz="1800"/>
          </a:p>
          <a:p>
            <a:pPr indent="0" lvl="0" marL="0" marR="0" rtl="0" algn="l">
              <a:lnSpc>
                <a:spcPct val="100000"/>
              </a:lnSpc>
              <a:spcBef>
                <a:spcPts val="0"/>
              </a:spcBef>
              <a:spcAft>
                <a:spcPts val="0"/>
              </a:spcAft>
              <a:buClr>
                <a:srgbClr val="000000"/>
              </a:buClr>
              <a:buSzPts val="1800"/>
              <a:buFont typeface="Arial"/>
              <a:buNone/>
            </a:pPr>
            <a:r>
              <a:t/>
            </a:r>
            <a:endParaRPr b="1" sz="1800"/>
          </a:p>
          <a:p>
            <a:pPr indent="0" lvl="0" marL="0" marR="0" rtl="0" algn="l">
              <a:lnSpc>
                <a:spcPct val="100000"/>
              </a:lnSpc>
              <a:spcBef>
                <a:spcPts val="0"/>
              </a:spcBef>
              <a:spcAft>
                <a:spcPts val="0"/>
              </a:spcAft>
              <a:buClr>
                <a:srgbClr val="000000"/>
              </a:buClr>
              <a:buSzPts val="1800"/>
              <a:buFont typeface="Arial"/>
              <a:buNone/>
            </a:pPr>
            <a:r>
              <a:rPr lang="en" sz="1800"/>
              <a:t>If this relative number is low, one says that the cell line is </a:t>
            </a:r>
            <a:r>
              <a:rPr b="1" lang="en" sz="1800"/>
              <a:t>dependent on gene X</a:t>
            </a:r>
            <a:r>
              <a:rPr lang="en" sz="1800"/>
              <a:t>: knock-out of gene X kills cancer cells.</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 sz="1800"/>
              <a:t>If this relative number is high, one says that the cell line is </a:t>
            </a:r>
            <a:r>
              <a:rPr b="1" lang="en" sz="1800"/>
              <a:t>not dependent on gene X</a:t>
            </a:r>
            <a:r>
              <a:rPr lang="en" sz="1800"/>
              <a:t>*, and that the cell line is </a:t>
            </a:r>
            <a:r>
              <a:rPr b="1" lang="en" sz="1800"/>
              <a:t>proliferating</a:t>
            </a:r>
            <a:r>
              <a:rPr lang="en" sz="1800"/>
              <a:t>.</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Dependency data = CRISPR data = Knockout data</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Dependency Map: genome-wide knockout, cancer cell lines, viability measurement</a:t>
            </a:r>
            <a:endParaRPr/>
          </a:p>
        </p:txBody>
      </p:sp>
      <p:pic>
        <p:nvPicPr>
          <p:cNvPr id="155" name="Google Shape;155;p10"/>
          <p:cNvPicPr preferRelativeResize="0"/>
          <p:nvPr/>
        </p:nvPicPr>
        <p:blipFill rotWithShape="1">
          <a:blip r:embed="rId3">
            <a:alphaModFix/>
          </a:blip>
          <a:srcRect b="0" l="0" r="0" t="0"/>
          <a:stretch/>
        </p:blipFill>
        <p:spPr>
          <a:xfrm>
            <a:off x="432775" y="1684517"/>
            <a:ext cx="7429500" cy="4572000"/>
          </a:xfrm>
          <a:prstGeom prst="rect">
            <a:avLst/>
          </a:prstGeom>
          <a:noFill/>
          <a:ln>
            <a:noFill/>
          </a:ln>
        </p:spPr>
      </p:pic>
      <p:sp>
        <p:nvSpPr>
          <p:cNvPr id="156" name="Google Shape;156;p10"/>
          <p:cNvSpPr/>
          <p:nvPr/>
        </p:nvSpPr>
        <p:spPr>
          <a:xfrm>
            <a:off x="6086900" y="2430075"/>
            <a:ext cx="1179900" cy="354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2138525" y="2045050"/>
            <a:ext cx="3831600" cy="44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958625" y="2337650"/>
            <a:ext cx="1179900" cy="354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txBox="1"/>
          <p:nvPr/>
        </p:nvSpPr>
        <p:spPr>
          <a:xfrm>
            <a:off x="2138525" y="1937450"/>
            <a:ext cx="3633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gene  gene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1        2</a:t>
            </a:r>
            <a:endParaRPr b="0" i="0" sz="1400" u="none" cap="none" strike="noStrike">
              <a:solidFill>
                <a:srgbClr val="000000"/>
              </a:solidFill>
              <a:latin typeface="Arial"/>
              <a:ea typeface="Arial"/>
              <a:cs typeface="Arial"/>
              <a:sym typeface="Arial"/>
            </a:endParaRPr>
          </a:p>
        </p:txBody>
      </p:sp>
      <p:sp>
        <p:nvSpPr>
          <p:cNvPr id="160" name="Google Shape;160;p10"/>
          <p:cNvSpPr txBox="1"/>
          <p:nvPr/>
        </p:nvSpPr>
        <p:spPr>
          <a:xfrm>
            <a:off x="1110950" y="3165800"/>
            <a:ext cx="363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Cell line 2</a:t>
            </a:r>
            <a:endParaRPr b="0" i="0" sz="1400" u="none" cap="none" strike="noStrike">
              <a:solidFill>
                <a:srgbClr val="000000"/>
              </a:solidFill>
              <a:latin typeface="Arial"/>
              <a:ea typeface="Arial"/>
              <a:cs typeface="Arial"/>
              <a:sym typeface="Arial"/>
            </a:endParaRPr>
          </a:p>
        </p:txBody>
      </p:sp>
      <p:sp>
        <p:nvSpPr>
          <p:cNvPr id="161" name="Google Shape;161;p10"/>
          <p:cNvSpPr txBox="1"/>
          <p:nvPr/>
        </p:nvSpPr>
        <p:spPr>
          <a:xfrm>
            <a:off x="1145984" y="2627025"/>
            <a:ext cx="363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Cell line 1</a:t>
            </a:r>
            <a:endParaRPr b="0" i="0" sz="1400" u="none" cap="none" strike="noStrike">
              <a:solidFill>
                <a:srgbClr val="000000"/>
              </a:solidFill>
              <a:latin typeface="Arial"/>
              <a:ea typeface="Arial"/>
              <a:cs typeface="Arial"/>
              <a:sym typeface="Arial"/>
            </a:endParaRPr>
          </a:p>
        </p:txBody>
      </p:sp>
      <p:sp>
        <p:nvSpPr>
          <p:cNvPr id="162" name="Google Shape;162;p10"/>
          <p:cNvSpPr txBox="1"/>
          <p:nvPr/>
        </p:nvSpPr>
        <p:spPr>
          <a:xfrm>
            <a:off x="216325" y="5970075"/>
            <a:ext cx="7862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Positive control: </a:t>
            </a:r>
            <a:r>
              <a:rPr b="1" i="0" lang="en" sz="1800" u="none" cap="none" strike="noStrike">
                <a:solidFill>
                  <a:schemeClr val="dk1"/>
                </a:solidFill>
                <a:latin typeface="Arial"/>
                <a:ea typeface="Arial"/>
                <a:cs typeface="Arial"/>
                <a:sym typeface="Arial"/>
              </a:rPr>
              <a:t>Essential genes </a:t>
            </a:r>
            <a:r>
              <a:rPr b="0" i="0" lang="en" sz="1800" u="none" cap="none" strike="noStrike">
                <a:solidFill>
                  <a:schemeClr val="dk1"/>
                </a:solidFill>
                <a:latin typeface="Arial"/>
                <a:ea typeface="Arial"/>
                <a:cs typeface="Arial"/>
                <a:sym typeface="Arial"/>
              </a:rPr>
              <a:t>- median values scaled to -1.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Negative control: </a:t>
            </a:r>
            <a:r>
              <a:rPr b="1" i="0" lang="en" sz="1800" u="none" cap="none" strike="noStrike">
                <a:solidFill>
                  <a:schemeClr val="dk1"/>
                </a:solidFill>
                <a:latin typeface="Arial"/>
                <a:ea typeface="Arial"/>
                <a:cs typeface="Arial"/>
                <a:sym typeface="Arial"/>
              </a:rPr>
              <a:t>Non-essential genes </a:t>
            </a:r>
            <a:r>
              <a:rPr b="0" i="0" lang="en" sz="1800" u="none" cap="none" strike="noStrike">
                <a:solidFill>
                  <a:schemeClr val="dk1"/>
                </a:solidFill>
                <a:latin typeface="Arial"/>
                <a:ea typeface="Arial"/>
                <a:cs typeface="Arial"/>
                <a:sym typeface="Arial"/>
              </a:rPr>
              <a:t>- median values scaled to 0.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Dependency Map: genome-wide knockout, cancer cell lines, viability measurement</a:t>
            </a:r>
            <a:endParaRPr/>
          </a:p>
        </p:txBody>
      </p:sp>
      <p:pic>
        <p:nvPicPr>
          <p:cNvPr id="168" name="Google Shape;168;p11"/>
          <p:cNvPicPr preferRelativeResize="0"/>
          <p:nvPr/>
        </p:nvPicPr>
        <p:blipFill rotWithShape="1">
          <a:blip r:embed="rId3">
            <a:alphaModFix/>
          </a:blip>
          <a:srcRect b="0" l="0" r="0" t="0"/>
          <a:stretch/>
        </p:blipFill>
        <p:spPr>
          <a:xfrm>
            <a:off x="726825" y="2447928"/>
            <a:ext cx="3512775" cy="2710225"/>
          </a:xfrm>
          <a:prstGeom prst="rect">
            <a:avLst/>
          </a:prstGeom>
          <a:noFill/>
          <a:ln>
            <a:noFill/>
          </a:ln>
        </p:spPr>
      </p:pic>
      <p:pic>
        <p:nvPicPr>
          <p:cNvPr id="169" name="Google Shape;169;p11"/>
          <p:cNvPicPr preferRelativeResize="0"/>
          <p:nvPr/>
        </p:nvPicPr>
        <p:blipFill rotWithShape="1">
          <a:blip r:embed="rId4">
            <a:alphaModFix/>
          </a:blip>
          <a:srcRect b="0" l="0" r="0" t="0"/>
          <a:stretch/>
        </p:blipFill>
        <p:spPr>
          <a:xfrm>
            <a:off x="4572000" y="2540905"/>
            <a:ext cx="3860495" cy="2710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How is dependency useful for precision medicine?</a:t>
            </a:r>
            <a:endParaRPr/>
          </a:p>
        </p:txBody>
      </p:sp>
      <p:sp>
        <p:nvSpPr>
          <p:cNvPr id="175" name="Google Shape;175;p12"/>
          <p:cNvSpPr txBox="1"/>
          <p:nvPr/>
        </p:nvSpPr>
        <p:spPr>
          <a:xfrm>
            <a:off x="311700" y="5556750"/>
            <a:ext cx="8475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p12"/>
          <p:cNvSpPr txBox="1"/>
          <p:nvPr/>
        </p:nvSpPr>
        <p:spPr>
          <a:xfrm>
            <a:off x="504975" y="1563825"/>
            <a:ext cx="7623600" cy="367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If patient has Bcr-Abl in CML, use Gleevec.</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If patient has EGFR mutation in lung cancer, use gefitinib.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This is possible because researchers found a mutation, and then realized that there’s a drug that targets the gene’s mutation.</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ddd8b3cf6f_0_5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How is dependency useful for precision medicine?</a:t>
            </a:r>
            <a:endParaRPr/>
          </a:p>
        </p:txBody>
      </p:sp>
      <p:sp>
        <p:nvSpPr>
          <p:cNvPr id="182" name="Google Shape;182;gddd8b3cf6f_0_51"/>
          <p:cNvSpPr txBox="1"/>
          <p:nvPr/>
        </p:nvSpPr>
        <p:spPr>
          <a:xfrm>
            <a:off x="311700" y="5556750"/>
            <a:ext cx="8475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gddd8b3cf6f_0_51"/>
          <p:cNvSpPr txBox="1"/>
          <p:nvPr/>
        </p:nvSpPr>
        <p:spPr>
          <a:xfrm>
            <a:off x="504975" y="1563825"/>
            <a:ext cx="76236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If patient has Bcr-Abl in CML, use Gleevec.</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If patient has EGFR mutation in lung cancer, use gefitinib.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This is possible because researchers found a mutation, and then realized that there’s a drug that targets the gene’s mutation.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But this is under the mechanistic assumption that:</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The cell line is </a:t>
            </a:r>
            <a:r>
              <a:rPr lang="en" sz="2000">
                <a:solidFill>
                  <a:schemeClr val="dk1"/>
                </a:solidFill>
              </a:rPr>
              <a:t>dependent on the gene</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Char char="-"/>
            </a:pPr>
            <a:r>
              <a:rPr lang="en" sz="2000">
                <a:solidFill>
                  <a:schemeClr val="dk1"/>
                </a:solidFill>
              </a:rPr>
              <a:t>The cell line is sensitive to the drug.</a:t>
            </a:r>
            <a:endParaRPr sz="2000">
              <a:solidFill>
                <a:schemeClr val="dk1"/>
              </a:solidFill>
            </a:endParaRPr>
          </a:p>
          <a:p>
            <a:pPr indent="-355600" lvl="0" marL="4572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The drug targets a particular gene.</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rPr i="1" lang="en" sz="2000">
                <a:solidFill>
                  <a:schemeClr val="dk1"/>
                </a:solidFill>
              </a:rPr>
              <a:t>What would be an mechanistic example that gefitinib fails to target EGFR mutation but looks like it “worked”?</a:t>
            </a:r>
            <a:endParaRPr i="1"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45720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a:t>
            </a:r>
            <a:r>
              <a:rPr lang="en"/>
              <a:t> </a:t>
            </a:r>
            <a:r>
              <a:rPr lang="en"/>
              <a:t>arrgh</a:t>
            </a:r>
            <a:r>
              <a:rPr lang="en"/>
              <a:t> </a:t>
            </a:r>
            <a:r>
              <a:rPr lang="en"/>
              <a:t>Wrangling</a:t>
            </a:r>
            <a:endParaRPr/>
          </a:p>
        </p:txBody>
      </p:sp>
      <p:sp>
        <p:nvSpPr>
          <p:cNvPr id="61" name="Google Shape;61;p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“Wrangle a dataframe with columns KRAS expression, KRAS mutation status, and Cancer Type, and the rows represent cell lines.”</a:t>
            </a:r>
            <a:endParaRPr>
              <a:solidFill>
                <a:schemeClr val="dk1"/>
              </a:solidFill>
            </a:endParaRPr>
          </a:p>
        </p:txBody>
      </p:sp>
      <p:graphicFrame>
        <p:nvGraphicFramePr>
          <p:cNvPr id="62" name="Google Shape;62;p2"/>
          <p:cNvGraphicFramePr/>
          <p:nvPr/>
        </p:nvGraphicFramePr>
        <p:xfrm>
          <a:off x="230350" y="3554763"/>
          <a:ext cx="3000000" cy="3000000"/>
        </p:xfrm>
        <a:graphic>
          <a:graphicData uri="http://schemas.openxmlformats.org/drawingml/2006/table">
            <a:tbl>
              <a:tblPr>
                <a:noFill/>
                <a:tableStyleId>{137B0C5F-6F3C-4357-AB94-FFA3696146B5}</a:tableStyleId>
              </a:tblPr>
              <a:tblGrid>
                <a:gridCol w="1201900"/>
                <a:gridCol w="1201900"/>
              </a:tblGrid>
              <a:tr h="5720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DepMap_ID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primary_disease</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23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Ovarian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7712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087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Colon/Colorectal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7712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ACH-000004</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63" name="Google Shape;63;p2"/>
          <p:cNvGraphicFramePr/>
          <p:nvPr/>
        </p:nvGraphicFramePr>
        <p:xfrm>
          <a:off x="2941100" y="3614175"/>
          <a:ext cx="3000000" cy="3000000"/>
        </p:xfrm>
        <a:graphic>
          <a:graphicData uri="http://schemas.openxmlformats.org/drawingml/2006/table">
            <a:tbl>
              <a:tblPr>
                <a:noFill/>
                <a:tableStyleId>{137B0C5F-6F3C-4357-AB94-FFA3696146B5}</a:tableStyleId>
              </a:tblPr>
              <a:tblGrid>
                <a:gridCol w="1287825"/>
                <a:gridCol w="1287825"/>
              </a:tblGrid>
              <a:tr h="6577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DepMap_ID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a:t>KRAS</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5.82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.18</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6.03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ACH-000004</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2.59</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64" name="Google Shape;64;p2"/>
          <p:cNvGraphicFramePr/>
          <p:nvPr/>
        </p:nvGraphicFramePr>
        <p:xfrm>
          <a:off x="5731775" y="3676575"/>
          <a:ext cx="3000000" cy="3000000"/>
        </p:xfrm>
        <a:graphic>
          <a:graphicData uri="http://schemas.openxmlformats.org/drawingml/2006/table">
            <a:tbl>
              <a:tblPr>
                <a:noFill/>
                <a:tableStyleId>{137B0C5F-6F3C-4357-AB94-FFA3696146B5}</a:tableStyleId>
              </a:tblPr>
              <a:tblGrid>
                <a:gridCol w="955375"/>
                <a:gridCol w="1083375"/>
                <a:gridCol w="430200"/>
                <a:gridCol w="845175"/>
              </a:tblGrid>
              <a:tr h="51442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Hugo_Symbol</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DepMap_ID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Chr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Position</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1442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KRAS</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25..257</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0850">
                <a:tc>
                  <a:txBody>
                    <a:bodyPr/>
                    <a:lstStyle/>
                    <a:p>
                      <a:pPr indent="0" lvl="0" marL="0" rtl="0" algn="l">
                        <a:spcBef>
                          <a:spcPts val="0"/>
                        </a:spcBef>
                        <a:spcAft>
                          <a:spcPts val="0"/>
                        </a:spcAft>
                        <a:buClr>
                          <a:schemeClr val="dk1"/>
                        </a:buClr>
                        <a:buSzPts val="1400"/>
                        <a:buFont typeface="Arial"/>
                        <a:buNone/>
                      </a:pPr>
                      <a:r>
                        <a:rPr lang="en" sz="1100">
                          <a:solidFill>
                            <a:schemeClr val="dk1"/>
                          </a:solidFill>
                        </a:rPr>
                        <a:t>KRAS</a:t>
                      </a:r>
                      <a:endParaRPr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1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25..263</a:t>
                      </a:r>
                      <a:endParaRPr sz="11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0850">
                <a:tc>
                  <a:txBody>
                    <a:bodyPr/>
                    <a:lstStyle/>
                    <a:p>
                      <a:pPr indent="0" lvl="0" marL="0" rtl="0" algn="l">
                        <a:spcBef>
                          <a:spcPts val="0"/>
                        </a:spcBef>
                        <a:spcAft>
                          <a:spcPts val="0"/>
                        </a:spcAft>
                        <a:buClr>
                          <a:schemeClr val="dk1"/>
                        </a:buClr>
                        <a:buSzPts val="1400"/>
                        <a:buFont typeface="Arial"/>
                        <a:buNone/>
                      </a:pPr>
                      <a:r>
                        <a:rPr lang="en" sz="1100">
                          <a:solidFill>
                            <a:schemeClr val="dk1"/>
                          </a:solidFill>
                        </a:rPr>
                        <a:t>KRAS</a:t>
                      </a:r>
                      <a:endParaRPr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1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25..853</a:t>
                      </a:r>
                      <a:endParaRPr sz="11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14425">
                <a:tc>
                  <a:txBody>
                    <a:bodyPr/>
                    <a:lstStyle/>
                    <a:p>
                      <a:pPr indent="0" lvl="0" marL="0" rtl="0" algn="l">
                        <a:spcBef>
                          <a:spcPts val="0"/>
                        </a:spcBef>
                        <a:spcAft>
                          <a:spcPts val="0"/>
                        </a:spcAft>
                        <a:buClr>
                          <a:schemeClr val="dk1"/>
                        </a:buClr>
                        <a:buSzPts val="1400"/>
                        <a:buFont typeface="Arial"/>
                        <a:buNone/>
                      </a:pPr>
                      <a:r>
                        <a:rPr lang="en" sz="1100">
                          <a:solidFill>
                            <a:schemeClr val="dk1"/>
                          </a:solidFill>
                        </a:rPr>
                        <a:t>KRAS</a:t>
                      </a:r>
                      <a:endParaRPr sz="11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1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25..257</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2948"/>
              <a:buNone/>
            </a:pPr>
            <a:r>
              <a:rPr lang="en" sz="3022"/>
              <a:t>Significance of dependencies: Identifying therapeutics</a:t>
            </a:r>
            <a:endParaRPr sz="3022"/>
          </a:p>
        </p:txBody>
      </p:sp>
      <p:sp>
        <p:nvSpPr>
          <p:cNvPr id="189" name="Google Shape;189;p13"/>
          <p:cNvSpPr txBox="1"/>
          <p:nvPr/>
        </p:nvSpPr>
        <p:spPr>
          <a:xfrm>
            <a:off x="480750" y="1285925"/>
            <a:ext cx="8182500" cy="3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But this is under the assumption that:</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The cell line is sensitive to a gene’s depletion.</a:t>
            </a:r>
            <a:endParaRPr b="0" i="0" sz="2000" u="none" cap="none" strike="noStrike">
              <a:solidFill>
                <a:schemeClr val="dk1"/>
              </a:solidFill>
              <a:latin typeface="Arial"/>
              <a:ea typeface="Arial"/>
              <a:cs typeface="Arial"/>
              <a:sym typeface="Arial"/>
            </a:endParaRPr>
          </a:p>
          <a:p>
            <a:pPr indent="-355600" lvl="1" marL="914400" marR="0" rtl="0" algn="l">
              <a:lnSpc>
                <a:spcPct val="115000"/>
              </a:lnSpc>
              <a:spcBef>
                <a:spcPts val="0"/>
              </a:spcBef>
              <a:spcAft>
                <a:spcPts val="0"/>
              </a:spcAft>
              <a:buClr>
                <a:schemeClr val="dk1"/>
              </a:buClr>
              <a:buSzPts val="2000"/>
              <a:buFont typeface="Arial"/>
              <a:buChar char="-"/>
            </a:pPr>
            <a:r>
              <a:rPr b="1" i="0" lang="en" sz="1800" u="none" cap="none" strike="noStrike">
                <a:solidFill>
                  <a:schemeClr val="dk1"/>
                </a:solidFill>
                <a:latin typeface="Arial"/>
                <a:ea typeface="Arial"/>
                <a:cs typeface="Arial"/>
                <a:sym typeface="Arial"/>
              </a:rPr>
              <a:t>Dependency can make sure that the cell line is sensitive to a gene’s depletion </a:t>
            </a:r>
            <a:endParaRPr b="1" i="0" sz="18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Char char="-"/>
            </a:pPr>
            <a:r>
              <a:rPr lang="en" sz="2000">
                <a:solidFill>
                  <a:schemeClr val="dk1"/>
                </a:solidFill>
              </a:rPr>
              <a:t>The cell line is sensitive to the drug.</a:t>
            </a:r>
            <a:endParaRPr sz="2000">
              <a:solidFill>
                <a:schemeClr val="dk1"/>
              </a:solidFill>
            </a:endParaRPr>
          </a:p>
          <a:p>
            <a:pPr indent="-342900" lvl="1" marL="914400" marR="0" rtl="0" algn="l">
              <a:lnSpc>
                <a:spcPct val="115000"/>
              </a:lnSpc>
              <a:spcBef>
                <a:spcPts val="0"/>
              </a:spcBef>
              <a:spcAft>
                <a:spcPts val="0"/>
              </a:spcAft>
              <a:buClr>
                <a:schemeClr val="dk1"/>
              </a:buClr>
              <a:buSzPts val="1800"/>
              <a:buChar char="-"/>
            </a:pPr>
            <a:r>
              <a:rPr b="1" lang="en" sz="1800">
                <a:solidFill>
                  <a:schemeClr val="dk1"/>
                </a:solidFill>
              </a:rPr>
              <a:t>Examine drug sensitivity data. </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Arial"/>
              <a:buChar char="-"/>
            </a:pPr>
            <a:r>
              <a:rPr b="0" i="0" lang="en" sz="2000" u="none" cap="none" strike="noStrike">
                <a:solidFill>
                  <a:schemeClr val="dk1"/>
                </a:solidFill>
                <a:latin typeface="Arial"/>
                <a:ea typeface="Arial"/>
                <a:cs typeface="Arial"/>
                <a:sym typeface="Arial"/>
              </a:rPr>
              <a:t>The drug targets a particular gene. </a:t>
            </a:r>
            <a:endParaRPr b="0" i="0" sz="20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Dependency can match drug sensitivity data with gene knockout </a:t>
            </a:r>
            <a:endParaRPr b="1" i="0" sz="18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dd8b3cf6f_0_5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2948"/>
              <a:buNone/>
            </a:pPr>
            <a:r>
              <a:rPr lang="en" sz="3022"/>
              <a:t>Significance of dependencies: Identifying therapeutics</a:t>
            </a:r>
            <a:endParaRPr sz="3022"/>
          </a:p>
        </p:txBody>
      </p:sp>
      <p:pic>
        <p:nvPicPr>
          <p:cNvPr id="195" name="Google Shape;195;gddd8b3cf6f_0_59"/>
          <p:cNvPicPr preferRelativeResize="0"/>
          <p:nvPr/>
        </p:nvPicPr>
        <p:blipFill rotWithShape="1">
          <a:blip r:embed="rId3">
            <a:alphaModFix/>
          </a:blip>
          <a:srcRect b="47112" l="0" r="0" t="0"/>
          <a:stretch/>
        </p:blipFill>
        <p:spPr>
          <a:xfrm>
            <a:off x="311700" y="4618659"/>
            <a:ext cx="8839200" cy="1919725"/>
          </a:xfrm>
          <a:prstGeom prst="rect">
            <a:avLst/>
          </a:prstGeom>
          <a:noFill/>
          <a:ln>
            <a:noFill/>
          </a:ln>
        </p:spPr>
      </p:pic>
      <p:sp>
        <p:nvSpPr>
          <p:cNvPr id="196" name="Google Shape;196;gddd8b3cf6f_0_59"/>
          <p:cNvSpPr txBox="1"/>
          <p:nvPr/>
        </p:nvSpPr>
        <p:spPr>
          <a:xfrm>
            <a:off x="311700" y="5556750"/>
            <a:ext cx="8475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gddd8b3cf6f_0_59"/>
          <p:cNvSpPr txBox="1"/>
          <p:nvPr/>
        </p:nvSpPr>
        <p:spPr>
          <a:xfrm>
            <a:off x="480750" y="1285925"/>
            <a:ext cx="8182500" cy="3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But this is under the assumption that:</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The cell line is sensitive to a gene’s depletion.</a:t>
            </a:r>
            <a:endParaRPr b="0" i="0" sz="2000" u="none" cap="none" strike="noStrike">
              <a:solidFill>
                <a:schemeClr val="dk1"/>
              </a:solidFill>
              <a:latin typeface="Arial"/>
              <a:ea typeface="Arial"/>
              <a:cs typeface="Arial"/>
              <a:sym typeface="Arial"/>
            </a:endParaRPr>
          </a:p>
          <a:p>
            <a:pPr indent="-355600" lvl="1" marL="914400" marR="0" rtl="0" algn="l">
              <a:lnSpc>
                <a:spcPct val="115000"/>
              </a:lnSpc>
              <a:spcBef>
                <a:spcPts val="0"/>
              </a:spcBef>
              <a:spcAft>
                <a:spcPts val="0"/>
              </a:spcAft>
              <a:buClr>
                <a:schemeClr val="dk1"/>
              </a:buClr>
              <a:buSzPts val="2000"/>
              <a:buFont typeface="Arial"/>
              <a:buChar char="-"/>
            </a:pPr>
            <a:r>
              <a:rPr b="1" i="0" lang="en" sz="1800" u="none" cap="none" strike="noStrike">
                <a:solidFill>
                  <a:schemeClr val="dk1"/>
                </a:solidFill>
                <a:latin typeface="Arial"/>
                <a:ea typeface="Arial"/>
                <a:cs typeface="Arial"/>
                <a:sym typeface="Arial"/>
              </a:rPr>
              <a:t>Dependency can make sure that the cell line is sensitive to a gene’s depletion </a:t>
            </a:r>
            <a:endParaRPr b="1" i="0" sz="18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Char char="-"/>
            </a:pPr>
            <a:r>
              <a:rPr lang="en" sz="2000">
                <a:solidFill>
                  <a:schemeClr val="dk1"/>
                </a:solidFill>
              </a:rPr>
              <a:t>The cell line is sensitive to the drug.</a:t>
            </a:r>
            <a:endParaRPr sz="2000">
              <a:solidFill>
                <a:schemeClr val="dk1"/>
              </a:solidFill>
            </a:endParaRPr>
          </a:p>
          <a:p>
            <a:pPr indent="-342900" lvl="1" marL="914400" marR="0" rtl="0" algn="l">
              <a:lnSpc>
                <a:spcPct val="115000"/>
              </a:lnSpc>
              <a:spcBef>
                <a:spcPts val="0"/>
              </a:spcBef>
              <a:spcAft>
                <a:spcPts val="0"/>
              </a:spcAft>
              <a:buClr>
                <a:schemeClr val="dk1"/>
              </a:buClr>
              <a:buSzPts val="1800"/>
              <a:buChar char="-"/>
            </a:pPr>
            <a:r>
              <a:rPr b="1" lang="en" sz="1800">
                <a:solidFill>
                  <a:schemeClr val="dk1"/>
                </a:solidFill>
              </a:rPr>
              <a:t>Examine drug sensitivity data. </a:t>
            </a:r>
            <a:endParaRPr b="1" sz="1800">
              <a:solidFill>
                <a:schemeClr val="dk1"/>
              </a:solidFill>
            </a:endParaRPr>
          </a:p>
          <a:p>
            <a:pPr indent="-342900" lvl="0" marL="457200" marR="0" rtl="0" algn="l">
              <a:lnSpc>
                <a:spcPct val="115000"/>
              </a:lnSpc>
              <a:spcBef>
                <a:spcPts val="0"/>
              </a:spcBef>
              <a:spcAft>
                <a:spcPts val="0"/>
              </a:spcAft>
              <a:buClr>
                <a:schemeClr val="dk1"/>
              </a:buClr>
              <a:buSzPts val="1800"/>
              <a:buFont typeface="Arial"/>
              <a:buChar char="-"/>
            </a:pPr>
            <a:r>
              <a:rPr b="0" i="0" lang="en" sz="2000" u="none" cap="none" strike="noStrike">
                <a:solidFill>
                  <a:schemeClr val="dk1"/>
                </a:solidFill>
                <a:latin typeface="Arial"/>
                <a:ea typeface="Arial"/>
                <a:cs typeface="Arial"/>
                <a:sym typeface="Arial"/>
              </a:rPr>
              <a:t>The drug targets a particular gene. </a:t>
            </a:r>
            <a:endParaRPr b="0" i="0" sz="2000" u="none" cap="none" strike="noStrike">
              <a:solidFill>
                <a:schemeClr val="dk1"/>
              </a:solidFill>
              <a:latin typeface="Arial"/>
              <a:ea typeface="Arial"/>
              <a:cs typeface="Arial"/>
              <a:sym typeface="Arial"/>
            </a:endParaRPr>
          </a:p>
          <a:p>
            <a:pPr indent="-342900" lvl="1" marL="9144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Dependency can match drug sensitivity data with gene knockout </a:t>
            </a:r>
            <a:endParaRPr b="1" i="0" sz="1800" u="none" cap="none" strike="noStrike">
              <a:solidFill>
                <a:schemeClr val="dk1"/>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ddd8b3cf6f_0_66"/>
          <p:cNvSpPr txBox="1"/>
          <p:nvPr>
            <p:ph idx="1" type="body"/>
          </p:nvPr>
        </p:nvSpPr>
        <p:spPr>
          <a:xfrm>
            <a:off x="108900" y="706775"/>
            <a:ext cx="8926200" cy="4609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samples →  variants →</a:t>
            </a:r>
            <a:r>
              <a:rPr b="1" lang="en" strike="sngStrike"/>
              <a:t> </a:t>
            </a:r>
            <a:r>
              <a:rPr b="1" lang="en" strike="sngStrike">
                <a:solidFill>
                  <a:srgbClr val="FF0000"/>
                </a:solidFill>
              </a:rPr>
              <a:t>dependent genes</a:t>
            </a:r>
            <a:r>
              <a:rPr b="1" lang="en">
                <a:solidFill>
                  <a:srgbClr val="FF0000"/>
                </a:solidFill>
              </a:rPr>
              <a:t> </a:t>
            </a:r>
            <a:r>
              <a:rPr b="1" lang="en"/>
              <a:t>→ cell types → processes → </a:t>
            </a:r>
            <a:r>
              <a:rPr b="1" lang="en" strike="sngStrike">
                <a:solidFill>
                  <a:schemeClr val="accent1"/>
                </a:solidFill>
              </a:rPr>
              <a:t>disease</a:t>
            </a:r>
            <a:endParaRPr b="1" strike="sngStrike">
              <a:solidFill>
                <a:schemeClr val="accent1"/>
              </a:solidFill>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t/>
            </a:r>
            <a:endParaRPr b="1"/>
          </a:p>
        </p:txBody>
      </p:sp>
      <p:sp>
        <p:nvSpPr>
          <p:cNvPr id="203" name="Google Shape;203;gddd8b3cf6f_0_66"/>
          <p:cNvSpPr txBox="1"/>
          <p:nvPr/>
        </p:nvSpPr>
        <p:spPr>
          <a:xfrm>
            <a:off x="1076425" y="1857750"/>
            <a:ext cx="61287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Can genomics alone predict dependent genes? (without culturing cancer cell lines from patient samples and conducting a CRISPR experiment)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solidFill>
                  <a:schemeClr val="dk1"/>
                </a:solidFill>
              </a:rPr>
              <a:t>Can genomics alone predict candidate drugs to use? (without culturing cancer cell lines from patient samples and conducting a drug screen experiment)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Can CRISPR and drug sensitivity data help us understand how a drug’s target mechanism?</a:t>
            </a:r>
            <a:endParaRPr sz="2000">
              <a:solidFill>
                <a:schemeClr val="dk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dd8b3cf6f_0_71"/>
          <p:cNvSpPr txBox="1"/>
          <p:nvPr>
            <p:ph idx="1" type="body"/>
          </p:nvPr>
        </p:nvSpPr>
        <p:spPr>
          <a:xfrm>
            <a:off x="139950" y="984550"/>
            <a:ext cx="8926200" cy="4609800"/>
          </a:xfrm>
          <a:prstGeom prst="rect">
            <a:avLst/>
          </a:prstGeom>
          <a:noFill/>
          <a:ln>
            <a:noFill/>
          </a:ln>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rPr b="1" i="1" lang="en" sz="2100">
                <a:solidFill>
                  <a:schemeClr val="dk1"/>
                </a:solidFill>
              </a:rPr>
              <a:t>samples →</a:t>
            </a:r>
            <a:r>
              <a:rPr b="1" i="1" lang="en" sz="2100">
                <a:solidFill>
                  <a:srgbClr val="000000"/>
                </a:solidFill>
              </a:rPr>
              <a:t>  variants</a:t>
            </a:r>
            <a:r>
              <a:rPr b="1" i="1" lang="en" sz="2100">
                <a:solidFill>
                  <a:schemeClr val="dk1"/>
                </a:solidFill>
              </a:rPr>
              <a:t> →</a:t>
            </a:r>
            <a:r>
              <a:rPr i="1" lang="en" sz="2100">
                <a:solidFill>
                  <a:schemeClr val="dk1"/>
                </a:solidFill>
              </a:rPr>
              <a:t> </a:t>
            </a:r>
            <a:r>
              <a:rPr b="1" i="1" lang="en" sz="2100" strike="sngStrike">
                <a:solidFill>
                  <a:srgbClr val="FF0000"/>
                </a:solidFill>
              </a:rPr>
              <a:t>dependent genes</a:t>
            </a:r>
            <a:r>
              <a:rPr b="1" i="1" lang="en" sz="2100">
                <a:solidFill>
                  <a:schemeClr val="dk1"/>
                </a:solidFill>
              </a:rPr>
              <a:t> </a:t>
            </a:r>
            <a:r>
              <a:rPr i="1" lang="en" sz="2100">
                <a:solidFill>
                  <a:schemeClr val="dk1"/>
                </a:solidFill>
              </a:rPr>
              <a:t>→ cell types → processes → </a:t>
            </a:r>
            <a:r>
              <a:rPr b="1" i="1" lang="en" sz="2100" strike="sngStrike">
                <a:solidFill>
                  <a:srgbClr val="0000FF"/>
                </a:solidFill>
              </a:rPr>
              <a:t>disease</a:t>
            </a:r>
            <a:endParaRPr b="1" sz="1400" strike="sngStrike">
              <a:solidFill>
                <a:srgbClr val="0000FF"/>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i="1" lang="en" sz="1850">
                <a:solidFill>
                  <a:schemeClr val="dk1"/>
                </a:solidFill>
              </a:rPr>
              <a:t>Patients would provide a blood sample or bit of tumor for molecular analysis, and then computational genomics predicts a list of drugs that are most likely to work, and a list of dependent genes the drug would target.</a:t>
            </a:r>
            <a:endParaRPr i="1" sz="185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p:nvPr/>
        </p:nvSpPr>
        <p:spPr>
          <a:xfrm>
            <a:off x="4800600" y="167612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2779950" y="405387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15"/>
          <p:cNvSpPr txBox="1"/>
          <p:nvPr/>
        </p:nvSpPr>
        <p:spPr>
          <a:xfrm>
            <a:off x="3631200" y="4379225"/>
            <a:ext cx="16179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Genomics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(EGFR-mut, lung cancer)</a:t>
            </a:r>
            <a:endParaRPr b="0" i="0" sz="1800" u="none" cap="none" strike="noStrike">
              <a:solidFill>
                <a:srgbClr val="000000"/>
              </a:solidFill>
              <a:latin typeface="Arial"/>
              <a:ea typeface="Arial"/>
              <a:cs typeface="Arial"/>
              <a:sym typeface="Arial"/>
            </a:endParaRPr>
          </a:p>
        </p:txBody>
      </p:sp>
      <p:sp>
        <p:nvSpPr>
          <p:cNvPr id="216" name="Google Shape;216;p15"/>
          <p:cNvSpPr txBox="1"/>
          <p:nvPr/>
        </p:nvSpPr>
        <p:spPr>
          <a:xfrm>
            <a:off x="5571650" y="2091475"/>
            <a:ext cx="1871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Gene knock-out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(EGFR</a:t>
            </a:r>
            <a:r>
              <a:rPr lang="en" sz="1800"/>
              <a:t>-mut</a:t>
            </a: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217" name="Google Shape;217;p15"/>
          <p:cNvSpPr/>
          <p:nvPr/>
        </p:nvSpPr>
        <p:spPr>
          <a:xfrm>
            <a:off x="721217" y="167612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txBox="1"/>
          <p:nvPr/>
        </p:nvSpPr>
        <p:spPr>
          <a:xfrm>
            <a:off x="1353901" y="2127425"/>
            <a:ext cx="182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Drug sensitivity (Gefitinib)</a:t>
            </a:r>
            <a:endParaRPr b="0" i="0" sz="2200" u="none" cap="none" strike="noStrike">
              <a:solidFill>
                <a:srgbClr val="000000"/>
              </a:solidFill>
              <a:latin typeface="Arial"/>
              <a:ea typeface="Arial"/>
              <a:cs typeface="Arial"/>
              <a:sym typeface="Arial"/>
            </a:endParaRPr>
          </a:p>
        </p:txBody>
      </p:sp>
      <p:cxnSp>
        <p:nvCxnSpPr>
          <p:cNvPr id="219" name="Google Shape;219;p15"/>
          <p:cNvCxnSpPr>
            <a:stCxn id="214" idx="1"/>
            <a:endCxn id="217" idx="4"/>
          </p:cNvCxnSpPr>
          <p:nvPr/>
        </p:nvCxnSpPr>
        <p:spPr>
          <a:xfrm rot="10800000">
            <a:off x="2333165" y="3245738"/>
            <a:ext cx="918900" cy="1038000"/>
          </a:xfrm>
          <a:prstGeom prst="straightConnector1">
            <a:avLst/>
          </a:prstGeom>
          <a:noFill/>
          <a:ln cap="flat" cmpd="sng" w="28575">
            <a:solidFill>
              <a:schemeClr val="dk2"/>
            </a:solidFill>
            <a:prstDash val="solid"/>
            <a:round/>
            <a:headEnd len="sm" w="sm" type="none"/>
            <a:tailEnd len="med" w="med" type="triangle"/>
          </a:ln>
        </p:spPr>
      </p:cxnSp>
      <p:cxnSp>
        <p:nvCxnSpPr>
          <p:cNvPr id="220" name="Google Shape;220;p15"/>
          <p:cNvCxnSpPr>
            <a:stCxn id="214" idx="7"/>
            <a:endCxn id="213" idx="4"/>
          </p:cNvCxnSpPr>
          <p:nvPr/>
        </p:nvCxnSpPr>
        <p:spPr>
          <a:xfrm flipH="1" rot="10800000">
            <a:off x="5531635" y="3245738"/>
            <a:ext cx="880800" cy="1038000"/>
          </a:xfrm>
          <a:prstGeom prst="straightConnector1">
            <a:avLst/>
          </a:prstGeom>
          <a:noFill/>
          <a:ln cap="flat" cmpd="sng" w="38100">
            <a:solidFill>
              <a:schemeClr val="dk2"/>
            </a:solidFill>
            <a:prstDash val="solid"/>
            <a:round/>
            <a:headEnd len="sm" w="sm" type="none"/>
            <a:tailEnd len="med" w="med" type="triangle"/>
          </a:ln>
        </p:spPr>
      </p:cxnSp>
      <p:cxnSp>
        <p:nvCxnSpPr>
          <p:cNvPr id="221" name="Google Shape;221;p15"/>
          <p:cNvCxnSpPr>
            <a:stCxn id="217" idx="6"/>
            <a:endCxn id="213" idx="2"/>
          </p:cNvCxnSpPr>
          <p:nvPr/>
        </p:nvCxnSpPr>
        <p:spPr>
          <a:xfrm>
            <a:off x="3945017" y="2460925"/>
            <a:ext cx="855600" cy="0"/>
          </a:xfrm>
          <a:prstGeom prst="straightConnector1">
            <a:avLst/>
          </a:prstGeom>
          <a:noFill/>
          <a:ln cap="flat" cmpd="sng" w="38100">
            <a:solidFill>
              <a:schemeClr val="dk2"/>
            </a:solidFill>
            <a:prstDash val="solid"/>
            <a:round/>
            <a:headEnd len="med" w="med" type="stealth"/>
            <a:tailEnd len="med" w="med" type="stealth"/>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p:nvPr/>
        </p:nvSpPr>
        <p:spPr>
          <a:xfrm>
            <a:off x="4800600" y="167612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6"/>
          <p:cNvSpPr/>
          <p:nvPr/>
        </p:nvSpPr>
        <p:spPr>
          <a:xfrm>
            <a:off x="2779950" y="405387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16"/>
          <p:cNvSpPr txBox="1"/>
          <p:nvPr/>
        </p:nvSpPr>
        <p:spPr>
          <a:xfrm>
            <a:off x="3631200" y="4379225"/>
            <a:ext cx="16179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Genomics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(KRAS-mut, lung cancer)</a:t>
            </a:r>
            <a:endParaRPr b="0" i="0" sz="1800" u="none" cap="none" strike="noStrike">
              <a:solidFill>
                <a:srgbClr val="000000"/>
              </a:solidFill>
              <a:latin typeface="Arial"/>
              <a:ea typeface="Arial"/>
              <a:cs typeface="Arial"/>
              <a:sym typeface="Arial"/>
            </a:endParaRPr>
          </a:p>
        </p:txBody>
      </p:sp>
      <p:sp>
        <p:nvSpPr>
          <p:cNvPr id="229" name="Google Shape;229;p16"/>
          <p:cNvSpPr txBox="1"/>
          <p:nvPr/>
        </p:nvSpPr>
        <p:spPr>
          <a:xfrm>
            <a:off x="5509475" y="2203625"/>
            <a:ext cx="1871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Gene knock-out (KRAS</a:t>
            </a:r>
            <a:r>
              <a:rPr lang="en" sz="1800"/>
              <a:t>-mut)</a:t>
            </a:r>
            <a:endParaRPr b="0" i="0" sz="1800" u="none" cap="none" strike="noStrike">
              <a:solidFill>
                <a:srgbClr val="000000"/>
              </a:solidFill>
              <a:latin typeface="Arial"/>
              <a:ea typeface="Arial"/>
              <a:cs typeface="Arial"/>
              <a:sym typeface="Arial"/>
            </a:endParaRPr>
          </a:p>
        </p:txBody>
      </p:sp>
      <p:sp>
        <p:nvSpPr>
          <p:cNvPr id="230" name="Google Shape;230;p16"/>
          <p:cNvSpPr/>
          <p:nvPr/>
        </p:nvSpPr>
        <p:spPr>
          <a:xfrm>
            <a:off x="721217" y="167612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6"/>
          <p:cNvSpPr txBox="1"/>
          <p:nvPr/>
        </p:nvSpPr>
        <p:spPr>
          <a:xfrm>
            <a:off x="1353901" y="2203625"/>
            <a:ext cx="182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Drug sensitivity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 sz="1800"/>
              <a:t>(?)</a:t>
            </a:r>
            <a:endParaRPr sz="1800"/>
          </a:p>
        </p:txBody>
      </p:sp>
      <p:cxnSp>
        <p:nvCxnSpPr>
          <p:cNvPr id="232" name="Google Shape;232;p16"/>
          <p:cNvCxnSpPr>
            <a:stCxn id="227" idx="1"/>
            <a:endCxn id="230" idx="4"/>
          </p:cNvCxnSpPr>
          <p:nvPr/>
        </p:nvCxnSpPr>
        <p:spPr>
          <a:xfrm rot="10800000">
            <a:off x="2333165" y="3245738"/>
            <a:ext cx="918900" cy="1038000"/>
          </a:xfrm>
          <a:prstGeom prst="straightConnector1">
            <a:avLst/>
          </a:prstGeom>
          <a:noFill/>
          <a:ln cap="flat" cmpd="sng" w="28575">
            <a:solidFill>
              <a:schemeClr val="dk2"/>
            </a:solidFill>
            <a:prstDash val="solid"/>
            <a:round/>
            <a:headEnd len="sm" w="sm" type="none"/>
            <a:tailEnd len="med" w="med" type="triangle"/>
          </a:ln>
        </p:spPr>
      </p:cxnSp>
      <p:cxnSp>
        <p:nvCxnSpPr>
          <p:cNvPr id="233" name="Google Shape;233;p16"/>
          <p:cNvCxnSpPr>
            <a:stCxn id="227" idx="7"/>
            <a:endCxn id="226" idx="4"/>
          </p:cNvCxnSpPr>
          <p:nvPr/>
        </p:nvCxnSpPr>
        <p:spPr>
          <a:xfrm flipH="1" rot="10800000">
            <a:off x="5531635" y="3245738"/>
            <a:ext cx="880800" cy="1038000"/>
          </a:xfrm>
          <a:prstGeom prst="straightConnector1">
            <a:avLst/>
          </a:prstGeom>
          <a:noFill/>
          <a:ln cap="flat" cmpd="sng" w="38100">
            <a:solidFill>
              <a:schemeClr val="dk2"/>
            </a:solidFill>
            <a:prstDash val="solid"/>
            <a:round/>
            <a:headEnd len="sm" w="sm" type="none"/>
            <a:tailEnd len="med" w="med" type="triangle"/>
          </a:ln>
        </p:spPr>
      </p:cxnSp>
      <p:cxnSp>
        <p:nvCxnSpPr>
          <p:cNvPr id="234" name="Google Shape;234;p16"/>
          <p:cNvCxnSpPr/>
          <p:nvPr/>
        </p:nvCxnSpPr>
        <p:spPr>
          <a:xfrm>
            <a:off x="3945017" y="2460925"/>
            <a:ext cx="855600" cy="0"/>
          </a:xfrm>
          <a:prstGeom prst="straightConnector1">
            <a:avLst/>
          </a:prstGeom>
          <a:noFill/>
          <a:ln cap="flat" cmpd="sng" w="38100">
            <a:solidFill>
              <a:schemeClr val="dk2"/>
            </a:solidFill>
            <a:prstDash val="solid"/>
            <a:round/>
            <a:headEnd len="med" w="med" type="stealth"/>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p:nvPr/>
        </p:nvSpPr>
        <p:spPr>
          <a:xfrm>
            <a:off x="4800600" y="175232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7"/>
          <p:cNvSpPr/>
          <p:nvPr/>
        </p:nvSpPr>
        <p:spPr>
          <a:xfrm>
            <a:off x="2779950" y="413007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17"/>
          <p:cNvSpPr txBox="1"/>
          <p:nvPr/>
        </p:nvSpPr>
        <p:spPr>
          <a:xfrm>
            <a:off x="3631200" y="4455425"/>
            <a:ext cx="16179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Genomics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(Microsatellite instability)</a:t>
            </a:r>
            <a:endParaRPr b="0" i="0" sz="1800" u="none" cap="none" strike="noStrike">
              <a:solidFill>
                <a:srgbClr val="000000"/>
              </a:solidFill>
              <a:latin typeface="Arial"/>
              <a:ea typeface="Arial"/>
              <a:cs typeface="Arial"/>
              <a:sym typeface="Arial"/>
            </a:endParaRPr>
          </a:p>
        </p:txBody>
      </p:sp>
      <p:sp>
        <p:nvSpPr>
          <p:cNvPr id="242" name="Google Shape;242;p17"/>
          <p:cNvSpPr txBox="1"/>
          <p:nvPr/>
        </p:nvSpPr>
        <p:spPr>
          <a:xfrm>
            <a:off x="5509475" y="2279825"/>
            <a:ext cx="1871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Gene knock-out (WRN helicase)</a:t>
            </a:r>
            <a:endParaRPr b="0" i="0" sz="1800" u="none" cap="none" strike="noStrike">
              <a:solidFill>
                <a:srgbClr val="000000"/>
              </a:solidFill>
              <a:latin typeface="Arial"/>
              <a:ea typeface="Arial"/>
              <a:cs typeface="Arial"/>
              <a:sym typeface="Arial"/>
            </a:endParaRPr>
          </a:p>
        </p:txBody>
      </p:sp>
      <p:sp>
        <p:nvSpPr>
          <p:cNvPr id="243" name="Google Shape;243;p17"/>
          <p:cNvSpPr/>
          <p:nvPr/>
        </p:nvSpPr>
        <p:spPr>
          <a:xfrm>
            <a:off x="721217" y="1752325"/>
            <a:ext cx="3223800" cy="15696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7"/>
          <p:cNvSpPr txBox="1"/>
          <p:nvPr/>
        </p:nvSpPr>
        <p:spPr>
          <a:xfrm>
            <a:off x="1353901" y="2279825"/>
            <a:ext cx="182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Drug sensitivity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 sz="1800"/>
              <a:t>(?)</a:t>
            </a:r>
            <a:endParaRPr sz="1800"/>
          </a:p>
        </p:txBody>
      </p:sp>
      <p:cxnSp>
        <p:nvCxnSpPr>
          <p:cNvPr id="245" name="Google Shape;245;p17"/>
          <p:cNvCxnSpPr>
            <a:stCxn id="240" idx="1"/>
            <a:endCxn id="243" idx="4"/>
          </p:cNvCxnSpPr>
          <p:nvPr/>
        </p:nvCxnSpPr>
        <p:spPr>
          <a:xfrm rot="10800000">
            <a:off x="2333165" y="3321938"/>
            <a:ext cx="918900" cy="1038000"/>
          </a:xfrm>
          <a:prstGeom prst="straightConnector1">
            <a:avLst/>
          </a:prstGeom>
          <a:noFill/>
          <a:ln cap="flat" cmpd="sng" w="28575">
            <a:solidFill>
              <a:schemeClr val="dk2"/>
            </a:solidFill>
            <a:prstDash val="solid"/>
            <a:round/>
            <a:headEnd len="sm" w="sm" type="none"/>
            <a:tailEnd len="med" w="med" type="triangle"/>
          </a:ln>
        </p:spPr>
      </p:cxnSp>
      <p:cxnSp>
        <p:nvCxnSpPr>
          <p:cNvPr id="246" name="Google Shape;246;p17"/>
          <p:cNvCxnSpPr>
            <a:stCxn id="240" idx="7"/>
            <a:endCxn id="239" idx="4"/>
          </p:cNvCxnSpPr>
          <p:nvPr/>
        </p:nvCxnSpPr>
        <p:spPr>
          <a:xfrm flipH="1" rot="10800000">
            <a:off x="5531635" y="3321938"/>
            <a:ext cx="880800" cy="1038000"/>
          </a:xfrm>
          <a:prstGeom prst="straightConnector1">
            <a:avLst/>
          </a:prstGeom>
          <a:noFill/>
          <a:ln cap="flat" cmpd="sng" w="38100">
            <a:solidFill>
              <a:schemeClr val="dk2"/>
            </a:solidFill>
            <a:prstDash val="solid"/>
            <a:round/>
            <a:headEnd len="sm" w="sm" type="none"/>
            <a:tailEnd len="med" w="med" type="triangle"/>
          </a:ln>
        </p:spPr>
      </p:cxnSp>
      <p:cxnSp>
        <p:nvCxnSpPr>
          <p:cNvPr id="247" name="Google Shape;247;p17"/>
          <p:cNvCxnSpPr/>
          <p:nvPr/>
        </p:nvCxnSpPr>
        <p:spPr>
          <a:xfrm>
            <a:off x="3945017" y="2460925"/>
            <a:ext cx="855600" cy="0"/>
          </a:xfrm>
          <a:prstGeom prst="straightConnector1">
            <a:avLst/>
          </a:prstGeom>
          <a:noFill/>
          <a:ln cap="flat" cmpd="sng" w="38100">
            <a:solidFill>
              <a:schemeClr val="dk2"/>
            </a:solidFill>
            <a:prstDash val="solid"/>
            <a:round/>
            <a:headEnd len="med" w="med" type="stealth"/>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0"/>
          <p:cNvPicPr preferRelativeResize="0"/>
          <p:nvPr/>
        </p:nvPicPr>
        <p:blipFill rotWithShape="1">
          <a:blip r:embed="rId3">
            <a:alphaModFix/>
          </a:blip>
          <a:srcRect b="0" l="0" r="0" t="0"/>
          <a:stretch/>
        </p:blipFill>
        <p:spPr>
          <a:xfrm>
            <a:off x="580388" y="558050"/>
            <a:ext cx="7983227" cy="585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ddd8b3cf6f_0_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arrgh Wrangling</a:t>
            </a:r>
            <a:endParaRPr/>
          </a:p>
        </p:txBody>
      </p:sp>
      <p:sp>
        <p:nvSpPr>
          <p:cNvPr id="70" name="Google Shape;70;gddd8b3cf6f_0_1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“Wrangle a dataframe with KRAS expression, KRAS mutation status, and Cancer Type as columns, and the rows represent cell lines.”</a:t>
            </a:r>
            <a:endParaRPr>
              <a:solidFill>
                <a:schemeClr val="dk1"/>
              </a:solidFill>
            </a:endParaRPr>
          </a:p>
        </p:txBody>
      </p:sp>
      <p:graphicFrame>
        <p:nvGraphicFramePr>
          <p:cNvPr id="71" name="Google Shape;71;gddd8b3cf6f_0_13"/>
          <p:cNvGraphicFramePr/>
          <p:nvPr/>
        </p:nvGraphicFramePr>
        <p:xfrm>
          <a:off x="230350" y="3554763"/>
          <a:ext cx="3000000" cy="3000000"/>
        </p:xfrm>
        <a:graphic>
          <a:graphicData uri="http://schemas.openxmlformats.org/drawingml/2006/table">
            <a:tbl>
              <a:tblPr>
                <a:noFill/>
                <a:tableStyleId>{137B0C5F-6F3C-4357-AB94-FFA3696146B5}</a:tableStyleId>
              </a:tblPr>
              <a:tblGrid>
                <a:gridCol w="1201900"/>
                <a:gridCol w="1201900"/>
              </a:tblGrid>
              <a:tr h="5720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DepMap_ID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primary_disease</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323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Ovarian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7712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087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Colon/Colorectal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7712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ACH-000004</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72" name="Google Shape;72;gddd8b3cf6f_0_13"/>
          <p:cNvGraphicFramePr/>
          <p:nvPr/>
        </p:nvGraphicFramePr>
        <p:xfrm>
          <a:off x="2941100" y="3614175"/>
          <a:ext cx="3000000" cy="3000000"/>
        </p:xfrm>
        <a:graphic>
          <a:graphicData uri="http://schemas.openxmlformats.org/drawingml/2006/table">
            <a:tbl>
              <a:tblPr>
                <a:noFill/>
                <a:tableStyleId>{137B0C5F-6F3C-4357-AB94-FFA3696146B5}</a:tableStyleId>
              </a:tblPr>
              <a:tblGrid>
                <a:gridCol w="1287825"/>
                <a:gridCol w="1287825"/>
              </a:tblGrid>
              <a:tr h="6577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DepMap_ID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a:t>KRAS</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5.82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.18</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6.03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024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ACH-000004</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2.59</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73" name="Google Shape;73;gddd8b3cf6f_0_13"/>
          <p:cNvGraphicFramePr/>
          <p:nvPr/>
        </p:nvGraphicFramePr>
        <p:xfrm>
          <a:off x="5747700" y="3702213"/>
          <a:ext cx="3000000" cy="3000000"/>
        </p:xfrm>
        <a:graphic>
          <a:graphicData uri="http://schemas.openxmlformats.org/drawingml/2006/table">
            <a:tbl>
              <a:tblPr>
                <a:noFill/>
                <a:tableStyleId>{137B0C5F-6F3C-4357-AB94-FFA3696146B5}</a:tableStyleId>
              </a:tblPr>
              <a:tblGrid>
                <a:gridCol w="1592325"/>
                <a:gridCol w="1492275"/>
              </a:tblGrid>
              <a:tr h="634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DepMap_ID</a:t>
                      </a:r>
                      <a:endParaRPr sz="11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a:t>n_KRAS_mutated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485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565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ddd8b3cf6f_0_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arrgh Wrangling</a:t>
            </a:r>
            <a:endParaRPr/>
          </a:p>
        </p:txBody>
      </p:sp>
      <p:sp>
        <p:nvSpPr>
          <p:cNvPr id="79" name="Google Shape;79;gddd8b3cf6f_0_2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“Wrangle a dataframe with KRAS expression, KRAS mutation status, and Cancer Type as columns, and the rows represent cell lines.”</a:t>
            </a:r>
            <a:endParaRPr>
              <a:solidFill>
                <a:schemeClr val="dk1"/>
              </a:solidFill>
            </a:endParaRPr>
          </a:p>
        </p:txBody>
      </p:sp>
      <p:graphicFrame>
        <p:nvGraphicFramePr>
          <p:cNvPr id="80" name="Google Shape;80;gddd8b3cf6f_0_22"/>
          <p:cNvGraphicFramePr/>
          <p:nvPr/>
        </p:nvGraphicFramePr>
        <p:xfrm>
          <a:off x="1962275" y="2543488"/>
          <a:ext cx="3000000" cy="3000000"/>
        </p:xfrm>
        <a:graphic>
          <a:graphicData uri="http://schemas.openxmlformats.org/drawingml/2006/table">
            <a:tbl>
              <a:tblPr>
                <a:noFill/>
                <a:tableStyleId>{137B0C5F-6F3C-4357-AB94-FFA3696146B5}</a:tableStyleId>
              </a:tblPr>
              <a:tblGrid>
                <a:gridCol w="1138550"/>
                <a:gridCol w="1138550"/>
                <a:gridCol w="906075"/>
                <a:gridCol w="1371025"/>
              </a:tblGrid>
              <a:tr h="6999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DepMap_ID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primary_disease</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a:t>KRAS</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a:t>n_KRAS_mutated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710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Ovarian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5.82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999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.18</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04217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Colon/Colorectal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6.03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NA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999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ACH-000004</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2.59</a:t>
                      </a:r>
                      <a:endParaRPr sz="1100" u="none" cap="none" strike="noStrike">
                        <a:solidFill>
                          <a:srgbClr val="00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NA</a:t>
                      </a:r>
                      <a:endParaRPr sz="1100" u="none" cap="none" strike="noStrike">
                        <a:solidFill>
                          <a:srgbClr val="00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ddd8b3cf6f_0_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arrgh Wrangling</a:t>
            </a:r>
            <a:endParaRPr/>
          </a:p>
        </p:txBody>
      </p:sp>
      <p:sp>
        <p:nvSpPr>
          <p:cNvPr id="86" name="Google Shape;86;gddd8b3cf6f_0_3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“Wrangle a dataframe with KRAS expression, KRAS mutation status, and Cancer Type as columns, and the rows represent cell lines.”</a:t>
            </a:r>
            <a:endParaRPr>
              <a:solidFill>
                <a:schemeClr val="dk1"/>
              </a:solidFill>
            </a:endParaRPr>
          </a:p>
        </p:txBody>
      </p:sp>
      <p:graphicFrame>
        <p:nvGraphicFramePr>
          <p:cNvPr id="87" name="Google Shape;87;gddd8b3cf6f_0_30"/>
          <p:cNvGraphicFramePr/>
          <p:nvPr/>
        </p:nvGraphicFramePr>
        <p:xfrm>
          <a:off x="2148250" y="2520238"/>
          <a:ext cx="3000000" cy="3000000"/>
        </p:xfrm>
        <a:graphic>
          <a:graphicData uri="http://schemas.openxmlformats.org/drawingml/2006/table">
            <a:tbl>
              <a:tblPr>
                <a:noFill/>
                <a:tableStyleId>{137B0C5F-6F3C-4357-AB94-FFA3696146B5}</a:tableStyleId>
              </a:tblPr>
              <a:tblGrid>
                <a:gridCol w="1091225"/>
                <a:gridCol w="1091225"/>
                <a:gridCol w="868425"/>
                <a:gridCol w="1314050"/>
                <a:gridCol w="1386500"/>
              </a:tblGrid>
              <a:tr h="6959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DepMap_ID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primary_disease</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a:t>KRAS</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a:t>n_KRAS_mutated</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KRAS_mutated</a:t>
                      </a:r>
                      <a:endParaRPr sz="11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660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ACH-000001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Ovarian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5.82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TRUE</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959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ACH-000002</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.18</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1</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TRUE</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036125">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Colon/Colorectal Cancer</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t>6.03</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NA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FALSE</a:t>
                      </a:r>
                      <a:endParaRPr sz="11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69590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ACH-000004</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Leukemia</a:t>
                      </a:r>
                      <a:endParaRPr sz="11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rgbClr val="000000"/>
                          </a:solidFill>
                        </a:rPr>
                        <a:t>2.59</a:t>
                      </a:r>
                      <a:endParaRPr sz="1100" u="none" cap="none" strike="noStrike">
                        <a:solidFill>
                          <a:srgbClr val="00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NA</a:t>
                      </a:r>
                      <a:endParaRPr sz="1100" u="none" cap="none" strike="noStrike">
                        <a:solidFill>
                          <a:srgbClr val="000000"/>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t>FALSE</a:t>
                      </a:r>
                      <a:endParaRPr sz="11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ddd8b3cf6f_0_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arrgh Wrangling</a:t>
            </a:r>
            <a:endParaRPr/>
          </a:p>
        </p:txBody>
      </p:sp>
      <p:sp>
        <p:nvSpPr>
          <p:cNvPr id="93" name="Google Shape;93;gddd8b3cf6f_0_3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“Wrangle a dataframe with KRAS expression, KRAS mutation status, and Cancer Type as columns, and the rows represent cell lines.”</a:t>
            </a:r>
            <a:endParaRPr>
              <a:solidFill>
                <a:schemeClr val="dk1"/>
              </a:solidFill>
            </a:endParaRPr>
          </a:p>
        </p:txBody>
      </p:sp>
      <p:pic>
        <p:nvPicPr>
          <p:cNvPr id="94" name="Google Shape;94;gddd8b3cf6f_0_36"/>
          <p:cNvPicPr preferRelativeResize="0"/>
          <p:nvPr/>
        </p:nvPicPr>
        <p:blipFill>
          <a:blip r:embed="rId3">
            <a:alphaModFix/>
          </a:blip>
          <a:stretch>
            <a:fillRect/>
          </a:stretch>
        </p:blipFill>
        <p:spPr>
          <a:xfrm>
            <a:off x="1372900" y="2535250"/>
            <a:ext cx="5943600" cy="425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ddd8b3cf6f_0_4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What can we follow-up with in this analysis?</a:t>
            </a:r>
            <a:endParaRPr/>
          </a:p>
        </p:txBody>
      </p:sp>
      <p:pic>
        <p:nvPicPr>
          <p:cNvPr id="100" name="Google Shape;100;gddd8b3cf6f_0_44"/>
          <p:cNvPicPr preferRelativeResize="0"/>
          <p:nvPr/>
        </p:nvPicPr>
        <p:blipFill>
          <a:blip r:embed="rId3">
            <a:alphaModFix/>
          </a:blip>
          <a:stretch>
            <a:fillRect/>
          </a:stretch>
        </p:blipFill>
        <p:spPr>
          <a:xfrm>
            <a:off x="1372900" y="2535250"/>
            <a:ext cx="5943600" cy="425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ddd8b3cf6f_0_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Reverse vs. forward genetics</a:t>
            </a:r>
            <a:endParaRPr/>
          </a:p>
        </p:txBody>
      </p:sp>
      <p:sp>
        <p:nvSpPr>
          <p:cNvPr id="106" name="Google Shape;106;gddd8b3cf6f_0_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rPr b="1" i="1" lang="en" sz="2100">
                <a:solidFill>
                  <a:schemeClr val="dk1"/>
                </a:solidFill>
              </a:rPr>
              <a:t>samples → variants </a:t>
            </a:r>
            <a:r>
              <a:rPr i="1" lang="en" sz="2100">
                <a:solidFill>
                  <a:schemeClr val="dk1"/>
                </a:solidFill>
              </a:rPr>
              <a:t>→ genes → cell types → processes → disease</a:t>
            </a:r>
            <a:endParaRPr sz="1400">
              <a:solidFill>
                <a:schemeClr val="dk1"/>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6818"/>
              </a:lnSpc>
              <a:spcBef>
                <a:spcPts val="1200"/>
              </a:spcBef>
              <a:spcAft>
                <a:spcPts val="0"/>
              </a:spcAft>
              <a:buClr>
                <a:schemeClr val="dk1"/>
              </a:buClr>
              <a:buSzPts val="1100"/>
              <a:buFont typeface="Arial"/>
              <a:buNone/>
            </a:pPr>
            <a:r>
              <a:rPr i="1" lang="en" sz="2100">
                <a:solidFill>
                  <a:schemeClr val="dk1"/>
                </a:solidFill>
              </a:rPr>
              <a:t>samples → </a:t>
            </a:r>
            <a:r>
              <a:rPr b="1" i="1" lang="en" sz="2100">
                <a:solidFill>
                  <a:schemeClr val="dk1"/>
                </a:solidFill>
              </a:rPr>
              <a:t>variants →</a:t>
            </a:r>
            <a:r>
              <a:rPr i="1" lang="en" sz="2100">
                <a:solidFill>
                  <a:schemeClr val="dk1"/>
                </a:solidFill>
              </a:rPr>
              <a:t> genes → cell types → processes → </a:t>
            </a:r>
            <a:r>
              <a:rPr b="1" i="1" lang="en" sz="2100">
                <a:solidFill>
                  <a:schemeClr val="dk1"/>
                </a:solidFill>
              </a:rPr>
              <a:t>disease</a:t>
            </a:r>
            <a:endParaRPr b="1" sz="1400">
              <a:solidFill>
                <a:schemeClr val="dk1"/>
              </a:solidFill>
            </a:endParaRPr>
          </a:p>
          <a:p>
            <a:pPr indent="0" lvl="0" marL="0" rtl="0" algn="l">
              <a:lnSpc>
                <a:spcPct val="115000"/>
              </a:lnSpc>
              <a:spcBef>
                <a:spcPts val="0"/>
              </a:spcBef>
              <a:spcAft>
                <a:spcPts val="1200"/>
              </a:spcAft>
              <a:buSzPts val="180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Reverse vs. forward genetics</a:t>
            </a:r>
            <a:endParaRPr/>
          </a:p>
        </p:txBody>
      </p:sp>
      <p:sp>
        <p:nvSpPr>
          <p:cNvPr id="112" name="Google Shape;11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6818"/>
              </a:lnSpc>
              <a:spcBef>
                <a:spcPts val="1200"/>
              </a:spcBef>
              <a:spcAft>
                <a:spcPts val="0"/>
              </a:spcAft>
              <a:buSzPts val="1800"/>
              <a:buNone/>
            </a:pPr>
            <a:r>
              <a:rPr b="1" i="1" lang="en" sz="2100">
                <a:solidFill>
                  <a:schemeClr val="dk1"/>
                </a:solidFill>
              </a:rPr>
              <a:t>samples → variants </a:t>
            </a:r>
            <a:r>
              <a:rPr i="1" lang="en" sz="2100">
                <a:solidFill>
                  <a:schemeClr val="dk1"/>
                </a:solidFill>
              </a:rPr>
              <a:t>→ genes → cell types → processes → disease</a:t>
            </a:r>
            <a:endParaRPr sz="1400">
              <a:solidFill>
                <a:schemeClr val="dk1"/>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solidFill>
                  <a:srgbClr val="000000"/>
                </a:solidFill>
              </a:rPr>
              <a:t>Positional cloning, GWAS, computational techniques to determine driver genes</a:t>
            </a:r>
            <a:endParaRPr>
              <a:solidFill>
                <a:srgbClr val="000000"/>
              </a:solidFill>
            </a:endParaRPr>
          </a:p>
          <a:p>
            <a:pPr indent="0" lvl="0" marL="0" rtl="0" algn="l">
              <a:lnSpc>
                <a:spcPct val="115000"/>
              </a:lnSpc>
              <a:spcBef>
                <a:spcPts val="1200"/>
              </a:spcBef>
              <a:spcAft>
                <a:spcPts val="0"/>
              </a:spcAft>
              <a:buSzPts val="1800"/>
              <a:buNone/>
            </a:pPr>
            <a:r>
              <a:t/>
            </a:r>
            <a:endParaRPr/>
          </a:p>
          <a:p>
            <a:pPr indent="0" lvl="0" marL="0" rtl="0" algn="l">
              <a:lnSpc>
                <a:spcPct val="6818"/>
              </a:lnSpc>
              <a:spcBef>
                <a:spcPts val="1200"/>
              </a:spcBef>
              <a:spcAft>
                <a:spcPts val="0"/>
              </a:spcAft>
              <a:buSzPts val="1800"/>
              <a:buNone/>
            </a:pPr>
            <a:r>
              <a:rPr i="1" lang="en" sz="2100">
                <a:solidFill>
                  <a:schemeClr val="dk1"/>
                </a:solidFill>
              </a:rPr>
              <a:t>samples → </a:t>
            </a:r>
            <a:r>
              <a:rPr b="1" i="1" lang="en" sz="2100">
                <a:solidFill>
                  <a:schemeClr val="dk1"/>
                </a:solidFill>
              </a:rPr>
              <a:t>variants → genes </a:t>
            </a:r>
            <a:r>
              <a:rPr i="1" lang="en" sz="2100">
                <a:solidFill>
                  <a:schemeClr val="dk1"/>
                </a:solidFill>
              </a:rPr>
              <a:t>→ cell types → processes → </a:t>
            </a:r>
            <a:r>
              <a:rPr b="1" i="1" lang="en" sz="2100">
                <a:solidFill>
                  <a:schemeClr val="dk1"/>
                </a:solidFill>
              </a:rPr>
              <a:t>disease</a:t>
            </a:r>
            <a:endParaRPr b="1" sz="1400">
              <a:solidFill>
                <a:schemeClr val="dk1"/>
              </a:solidFill>
            </a:endParaRPr>
          </a:p>
          <a:p>
            <a:pPr indent="0" lvl="0" marL="0" rtl="0" algn="l">
              <a:lnSpc>
                <a:spcPct val="115000"/>
              </a:lnSpc>
              <a:spcBef>
                <a:spcPts val="0"/>
              </a:spcBef>
              <a:spcAft>
                <a:spcPts val="0"/>
              </a:spcAft>
              <a:buSzPts val="1800"/>
              <a:buNone/>
            </a:pPr>
            <a:r>
              <a:t/>
            </a:r>
            <a:endParaRPr b="1"/>
          </a:p>
          <a:p>
            <a:pPr indent="0" lvl="0" marL="0" rtl="0" algn="l">
              <a:lnSpc>
                <a:spcPct val="115000"/>
              </a:lnSpc>
              <a:spcBef>
                <a:spcPts val="1200"/>
              </a:spcBef>
              <a:spcAft>
                <a:spcPts val="1200"/>
              </a:spcAft>
              <a:buSzPts val="1800"/>
              <a:buNone/>
            </a:pPr>
            <a:r>
              <a:rPr lang="en">
                <a:solidFill>
                  <a:srgbClr val="000000"/>
                </a:solidFill>
              </a:rPr>
              <a:t>CRISPR, siRNA</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