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7cb82920a_0_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7cb82920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7cb82920a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7cb82920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7cb82920a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7cb82920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Image: Wikipedia for simpson’s paradox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7cb82920a_0_10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7cb82920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7cb82920a_0_10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7cb82920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From easiest to hardest, in physical implementation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subgroup analysis, regression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eb2572e80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eb2572e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far, in our analysis, we have only looked at a few </a:t>
            </a:r>
            <a:r>
              <a:rPr lang="en"/>
              <a:t>variables</a:t>
            </a:r>
            <a:r>
              <a:rPr lang="en"/>
              <a:t> at once. Could they interact with each other, but we don’t realize what is going on?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7cb82920a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7cb8292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question in last week’s homework is to get us thinking about whether a </a:t>
            </a:r>
            <a:r>
              <a:rPr lang="en"/>
              <a:t>trend holds up if we break it down by other variables. Maybe this relationship only holds for certain subtypes of cancer.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variables we might want to break this up into?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7cb82920a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7cb8292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KRAS mutant with higher KRAS expression is not true at all when broken out into CN.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KRAS mutant with higher KRAS expression is only true in one cancer subtype.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eb2572e80_1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eb2572e8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7cb82920a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7cb8292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authors of the paper were worried that the effect that they saw could be explained by CN.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particular, if CN is associated with inc. expression, and MT/WT is not, then this association is a lot less biologically interesting.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Instead, they show that when they rerun the analysis by fixing the CN for each analysis, they still see a significant result from MT/WT association!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Also, CN is associated with higher gene expression as well, and even when broken out by MT/WT status. But this is maybe less biologically interesting.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7cb82920a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7cb8292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would the plot look like if CN actually confounded the association of MT/WT?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 each group, there wouldn’t be an MT/WT association, and as CN increases, expression increases. CN explains the association, not WT/MT.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7cb82920a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7cb8292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7cb82920a_0_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7cb82920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Confounding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Week 4, Computational Genomics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25" y="1356867"/>
            <a:ext cx="7503797" cy="519633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5137433" y="4331200"/>
            <a:ext cx="2217600" cy="39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6534975" y="3931000"/>
            <a:ext cx="14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CN = 1, 3, 4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95925" y="340725"/>
            <a:ext cx="9824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When controlled by subtype, the trend shows different effects.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50" y="1104217"/>
            <a:ext cx="7503797" cy="519633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/>
          <p:nvPr/>
        </p:nvSpPr>
        <p:spPr>
          <a:xfrm>
            <a:off x="2141533" y="4110425"/>
            <a:ext cx="2217600" cy="39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5126333" y="4455650"/>
            <a:ext cx="2217600" cy="39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3688150" y="3710225"/>
            <a:ext cx="1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Subtype x?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745250" y="5019700"/>
            <a:ext cx="1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Subtype x?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2141533" y="4491425"/>
            <a:ext cx="2217600" cy="397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5189533" y="3881825"/>
            <a:ext cx="2217600" cy="397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3688150" y="5005625"/>
            <a:ext cx="1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Subtype y?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6736150" y="3405425"/>
            <a:ext cx="1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Subtype y?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180025" y="280575"/>
            <a:ext cx="88767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Simpson’s paradox: when controlled, the effect flips completely.</a:t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500" y="1533375"/>
            <a:ext cx="6667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to control?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464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Subtype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KRAS4A/KRAS4b isoforms (Fig. 1B)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Copy number variation (Fig. 4)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EGFR mutation status (Fig 5a)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 can control for “everything”, but the sample size decreases in each group, and some variables are problem-specific.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 to</a:t>
            </a:r>
            <a:r>
              <a:rPr lang="en"/>
              <a:t> deal with confounding</a:t>
            </a:r>
            <a:endParaRPr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11700" y="1464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Observational studies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Case-control studies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Matching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Randomized trials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20800" y="409425"/>
            <a:ext cx="830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Genomics: large number of </a:t>
            </a:r>
            <a:r>
              <a:rPr lang="en" sz="2800"/>
              <a:t>variables</a:t>
            </a:r>
            <a:r>
              <a:rPr lang="en" sz="2800"/>
              <a:t> profiled</a:t>
            </a:r>
            <a:endParaRPr sz="2800"/>
          </a:p>
        </p:txBody>
      </p:sp>
      <p:sp>
        <p:nvSpPr>
          <p:cNvPr id="61" name="Google Shape;61;p14"/>
          <p:cNvSpPr/>
          <p:nvPr/>
        </p:nvSpPr>
        <p:spPr>
          <a:xfrm>
            <a:off x="1433100" y="2711350"/>
            <a:ext cx="6960300" cy="2229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489875" y="2313300"/>
            <a:ext cx="77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A expression	Gene A Mutation		Gene B Mutation 	Subtype 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16100" y="2813725"/>
            <a:ext cx="1046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other variables can explain this trend?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25" y="1356867"/>
            <a:ext cx="7503797" cy="51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93375"/>
            <a:ext cx="87480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number </a:t>
            </a:r>
            <a:r>
              <a:rPr lang="en"/>
              <a:t>may explain the association instead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025" y="1356867"/>
            <a:ext cx="7503797" cy="519633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2165633" y="4636000"/>
            <a:ext cx="2217600" cy="39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150408" y="4382875"/>
            <a:ext cx="2217600" cy="39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651975" y="4097925"/>
            <a:ext cx="10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CN = 2?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998350" y="3888725"/>
            <a:ext cx="102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CN = 3?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Confounding variable: a variable that is associated with the dependent variable that also overlaps with the independent variable, so that the independent variable association with the dependent variable is less interesting.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“We </a:t>
            </a:r>
            <a:r>
              <a:rPr b="1" lang="en">
                <a:solidFill>
                  <a:srgbClr val="000000"/>
                </a:solidFill>
              </a:rPr>
              <a:t>controlled</a:t>
            </a:r>
            <a:r>
              <a:rPr lang="en">
                <a:solidFill>
                  <a:srgbClr val="000000"/>
                </a:solidFill>
              </a:rPr>
              <a:t> for variable Z, and saw that </a:t>
            </a:r>
            <a:r>
              <a:rPr lang="en">
                <a:solidFill>
                  <a:schemeClr val="dk1"/>
                </a:solidFill>
              </a:rPr>
              <a:t>the association between Y and X is </a:t>
            </a:r>
            <a:r>
              <a:rPr b="1" lang="en">
                <a:solidFill>
                  <a:schemeClr val="dk1"/>
                </a:solidFill>
              </a:rPr>
              <a:t>confounded</a:t>
            </a:r>
            <a:r>
              <a:rPr lang="en">
                <a:solidFill>
                  <a:schemeClr val="dk1"/>
                </a:solidFill>
              </a:rPr>
              <a:t> by variable Z.”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Ie: “We controlled for subtype, and saw that the association between expression and mutation is confounded by subtype. Only lung cancer had this association.”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684675" y="364775"/>
            <a:ext cx="9824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MT/WT trend positively, even when controlled by CN.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CN trend positively, even when controlled by MT/WT. </a:t>
            </a:r>
            <a:endParaRPr sz="25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650" y="1521225"/>
            <a:ext cx="5629075" cy="496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684675" y="364775"/>
            <a:ext cx="9824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MT/WT trend positively, but did not when controlled by CN.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CN trend positively, even when controlled by MT/WT. </a:t>
            </a:r>
            <a:endParaRPr sz="25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650" y="1292625"/>
            <a:ext cx="5629075" cy="49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2490525" y="2839450"/>
            <a:ext cx="60300" cy="14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3416975" y="3862125"/>
            <a:ext cx="685800" cy="161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3416975" y="4656225"/>
            <a:ext cx="300900" cy="228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3773912" y="4656225"/>
            <a:ext cx="3009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4307300" y="3068050"/>
            <a:ext cx="685800" cy="233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4331375" y="4503825"/>
            <a:ext cx="300900" cy="228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4688312" y="4503825"/>
            <a:ext cx="3009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5221700" y="3144250"/>
            <a:ext cx="685800" cy="233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6112037" y="3068050"/>
            <a:ext cx="685800" cy="233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6160175" y="3970425"/>
            <a:ext cx="300900" cy="228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6517112" y="3970425"/>
            <a:ext cx="3009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5245775" y="4199025"/>
            <a:ext cx="300900" cy="228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5602712" y="4199025"/>
            <a:ext cx="3009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1754525" y="5889800"/>
            <a:ext cx="58755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03675" y="364775"/>
            <a:ext cx="9824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MT/WT trend positively, and mostly when controlled by CN.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CN trend positively, and mostly when controlled by MT/WT. </a:t>
            </a:r>
            <a:endParaRPr sz="25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650" y="1292625"/>
            <a:ext cx="5629075" cy="49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565475" y="6364700"/>
            <a:ext cx="82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b="1" lang="en"/>
              <a:t>controlled</a:t>
            </a:r>
            <a:r>
              <a:rPr i="1" lang="en"/>
              <a:t> </a:t>
            </a:r>
            <a:r>
              <a:rPr lang="en"/>
              <a:t>for a confounding variable, the effect held up on average.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2490525" y="2839450"/>
            <a:ext cx="60300" cy="14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3416975" y="3862125"/>
            <a:ext cx="685800" cy="161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3416975" y="4656225"/>
            <a:ext cx="300900" cy="228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3773912" y="4503825"/>
            <a:ext cx="3009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4307300" y="3068050"/>
            <a:ext cx="685800" cy="233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4331375" y="4503825"/>
            <a:ext cx="300900" cy="228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4688312" y="4351425"/>
            <a:ext cx="3009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5221700" y="3144250"/>
            <a:ext cx="685800" cy="233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6112037" y="3068050"/>
            <a:ext cx="685800" cy="233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6160175" y="3970425"/>
            <a:ext cx="300900" cy="228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6517112" y="3894225"/>
            <a:ext cx="3009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5245775" y="4199025"/>
            <a:ext cx="300900" cy="228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2712" y="4427625"/>
            <a:ext cx="3009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1754525" y="5889800"/>
            <a:ext cx="5875500" cy="47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27475" y="345200"/>
            <a:ext cx="9824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MT/WT trend positively, but CN alterations are only in MT groups.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CN trend positively, but MT is only in CN altered groups.</a:t>
            </a:r>
            <a:endParaRPr sz="25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650" y="1292625"/>
            <a:ext cx="5629075" cy="49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565475" y="6364700"/>
            <a:ext cx="82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b="1" lang="en"/>
              <a:t>controlled</a:t>
            </a:r>
            <a:r>
              <a:rPr i="1" lang="en"/>
              <a:t> </a:t>
            </a:r>
            <a:r>
              <a:rPr lang="en"/>
              <a:t>for a confounding variable, there wasn’t enough overlap between two variables.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2490525" y="2839450"/>
            <a:ext cx="60300" cy="14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3416975" y="3862125"/>
            <a:ext cx="685800" cy="161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3773912" y="4656225"/>
            <a:ext cx="3009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4307300" y="3068050"/>
            <a:ext cx="685800" cy="233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4688312" y="4503825"/>
            <a:ext cx="3009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5221700" y="3144250"/>
            <a:ext cx="685800" cy="233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6112037" y="3068050"/>
            <a:ext cx="685800" cy="2330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6517112" y="3970425"/>
            <a:ext cx="3009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5602712" y="4199025"/>
            <a:ext cx="300900" cy="2286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1740575" y="5895475"/>
            <a:ext cx="5875500" cy="53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4331375" y="4503825"/>
            <a:ext cx="300900" cy="228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