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iGpug05uhIe9xejncU+mmBjiFx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B8CE3C-8B16-4171-82AC-5CB27604C0B7}">
  <a:tblStyle styleId="{B7B8CE3C-8B16-4171-82AC-5CB27604C0B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216cb83e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216cb83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Now, we are labeling each measurement as independent or dependent.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Why do you think I am labeling KRAS as independent, and PIK3CA as dependent?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what the independent variable and dependent variable are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If X is discrete, then we get the T-test back!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Can you interpret it?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can also make </a:t>
            </a:r>
            <a:r>
              <a:rPr i="1" lang="en"/>
              <a:t>predictions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have looked at how to interpret linear regression - but it has assumptions.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regression line isn’t useful if the data isn’t linear!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assumption isn’t that the data has to be perfectly linear - it just has to be somewhat close in order to make use of the tool.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 every value of Y has to be on the line - but the mean has to be.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If the residual association with independent variable is not linear - say, a curve, then it suggests that the mean of Y relative to X isn’t on a line.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Increase of one gene implies increase or decrease of the other gene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KRAS example.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Ultimately, in precision medicine, we won’t be working with cell lines.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We are working with patient’s genomic profile, and there is no dependency or drug sensitivity data to figure out what genes are sensitive to knock-out, or what drugs target which gene.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Association vs. prediction - given a new patient sample + genomics, can we predict what gene dependency and drug sensitivity?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If we can build a model to predict dependency or drug sensitivity using genomic data, that’s powerful.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</a:rPr>
              <a:t>For each value of X, the mean(Y) lies on the regression line.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</a:rPr>
              <a:t>For each value of X, the distribution of  Y  is “Normal”.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For each value of X, var(Y) is the same.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For each value of X, the mean(Y) lies on the regression line.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For each value of X, the distribution of  Y  is “Normal”.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For each value of X, var(Y) is the same.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Tsherniak et al. (2017)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Multiple linear regression assumptions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X_i are independent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each value of X_i, the population of Y values’ mean lies on the regression line; the relationship is linear.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each value of X_i, the distribution of possible Y values is “normal”.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variance of Y values is the same for all values of X_i.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How might this be violated in this model?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Consequences of this violation: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Inaccurate false positives, false negatives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Inaccurate relationships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Allude to variable selection techniques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216cb83e1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e216cb83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/>
              <a:t>Can you fill out any of this right now?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/>
              <a:t>By the end of the course, we want you be able to fill these out, and be able to implement it in code!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PI3 kinase pathway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the four quadrants and how it contributes to positive and negative values for r.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Spearman correlation - measures monotone relationship.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Anscombe's quartet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Assumptions for using correlation as a metric: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comes from a linear relationship,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equal amount of variance around it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Continuous variables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From Ghandi et al. Next gen. of CCLE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200"/>
              <a:t>Correlation and Linear Regression</a:t>
            </a:r>
            <a:endParaRPr sz="42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Week 4, Computational Genomics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Genomewide correlation: which pairs of genes are most correlated?</a:t>
            </a:r>
            <a:endParaRPr/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9863" y="2929100"/>
            <a:ext cx="4644275" cy="12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216cb83e1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http://guessthecorrelation.com/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Correlation tells us how linear the relationship is, </a:t>
            </a:r>
            <a:r>
              <a:rPr b="1" lang="en"/>
              <a:t>linear</a:t>
            </a:r>
            <a:r>
              <a:rPr lang="en"/>
              <a:t> </a:t>
            </a:r>
            <a:r>
              <a:rPr b="1" lang="en"/>
              <a:t>regression</a:t>
            </a:r>
            <a:r>
              <a:rPr lang="en"/>
              <a:t> tells us </a:t>
            </a:r>
            <a:r>
              <a:rPr i="1" lang="en"/>
              <a:t>which</a:t>
            </a:r>
            <a:r>
              <a:rPr lang="en"/>
              <a:t> line it is.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311700" y="18414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A model to: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Understand how each unit of the independent variable is </a:t>
            </a:r>
            <a:r>
              <a:rPr i="1" lang="en">
                <a:solidFill>
                  <a:srgbClr val="000000"/>
                </a:solidFill>
              </a:rPr>
              <a:t>associated</a:t>
            </a:r>
            <a:r>
              <a:rPr lang="en">
                <a:solidFill>
                  <a:srgbClr val="000000"/>
                </a:solidFill>
              </a:rPr>
              <a:t> with the dependent variable.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“If we observe an unit change in KRAS expression, how much more or less unit change will we see in PIK3CA expression?”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Correlation tells us how linear the relationship is, </a:t>
            </a:r>
            <a:r>
              <a:rPr b="1" lang="en"/>
              <a:t>linear</a:t>
            </a:r>
            <a:r>
              <a:rPr lang="en"/>
              <a:t> </a:t>
            </a:r>
            <a:r>
              <a:rPr b="1" lang="en"/>
              <a:t>regression</a:t>
            </a:r>
            <a:r>
              <a:rPr lang="en"/>
              <a:t> tells us </a:t>
            </a:r>
            <a:r>
              <a:rPr i="1" lang="en"/>
              <a:t>which</a:t>
            </a:r>
            <a:r>
              <a:rPr lang="en"/>
              <a:t> line it is.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311700" y="18414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 model to: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Understand how each unit of the independent variable is </a:t>
            </a:r>
            <a:r>
              <a:rPr i="1" lang="en">
                <a:solidFill>
                  <a:schemeClr val="dk1"/>
                </a:solidFill>
              </a:rPr>
              <a:t>associated</a:t>
            </a:r>
            <a:r>
              <a:rPr lang="en">
                <a:solidFill>
                  <a:schemeClr val="dk1"/>
                </a:solidFill>
              </a:rPr>
              <a:t> with the dependent variable.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“If we observe an unit change in KRAS expression, how much more or less unit change will we see in PIK3CA expression?”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To </a:t>
            </a:r>
            <a:r>
              <a:rPr i="1" lang="en">
                <a:solidFill>
                  <a:srgbClr val="000000"/>
                </a:solidFill>
              </a:rPr>
              <a:t>predict</a:t>
            </a:r>
            <a:r>
              <a:rPr lang="en">
                <a:solidFill>
                  <a:srgbClr val="000000"/>
                </a:solidFill>
              </a:rPr>
              <a:t> the dependent variable given a new independent variable.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“Given a new cell line that we measure KRAS expression, can we predict its PIK3CA expression?”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536625"/>
            <a:ext cx="442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This is done through a line of “best fit”.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a + bX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is the y-intercept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is the slope: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ΔPIK3CA/ΔKRAS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3" name="Google Shape;1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100" y="1095076"/>
            <a:ext cx="4754925" cy="490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159300" y="13080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lm(PIK3CA~KRAS, expression)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(Intercept)         KRAS 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2.5131       0.2061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100" y="1095076"/>
            <a:ext cx="4754925" cy="490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159300" y="1536625"/>
            <a:ext cx="8984700" cy="4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summary(lm(PIK3CA~KRAS, expression))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Estimate Std. Error t value Pr(&gt;|t|)   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(Intercept)  2.51308    0.08519  29.498   &lt;2e-16 ***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KRAS         0.20607    0.02063   9.991   &lt;2e-16 ***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Signif. codes:  0 ‘***’ 0.001 ‘**’ 0.01 ‘*’ 0.05 ‘.’ 0.1 ‘ ’ 1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Assumptions for linear regression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311700" y="156900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For each value of X, the mean(Y) lies on the regression line.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For each value of X, the distribution of  Y  is “Normal”.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For each value of X, var(Y) is the same.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21423" l="36802" r="35661" t="41042"/>
          <a:stretch/>
        </p:blipFill>
        <p:spPr>
          <a:xfrm>
            <a:off x="2078425" y="3492500"/>
            <a:ext cx="4584525" cy="35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311700" y="288575"/>
            <a:ext cx="8705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Does the data follow our assumptions?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396650" y="1189900"/>
            <a:ext cx="8049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residual = distance of observed Y to regression line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4743" y="1928226"/>
            <a:ext cx="3859071" cy="39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975" y="1886025"/>
            <a:ext cx="3940900" cy="40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574950" y="5891175"/>
            <a:ext cx="83313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Is the residual is centered symmetrically around 0?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Does the residual varies constantly across the independent variable?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11700" y="288575"/>
            <a:ext cx="8705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Does the data follow our assumptions?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396650" y="1189900"/>
            <a:ext cx="8049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residual = distance of observed Y to regression line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574950" y="5891175"/>
            <a:ext cx="83313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Is the residual is centered symmetrically around 0?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Does the residual varies constantly across the independent variable?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925" y="2108025"/>
            <a:ext cx="349567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1375" y="2108025"/>
            <a:ext cx="35242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Examining gene expression of two genes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So far, we have looked at the association of gene expression and mutation status. What if we want to look at how similar two gene’s expression are across cell lines?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When two continuous variables are associated, we say that they are </a:t>
            </a:r>
            <a:r>
              <a:rPr b="1" lang="en">
                <a:solidFill>
                  <a:srgbClr val="000000"/>
                </a:solidFill>
              </a:rPr>
              <a:t>correlated.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We have various tools to measure these associations: each tool has its assumptions and interpretation.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00"/>
              <a:t>Genomic information </a:t>
            </a:r>
            <a:r>
              <a:rPr lang="en" sz="2500" strike="sngStrike"/>
              <a:t>associates</a:t>
            </a:r>
            <a:r>
              <a:rPr lang="en" sz="2500"/>
              <a:t> </a:t>
            </a:r>
            <a:r>
              <a:rPr i="1" lang="en" sz="2500"/>
              <a:t>predicts</a:t>
            </a:r>
            <a:r>
              <a:rPr lang="en" sz="2500"/>
              <a:t> dependency and drug sensitivity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sp>
        <p:nvSpPr>
          <p:cNvPr id="175" name="Google Shape;175;p19"/>
          <p:cNvSpPr/>
          <p:nvPr/>
        </p:nvSpPr>
        <p:spPr>
          <a:xfrm>
            <a:off x="4800600" y="2209525"/>
            <a:ext cx="3223800" cy="15696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2779950" y="4587275"/>
            <a:ext cx="3223800" cy="15696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631200" y="4912625"/>
            <a:ext cx="161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Genomics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(KRAS-mut, lung cancer)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509475" y="2737025"/>
            <a:ext cx="18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 knock-out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721217" y="2209525"/>
            <a:ext cx="3223800" cy="15696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353901" y="2737025"/>
            <a:ext cx="18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 sensitivity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9"/>
          <p:cNvCxnSpPr>
            <a:stCxn id="176" idx="1"/>
            <a:endCxn id="179" idx="4"/>
          </p:cNvCxnSpPr>
          <p:nvPr/>
        </p:nvCxnSpPr>
        <p:spPr>
          <a:xfrm rot="10800000">
            <a:off x="2333165" y="3779138"/>
            <a:ext cx="918900" cy="10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19"/>
          <p:cNvCxnSpPr>
            <a:stCxn id="176" idx="7"/>
            <a:endCxn id="175" idx="4"/>
          </p:cNvCxnSpPr>
          <p:nvPr/>
        </p:nvCxnSpPr>
        <p:spPr>
          <a:xfrm flipH="1" rot="10800000">
            <a:off x="5531635" y="3779138"/>
            <a:ext cx="880800" cy="103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Does KRAS expression predict KRAS dependency?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83100" y="1155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lm(KRAS_dependency~KRAS_expression, analysis)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(Intercept)  KRAS_expression  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-0.1113          -0.1167 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7350" y="2258413"/>
            <a:ext cx="468630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Does KRAS expression predict KRAS dependency?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1725" y="1835842"/>
            <a:ext cx="596265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“Building a Cancer Dependency Map”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83100" y="42015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n" sz="1700">
                <a:solidFill>
                  <a:srgbClr val="000000"/>
                </a:solidFill>
              </a:rPr>
              <a:t>“Most human epithelial tumors harbor numerous alterations, making it difficult to predict which genes are required for tumor survival. To systematically identify cancer dependencies, we analyzed 501 genome-scale loss-of-function screens....We found predictive models for 426 dependencies (55%) by nonlinear regression modeling considering 66,646 molecular features. Many dependencies fall into a limited number of classes, and unexpectedly, in 82% of models, the top biomarkers were expression based...Together, these observations provide a foundation for a cancer dependency map that facilitates the prioritization of therapeutic targets.”</a:t>
            </a:r>
            <a:endParaRPr i="1" sz="1700">
              <a:solidFill>
                <a:srgbClr val="000000"/>
              </a:solidFill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 b="15996" l="23925" r="56350" t="43911"/>
          <a:stretch/>
        </p:blipFill>
        <p:spPr>
          <a:xfrm>
            <a:off x="2884575" y="1089125"/>
            <a:ext cx="2624250" cy="299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“Building a Cancer Dependency Map”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83100" y="42015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900">
                <a:solidFill>
                  <a:srgbClr val="000000"/>
                </a:solidFill>
              </a:rPr>
              <a:t>Y = a + b1 * gene1 + b2 * gene2 + …. + b20000*gene20000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209" name="Google Shape;209;p23"/>
          <p:cNvPicPr preferRelativeResize="0"/>
          <p:nvPr/>
        </p:nvPicPr>
        <p:blipFill rotWithShape="1">
          <a:blip r:embed="rId3">
            <a:alphaModFix/>
          </a:blip>
          <a:srcRect b="15996" l="23925" r="56350" t="43911"/>
          <a:stretch/>
        </p:blipFill>
        <p:spPr>
          <a:xfrm>
            <a:off x="2852825" y="1202375"/>
            <a:ext cx="2624250" cy="299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16cb83e1_0_7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n"/>
              <a:t>biological question &lt;-&gt; computational analysis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15" name="Google Shape;215;ge216cb83e1_0_7"/>
          <p:cNvGraphicFramePr/>
          <p:nvPr/>
        </p:nvGraphicFramePr>
        <p:xfrm>
          <a:off x="809400" y="147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{B7B8CE3C-8B16-4171-82AC-5CB27604C0B7}</a:tableStyleId>
              </a:tblPr>
              <a:tblGrid>
                <a:gridCol w="3998325"/>
                <a:gridCol w="3240675"/>
              </a:tblGrid>
              <a:tr h="75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What </a:t>
                      </a:r>
                      <a:r>
                        <a:rPr lang="en"/>
                        <a:t>variations do we see in Gene X within a population?</a:t>
                      </a:r>
                      <a:endParaRPr sz="1400" u="none" cap="none" strike="noStrike"/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5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Is mutation of gene X associated with </a:t>
                      </a:r>
                      <a:r>
                        <a:rPr lang="en"/>
                        <a:t>the development of a certain cancer?</a:t>
                      </a:r>
                      <a:endParaRPr sz="1400" u="none" cap="none" strike="noStrike"/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5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Which genes are most differentially expressed under gene X’s mutation?</a:t>
                      </a:r>
                      <a:endParaRPr sz="1400" u="none" cap="none" strike="noStrike"/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5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What biological pathways are </a:t>
                      </a:r>
                      <a:r>
                        <a:rPr lang="en"/>
                        <a:t>associated with a set of genes?</a:t>
                      </a:r>
                      <a:endParaRPr sz="1400" u="none" cap="none" strike="noStrike"/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5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Does gene X’s expression associate with gene Y’s expression?</a:t>
                      </a:r>
                      <a:endParaRPr sz="1400" u="none" cap="none" strike="noStrike"/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5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Is gene X associated with gene Y’s </a:t>
                      </a:r>
                      <a:r>
                        <a:rPr lang="en"/>
                        <a:t>deletion</a:t>
                      </a:r>
                      <a:r>
                        <a:rPr lang="en" sz="1400" u="none" cap="none" strike="noStrike"/>
                        <a:t>?</a:t>
                      </a:r>
                      <a:endParaRPr sz="1400" u="none" cap="none" strike="noStrike"/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Ras, PI3K expression relationship</a:t>
            </a:r>
            <a:endParaRPr/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313" y="1356875"/>
            <a:ext cx="7556764" cy="5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Measuring correlation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Measures the </a:t>
            </a:r>
            <a:r>
              <a:rPr i="1" lang="en">
                <a:solidFill>
                  <a:srgbClr val="000000"/>
                </a:solidFill>
              </a:rPr>
              <a:t>linear relationship</a:t>
            </a:r>
            <a:r>
              <a:rPr lang="en">
                <a:solidFill>
                  <a:srgbClr val="000000"/>
                </a:solidFill>
              </a:rPr>
              <a:t> between two continuous variables.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cor(expression$KRAS,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expression$PIK3CA)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1813" y="2146300"/>
            <a:ext cx="45053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Measuring correlation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Measures the </a:t>
            </a:r>
            <a:r>
              <a:rPr i="1" lang="en">
                <a:solidFill>
                  <a:schemeClr val="dk1"/>
                </a:solidFill>
              </a:rPr>
              <a:t>linear relationship</a:t>
            </a:r>
            <a:r>
              <a:rPr lang="en">
                <a:solidFill>
                  <a:schemeClr val="dk1"/>
                </a:solidFill>
              </a:rPr>
              <a:t> between two continuous variables.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28885" l="26605" r="43919" t="52789"/>
          <a:stretch/>
        </p:blipFill>
        <p:spPr>
          <a:xfrm>
            <a:off x="311700" y="3429000"/>
            <a:ext cx="3572449" cy="12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3113" y="2034925"/>
            <a:ext cx="45053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Properties of correlation coefficient</a:t>
            </a:r>
            <a:endParaRPr/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Is a measurement of how close the points are to the line.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Is between -1 and 1.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Has no units.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Is unaffected by unit changes or swaps in axis.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Correlation viewed as a statistic</a:t>
            </a:r>
            <a:endParaRPr/>
          </a:p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After all, it is another way of summarizing a sample, just as difference of two group means is a statistic for the two sample T-test.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Confidence intervals, hypothesis testing can be made, but not common in practice due to needed assumptions.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275" y="1437667"/>
            <a:ext cx="7142726" cy="51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9"/>
          <p:cNvPicPr preferRelativeResize="0"/>
          <p:nvPr/>
        </p:nvPicPr>
        <p:blipFill rotWithShape="1">
          <a:blip r:embed="rId3">
            <a:alphaModFix/>
          </a:blip>
          <a:srcRect b="15309" l="32290" r="46918" t="34740"/>
          <a:stretch/>
        </p:blipFill>
        <p:spPr>
          <a:xfrm>
            <a:off x="2190575" y="1657050"/>
            <a:ext cx="3479100" cy="46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