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6A59BBB-42A2-44CF-8094-FB39E5D81D62}">
  <a:tblStyle styleId="{76A59BBB-42A2-44CF-8094-FB39E5D81D6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refrontal.org/files/posters/Bennett-Salmon-2009.pdf"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FpCrY7x5nEE"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ature.com/news/statistics-p-values-are-just-the-tip-of-the-iceberg-1.17412"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ature.com/news/1.19970"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 Statistical testing is imperfect, why it is imperfect, and what we can do to address it, </a:t>
            </a:r>
            <a:r>
              <a:rPr lang="en"/>
              <a:t>especially</a:t>
            </a:r>
            <a:r>
              <a:rPr lang="en"/>
              <a:t> when we run many statistical tests.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059a5ebf2_0_2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059a5ebf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Ways to change FN rate: sample size, and what the difference is between the true population parameter and the null hypothesis.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way to change FP rate: p-value cutoff - FPs are only in the context of when the population parameter is the null </a:t>
            </a:r>
            <a:r>
              <a:rPr lang="en"/>
              <a:t>hypothesis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Does anyone want to walk through this in the case the null hypothesis is spot on, and when the null hypothesis isn’t?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45dfde76d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45dfde76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d9c34d4e0_0_6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d9c34d4e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059a5ebf2_0_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059a5ebf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the null hypothesis is false, we need to know something about the population true parameter (effect size) in order to make the power calculation.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c880d98d9_0_2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c880d98d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have shown you that statistical errors exist, what kind of errors are there, and the sources of these errors. Now, how are they useful in practice?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cc984291f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cc98429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cc984291f_0_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cc984291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What are other examples of statistical tests that we care about its false positives?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Whether a gene’s expression is different between MT and WT.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Whether a vaccine has benefits.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Whether a patient’s tumor biopsy is positive for cancer.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059a5ebf2_0_1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059a5ebf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a:p>
            <a:pPr indent="0" lvl="0" marL="0" rtl="0" algn="l">
              <a:spcBef>
                <a:spcPts val="0"/>
              </a:spcBef>
              <a:spcAft>
                <a:spcPts val="0"/>
              </a:spcAft>
              <a:buNone/>
            </a:pPr>
            <a:r>
              <a:rPr lang="en"/>
              <a:t>50</a:t>
            </a:r>
            <a:endParaRPr/>
          </a:p>
          <a:p>
            <a:pPr indent="0" lvl="0" marL="0" rtl="0" algn="l">
              <a:spcBef>
                <a:spcPts val="0"/>
              </a:spcBef>
              <a:spcAft>
                <a:spcPts val="0"/>
              </a:spcAft>
              <a:buNone/>
            </a:pPr>
            <a:r>
              <a:rPr lang="en"/>
              <a:t>1,000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case, it is hard to say because some genes are truly </a:t>
            </a:r>
            <a:r>
              <a:rPr lang="en"/>
              <a:t>differentially</a:t>
            </a:r>
            <a:r>
              <a:rPr lang="en"/>
              <a:t> expressed, and some are not. The upper bound of false positives is to assume that all genes are not diff. exp., leading to the most number of false positives.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b059a5ebf2_0_12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b059a5ebf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Introduce: Familywise error rate, False Discovery Rate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b9415197f0_0_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b9415197f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2bfde3d53_0_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2bfde3d5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1 from KRAS paper.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authors conducts t-tests of other -RAS family genes to see whether -RAS mutation is association with -RAS expression level.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HRAS and NRAS are virtually identical as KRAS, except several amino acid changes near the C-terminus of the protein. All expressed in most healthy cells.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Biologically, perhaps a -RAS mutation is signaling other -RAS proteins.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60 or so tests done.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it the test is not perfect, then we are going to have issues when we make many statistical tests.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059a5ebf2_0_12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b059a5ebf2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b059a5ebf2_0_13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b059a5ebf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 if you make your statistical corrections, there is still error, and we need to think beyond the single number.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http://prefrontal.org/files/posters/Bennett-Salmon-2009.pdf</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34ce62317_0_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34ce6231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https://www.youtube.com/watch?v=FpCrY7x5nEE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“There’s not enough power; let’s run another test on something else.”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9415197f0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9415197f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https://www.nature.com/news/statistics-p-values-are-just-the-tip-of-the-iceberg-1.17412</a:t>
            </a:r>
            <a:r>
              <a:rPr lang="en"/>
              <a:t> - JHU biostats</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i="1" lang="en">
                <a:solidFill>
                  <a:srgbClr val="333333"/>
                </a:solidFill>
                <a:highlight>
                  <a:srgbClr val="FFFFFF"/>
                </a:highlight>
              </a:rPr>
              <a:t>P</a:t>
            </a:r>
            <a:r>
              <a:rPr lang="en">
                <a:solidFill>
                  <a:srgbClr val="333333"/>
                </a:solidFill>
                <a:highlight>
                  <a:srgbClr val="FFFFFF"/>
                </a:highlight>
              </a:rPr>
              <a:t> values are an easy target: being widely used, they are widely abused. But, in practice, deregulating statistical significance opens the door to even more ways to game statistics — intentionally or unintentionally — to get a result. Replacing </a:t>
            </a:r>
            <a:r>
              <a:rPr i="1" lang="en">
                <a:solidFill>
                  <a:srgbClr val="333333"/>
                </a:solidFill>
                <a:highlight>
                  <a:srgbClr val="FFFFFF"/>
                </a:highlight>
              </a:rPr>
              <a:t>P</a:t>
            </a:r>
            <a:r>
              <a:rPr lang="en">
                <a:solidFill>
                  <a:srgbClr val="333333"/>
                </a:solidFill>
                <a:highlight>
                  <a:srgbClr val="FFFFFF"/>
                </a:highlight>
              </a:rPr>
              <a:t> values with Bayes factors or another statistic is ultimately about choosing a different trade-off of true positives and false positives. Arguing about the </a:t>
            </a:r>
            <a:r>
              <a:rPr i="1" lang="en">
                <a:solidFill>
                  <a:srgbClr val="333333"/>
                </a:solidFill>
                <a:highlight>
                  <a:srgbClr val="FFFFFF"/>
                </a:highlight>
              </a:rPr>
              <a:t>P</a:t>
            </a:r>
            <a:r>
              <a:rPr lang="en">
                <a:solidFill>
                  <a:srgbClr val="333333"/>
                </a:solidFill>
                <a:highlight>
                  <a:srgbClr val="FFFFFF"/>
                </a:highlight>
              </a:rPr>
              <a:t> value is like focusing on a single misspelling, rather than on the faulty logic of a sentence.</a:t>
            </a:r>
            <a:endParaRPr>
              <a:solidFill>
                <a:srgbClr val="333333"/>
              </a:solidFill>
              <a:highlight>
                <a:srgbClr val="FFFFFF"/>
              </a:highlight>
            </a:endParaRPr>
          </a:p>
          <a:p>
            <a:pPr indent="0" lvl="0" marL="0" rtl="0" algn="l">
              <a:lnSpc>
                <a:spcPct val="115000"/>
              </a:lnSpc>
              <a:spcBef>
                <a:spcPts val="1800"/>
              </a:spcBef>
              <a:spcAft>
                <a:spcPts val="0"/>
              </a:spcAft>
              <a:buClr>
                <a:schemeClr val="dk1"/>
              </a:buClr>
              <a:buSzPts val="1100"/>
              <a:buFont typeface="Arial"/>
              <a:buNone/>
            </a:pPr>
            <a:r>
              <a:rPr lang="en">
                <a:solidFill>
                  <a:srgbClr val="333333"/>
                </a:solidFill>
                <a:highlight>
                  <a:srgbClr val="FFFFFF"/>
                </a:highlight>
              </a:rPr>
              <a:t>Better education is a start. Just as anyone who does DNA sequencing or remote-sensing has to be trained to use a machine, so too anyone who analyses data must be trained in the relevant software and concepts. Even investigators who supervise data analysis should be required by their funding agencies and institutions to complete training in understanding the outputs and potential problems with an analysis.</a:t>
            </a:r>
            <a:endParaRPr>
              <a:solidFill>
                <a:srgbClr val="333333"/>
              </a:solidFill>
              <a:highlight>
                <a:srgbClr val="FFFFFF"/>
              </a:highlight>
            </a:endParaRPr>
          </a:p>
          <a:p>
            <a:pPr indent="0" lvl="0" marL="0" rtl="0" algn="l">
              <a:spcBef>
                <a:spcPts val="180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34ce62317_0_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34ce6231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333333"/>
                </a:solidFill>
                <a:highlight>
                  <a:srgbClr val="FFFFFF"/>
                </a:highlight>
              </a:rPr>
              <a:t>More than 70% of researchers have tried and failed to reproduce another scientist's experiments, and more than half have failed to reproduce their own experiments. Those are some of the telling figures that emerged from </a:t>
            </a:r>
            <a:r>
              <a:rPr i="1" lang="en">
                <a:solidFill>
                  <a:srgbClr val="333333"/>
                </a:solidFill>
                <a:highlight>
                  <a:srgbClr val="FFFFFF"/>
                </a:highlight>
              </a:rPr>
              <a:t>Nature</a:t>
            </a:r>
            <a:r>
              <a:rPr lang="en">
                <a:solidFill>
                  <a:srgbClr val="333333"/>
                </a:solidFill>
                <a:highlight>
                  <a:srgbClr val="FFFFFF"/>
                </a:highlight>
              </a:rPr>
              <a:t>'s survey of 1,576 researchers who took a brief online questionnaire on reproducibility in research.</a:t>
            </a:r>
            <a:endParaRPr>
              <a:solidFill>
                <a:srgbClr val="333333"/>
              </a:solidFill>
              <a:highlight>
                <a:srgbClr val="FFFFFF"/>
              </a:highlight>
            </a:endParaRPr>
          </a:p>
          <a:p>
            <a:pPr indent="0" lvl="0" marL="0" rtl="0" algn="l">
              <a:lnSpc>
                <a:spcPct val="115000"/>
              </a:lnSpc>
              <a:spcBef>
                <a:spcPts val="1800"/>
              </a:spcBef>
              <a:spcAft>
                <a:spcPts val="0"/>
              </a:spcAft>
              <a:buClr>
                <a:schemeClr val="dk1"/>
              </a:buClr>
              <a:buSzPts val="1100"/>
              <a:buFont typeface="Arial"/>
              <a:buNone/>
            </a:pPr>
            <a:r>
              <a:rPr lang="en">
                <a:solidFill>
                  <a:srgbClr val="333333"/>
                </a:solidFill>
                <a:highlight>
                  <a:srgbClr val="FFFFFF"/>
                </a:highlight>
              </a:rPr>
              <a:t>The data reveal sometimes-contradictory attitudes towards reproducibility. Although 52% of those surveyed agree that there is a significant 'crisis' of reproducibility, less than 31% think that failure to reproduce published results means that the result is probably wrong, and most say that they still trust the published literature.</a:t>
            </a:r>
            <a:endParaRPr>
              <a:solidFill>
                <a:srgbClr val="333333"/>
              </a:solidFill>
              <a:highlight>
                <a:srgbClr val="FFFFFF"/>
              </a:highlight>
            </a:endParaRPr>
          </a:p>
          <a:p>
            <a:pPr indent="0" lvl="0" marL="0" rtl="0" algn="l">
              <a:spcBef>
                <a:spcPts val="1800"/>
              </a:spcBef>
              <a:spcAft>
                <a:spcPts val="0"/>
              </a:spcAft>
              <a:buNone/>
            </a:pPr>
            <a:r>
              <a:t/>
            </a:r>
            <a:endParaRPr/>
          </a:p>
          <a:p>
            <a:pPr indent="0" lvl="0" marL="0" rtl="0" algn="l">
              <a:spcBef>
                <a:spcPts val="0"/>
              </a:spcBef>
              <a:spcAft>
                <a:spcPts val="0"/>
              </a:spcAft>
              <a:buNone/>
            </a:pPr>
            <a:r>
              <a:rPr lang="en" u="sng">
                <a:solidFill>
                  <a:schemeClr val="hlink"/>
                </a:solidFill>
                <a:hlinkClick r:id="rId2"/>
              </a:rPr>
              <a:t>https://www.nature.com/news/1.19970</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d9c34d4e0_0_5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d9c34d4e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Review: what are the steps in hypothesis testing?</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c880d98d9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c880d98d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proportion of the sample statistic will be rejected?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059a5ebf2_0_1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059a5ebf2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9415197f0_0_1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9415197f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Careful about terminology: </a:t>
            </a:r>
            <a:r>
              <a:rPr i="1" lang="en"/>
              <a:t>positive = rejecting null hypothesis</a:t>
            </a:r>
            <a:r>
              <a:rPr lang="en"/>
              <a:t>. (as in, positive = statistical significance) False positive = rejecting null hypothesis when one should not. </a:t>
            </a:r>
            <a:endParaRPr/>
          </a:p>
          <a:p>
            <a:pPr indent="0" lvl="0" marL="0" rtl="0" algn="l">
              <a:spcBef>
                <a:spcPts val="0"/>
              </a:spcBef>
              <a:spcAft>
                <a:spcPts val="0"/>
              </a:spcAft>
              <a:buNone/>
            </a:pPr>
            <a:r>
              <a:rPr lang="en"/>
              <a:t>Careful about terminology: negative = </a:t>
            </a:r>
            <a:r>
              <a:rPr i="1" lang="en"/>
              <a:t>accepting null hypothesis </a:t>
            </a:r>
            <a:r>
              <a:rPr lang="en"/>
              <a:t>(as in, negative = statistical insignificance)</a:t>
            </a:r>
            <a:r>
              <a:rPr lang="en"/>
              <a:t>. False negative =  not rejecting null hypothesis when one should reject.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are other examples of statistical tests that we care about its false positives?</a:t>
            </a:r>
            <a:endParaRPr/>
          </a:p>
          <a:p>
            <a:pPr indent="0" lvl="0" marL="0" rtl="0" algn="l">
              <a:spcBef>
                <a:spcPts val="0"/>
              </a:spcBef>
              <a:spcAft>
                <a:spcPts val="0"/>
              </a:spcAft>
              <a:buNone/>
            </a:pPr>
            <a:r>
              <a:rPr lang="en"/>
              <a:t>Whether a gene’s expression is different between MT and WT. </a:t>
            </a:r>
            <a:endParaRPr/>
          </a:p>
          <a:p>
            <a:pPr indent="0" lvl="0" marL="0" rtl="0" algn="l">
              <a:spcBef>
                <a:spcPts val="0"/>
              </a:spcBef>
              <a:spcAft>
                <a:spcPts val="0"/>
              </a:spcAft>
              <a:buNone/>
            </a:pPr>
            <a:r>
              <a:rPr lang="en"/>
              <a:t>Whether a vaccine has benefits. </a:t>
            </a:r>
            <a:endParaRPr/>
          </a:p>
          <a:p>
            <a:pPr indent="0" lvl="0" marL="0" rtl="0" algn="l">
              <a:spcBef>
                <a:spcPts val="0"/>
              </a:spcBef>
              <a:spcAft>
                <a:spcPts val="0"/>
              </a:spcAft>
              <a:buNone/>
            </a:pPr>
            <a:r>
              <a:rPr lang="en"/>
              <a:t>Whether a patient’s tumor biopsy is positive for cancer.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Rejecting the null hypothesis does not necessarily mean that the null hypothesis is false.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Failing to reject the null hypothesis does not mean the null hypothesis is true.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is due to chance and sample size.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bd712db0f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bd712db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other examples of statistical tests that we care about its false positives/negatives?</a:t>
            </a:r>
            <a:endParaRPr/>
          </a:p>
          <a:p>
            <a:pPr indent="0" lvl="0" marL="0" rtl="0" algn="l">
              <a:spcBef>
                <a:spcPts val="0"/>
              </a:spcBef>
              <a:spcAft>
                <a:spcPts val="0"/>
              </a:spcAft>
              <a:buNone/>
            </a:pPr>
            <a:r>
              <a:rPr lang="en"/>
              <a:t>Whether a gene’s expression is different between MT and WT. </a:t>
            </a:r>
            <a:endParaRPr/>
          </a:p>
          <a:p>
            <a:pPr indent="0" lvl="0" marL="0" rtl="0" algn="l">
              <a:spcBef>
                <a:spcPts val="0"/>
              </a:spcBef>
              <a:spcAft>
                <a:spcPts val="0"/>
              </a:spcAft>
              <a:buNone/>
            </a:pPr>
            <a:r>
              <a:rPr lang="en"/>
              <a:t>Whether a vaccine has benefits. </a:t>
            </a:r>
            <a:endParaRPr/>
          </a:p>
          <a:p>
            <a:pPr indent="0" lvl="0" marL="0" rtl="0" algn="l">
              <a:spcBef>
                <a:spcPts val="0"/>
              </a:spcBef>
              <a:spcAft>
                <a:spcPts val="0"/>
              </a:spcAft>
              <a:buNone/>
            </a:pPr>
            <a:r>
              <a:rPr lang="en"/>
              <a:t>Whether a patient’s tumor biopsy is positive for cancer.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059a5ebf2_0_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059a5ebf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return to the theoretical demo.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peak is the scenario where the null hypothesis is spot on: the null hypothesis </a:t>
            </a:r>
            <a:r>
              <a:rPr i="1" lang="en"/>
              <a:t>is</a:t>
            </a:r>
            <a:r>
              <a:rPr lang="en"/>
              <a:t> the</a:t>
            </a:r>
            <a:r>
              <a:rPr lang="en"/>
              <a:t> true population parameter. We worry about false positives.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second peak is the scenario where the null hypothesis is not spot on. The sample statistic come from a </a:t>
            </a:r>
            <a:r>
              <a:rPr i="1" lang="en"/>
              <a:t>different</a:t>
            </a:r>
            <a:r>
              <a:rPr lang="en"/>
              <a:t> </a:t>
            </a:r>
            <a:r>
              <a:rPr lang="en"/>
              <a:t>sampling distribution of the population parameter, where the population parameter is different. What </a:t>
            </a:r>
            <a:r>
              <a:rPr lang="en"/>
              <a:t>proportion</a:t>
            </a:r>
            <a:r>
              <a:rPr lang="en"/>
              <a:t> of the sample statistic will be rejected? We worry about false negatives: what proportion of this sampling distribution of the population parameter falls into the threshold of not rejecting the null hypothesis?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059a5ebf2_0_2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059a5ebf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False positives are fixed by the </a:t>
            </a:r>
            <a:r>
              <a:rPr lang="en"/>
              <a:t>p value</a:t>
            </a:r>
            <a:r>
              <a:rPr lang="en"/>
              <a:t> cutoff, but false negatives depends on several factors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statskingdom.com/32test_power_t_z.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statskingdom.com/32test_power_t_z.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200"/>
              <a:t>Errors in statistical testing and </a:t>
            </a:r>
            <a:r>
              <a:rPr lang="en" sz="4200"/>
              <a:t>differential</a:t>
            </a:r>
            <a:r>
              <a:rPr lang="en" sz="4200"/>
              <a:t> gene expression</a:t>
            </a:r>
            <a:endParaRPr sz="4200"/>
          </a:p>
        </p:txBody>
      </p:sp>
      <p:sp>
        <p:nvSpPr>
          <p:cNvPr id="55" name="Google Shape;55;p13"/>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Week 4, Computational Genomics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testing is imperfect</a:t>
            </a:r>
            <a:endParaRPr/>
          </a:p>
        </p:txBody>
      </p:sp>
      <p:pic>
        <p:nvPicPr>
          <p:cNvPr id="118" name="Google Shape;118;p22"/>
          <p:cNvPicPr preferRelativeResize="0"/>
          <p:nvPr/>
        </p:nvPicPr>
        <p:blipFill rotWithShape="1">
          <a:blip r:embed="rId3">
            <a:alphaModFix/>
          </a:blip>
          <a:srcRect b="0" l="66910" r="0" t="0"/>
          <a:stretch/>
        </p:blipFill>
        <p:spPr>
          <a:xfrm>
            <a:off x="1234488" y="1416750"/>
            <a:ext cx="6522623" cy="5149726"/>
          </a:xfrm>
          <a:prstGeom prst="rect">
            <a:avLst/>
          </a:prstGeom>
          <a:noFill/>
          <a:ln>
            <a:noFill/>
          </a:ln>
        </p:spPr>
      </p:pic>
      <p:sp>
        <p:nvSpPr>
          <p:cNvPr id="119" name="Google Shape;119;p22"/>
          <p:cNvSpPr/>
          <p:nvPr/>
        </p:nvSpPr>
        <p:spPr>
          <a:xfrm>
            <a:off x="5817350" y="3876761"/>
            <a:ext cx="1209300" cy="413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2"/>
          <p:cNvSpPr/>
          <p:nvPr/>
        </p:nvSpPr>
        <p:spPr>
          <a:xfrm>
            <a:off x="2099400" y="3860800"/>
            <a:ext cx="1452300" cy="564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p:nvPr/>
        </p:nvSpPr>
        <p:spPr>
          <a:xfrm>
            <a:off x="5817350" y="3876761"/>
            <a:ext cx="1209300" cy="413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3"/>
          <p:cNvSpPr/>
          <p:nvPr/>
        </p:nvSpPr>
        <p:spPr>
          <a:xfrm>
            <a:off x="2617300" y="3860800"/>
            <a:ext cx="934500" cy="564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3"/>
          <p:cNvSpPr txBox="1"/>
          <p:nvPr/>
        </p:nvSpPr>
        <p:spPr>
          <a:xfrm>
            <a:off x="494275" y="1538425"/>
            <a:ext cx="7803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Ways to change False Positive rate: p-value cutoff.</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Ways to change False Negative rate: p-value cutoff, population effect size, and </a:t>
            </a:r>
            <a:r>
              <a:rPr lang="en" sz="1800">
                <a:solidFill>
                  <a:schemeClr val="dk1"/>
                </a:solidFill>
              </a:rPr>
              <a:t>sample size</a:t>
            </a:r>
            <a:r>
              <a:rPr lang="en" sz="1800"/>
              <a:t>. More samples -&gt; smaller false negative rate.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09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Errors in statistical testing summarized</a:t>
            </a:r>
            <a:endParaRPr/>
          </a:p>
        </p:txBody>
      </p:sp>
      <p:graphicFrame>
        <p:nvGraphicFramePr>
          <p:cNvPr id="133" name="Google Shape;133;p24"/>
          <p:cNvGraphicFramePr/>
          <p:nvPr/>
        </p:nvGraphicFramePr>
        <p:xfrm>
          <a:off x="952500" y="1866900"/>
          <a:ext cx="3000000" cy="3000000"/>
        </p:xfrm>
        <a:graphic>
          <a:graphicData uri="http://schemas.openxmlformats.org/drawingml/2006/table">
            <a:tbl>
              <a:tblPr>
                <a:noFill/>
                <a:tableStyleId>{76A59BBB-42A2-44CF-8094-FB39E5D81D62}</a:tableStyleId>
              </a:tblPr>
              <a:tblGrid>
                <a:gridCol w="2425400"/>
                <a:gridCol w="2623675"/>
                <a:gridCol w="2425400"/>
              </a:tblGrid>
              <a:tr h="541775">
                <a:tc>
                  <a:txBody>
                    <a:bodyPr/>
                    <a:lstStyle/>
                    <a:p>
                      <a:pPr indent="0" lvl="0" marL="0" rtl="0" algn="l">
                        <a:spcBef>
                          <a:spcPts val="0"/>
                        </a:spcBef>
                        <a:spcAft>
                          <a:spcPts val="0"/>
                        </a:spcAft>
                        <a:buNone/>
                      </a:pPr>
                      <a:r>
                        <a:t/>
                      </a:r>
                      <a:endParaRPr sz="1800"/>
                    </a:p>
                  </a:txBody>
                  <a:tcPr marT="91425" marB="91425" marR="91425" marL="91425"/>
                </a:tc>
                <a:tc>
                  <a:txBody>
                    <a:bodyPr/>
                    <a:lstStyle/>
                    <a:p>
                      <a:pPr indent="0" lvl="0" marL="0" rtl="0" algn="l">
                        <a:spcBef>
                          <a:spcPts val="0"/>
                        </a:spcBef>
                        <a:spcAft>
                          <a:spcPts val="0"/>
                        </a:spcAft>
                        <a:buNone/>
                      </a:pPr>
                      <a:r>
                        <a:rPr lang="en" sz="1800"/>
                        <a:t>Accept null hypothesis</a:t>
                      </a:r>
                      <a:endParaRPr sz="1800"/>
                    </a:p>
                  </a:txBody>
                  <a:tcPr marT="91425" marB="91425" marR="91425" marL="91425">
                    <a:solidFill>
                      <a:srgbClr val="FFF2CC"/>
                    </a:solidFill>
                  </a:tcPr>
                </a:tc>
                <a:tc>
                  <a:txBody>
                    <a:bodyPr/>
                    <a:lstStyle/>
                    <a:p>
                      <a:pPr indent="0" lvl="0" marL="0" rtl="0" algn="l">
                        <a:spcBef>
                          <a:spcPts val="0"/>
                        </a:spcBef>
                        <a:spcAft>
                          <a:spcPts val="0"/>
                        </a:spcAft>
                        <a:buNone/>
                      </a:pPr>
                      <a:r>
                        <a:rPr lang="en" sz="1800"/>
                        <a:t>Reject null hypothesis</a:t>
                      </a:r>
                      <a:endParaRPr sz="1800"/>
                    </a:p>
                  </a:txBody>
                  <a:tcPr marT="91425" marB="91425" marR="91425" marL="91425">
                    <a:solidFill>
                      <a:srgbClr val="C9DAF8"/>
                    </a:solidFill>
                  </a:tcPr>
                </a:tc>
              </a:tr>
              <a:tr h="749200">
                <a:tc>
                  <a:txBody>
                    <a:bodyPr/>
                    <a:lstStyle/>
                    <a:p>
                      <a:pPr indent="0" lvl="0" marL="0" rtl="0" algn="l">
                        <a:spcBef>
                          <a:spcPts val="0"/>
                        </a:spcBef>
                        <a:spcAft>
                          <a:spcPts val="0"/>
                        </a:spcAft>
                        <a:buNone/>
                      </a:pPr>
                      <a:r>
                        <a:rPr lang="en" sz="1800"/>
                        <a:t>Test accepts null hypothesis </a:t>
                      </a:r>
                      <a:endParaRPr sz="1800"/>
                    </a:p>
                  </a:txBody>
                  <a:tcPr marT="91425" marB="91425" marR="91425" marL="91425"/>
                </a:tc>
                <a:tc>
                  <a:txBody>
                    <a:bodyPr/>
                    <a:lstStyle/>
                    <a:p>
                      <a:pPr indent="0" lvl="0" marL="0" rtl="0" algn="l">
                        <a:spcBef>
                          <a:spcPts val="0"/>
                        </a:spcBef>
                        <a:spcAft>
                          <a:spcPts val="0"/>
                        </a:spcAft>
                        <a:buNone/>
                      </a:pPr>
                      <a:r>
                        <a:rPr lang="en" sz="1800"/>
                        <a:t>True negative rate</a:t>
                      </a:r>
                      <a:endParaRPr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txBody>
                  <a:tcPr marT="91425" marB="91425" marR="91425" marL="91425">
                    <a:solidFill>
                      <a:srgbClr val="FFF2CC"/>
                    </a:solidFill>
                  </a:tcPr>
                </a:tc>
                <a:tc>
                  <a:txBody>
                    <a:bodyPr/>
                    <a:lstStyle/>
                    <a:p>
                      <a:pPr indent="0" lvl="0" marL="0" rtl="0" algn="l">
                        <a:spcBef>
                          <a:spcPts val="0"/>
                        </a:spcBef>
                        <a:spcAft>
                          <a:spcPts val="0"/>
                        </a:spcAft>
                        <a:buNone/>
                      </a:pPr>
                      <a:r>
                        <a:rPr lang="en" sz="1800"/>
                        <a:t>False negative rate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b="1" sz="1800"/>
                    </a:p>
                  </a:txBody>
                  <a:tcPr marT="91425" marB="91425" marR="91425" marL="91425">
                    <a:solidFill>
                      <a:srgbClr val="C9DAF8"/>
                    </a:solidFill>
                  </a:tcPr>
                </a:tc>
              </a:tr>
              <a:tr h="536550">
                <a:tc>
                  <a:txBody>
                    <a:bodyPr/>
                    <a:lstStyle/>
                    <a:p>
                      <a:pPr indent="0" lvl="0" marL="0" rtl="0" algn="l">
                        <a:spcBef>
                          <a:spcPts val="0"/>
                        </a:spcBef>
                        <a:spcAft>
                          <a:spcPts val="0"/>
                        </a:spcAft>
                        <a:buNone/>
                      </a:pPr>
                      <a:r>
                        <a:rPr lang="en" sz="1800"/>
                        <a:t>Test rejects null hypothesis</a:t>
                      </a:r>
                      <a:endParaRPr sz="1800"/>
                    </a:p>
                  </a:txBody>
                  <a:tcPr marT="91425" marB="91425" marR="91425" marL="91425"/>
                </a:tc>
                <a:tc>
                  <a:txBody>
                    <a:bodyPr/>
                    <a:lstStyle/>
                    <a:p>
                      <a:pPr indent="0" lvl="0" marL="0" rtl="0" algn="l">
                        <a:spcBef>
                          <a:spcPts val="0"/>
                        </a:spcBef>
                        <a:spcAft>
                          <a:spcPts val="0"/>
                        </a:spcAft>
                        <a:buNone/>
                      </a:pPr>
                      <a:r>
                        <a:rPr lang="en" sz="1800"/>
                        <a:t>False positive rate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b="1" sz="1800"/>
                    </a:p>
                  </a:txBody>
                  <a:tcPr marT="91425" marB="91425" marR="91425" marL="91425">
                    <a:solidFill>
                      <a:srgbClr val="FFF2CC"/>
                    </a:solidFill>
                  </a:tcPr>
                </a:tc>
                <a:tc>
                  <a:txBody>
                    <a:bodyPr/>
                    <a:lstStyle/>
                    <a:p>
                      <a:pPr indent="0" lvl="0" marL="0" rtl="0" algn="l">
                        <a:spcBef>
                          <a:spcPts val="0"/>
                        </a:spcBef>
                        <a:spcAft>
                          <a:spcPts val="0"/>
                        </a:spcAft>
                        <a:buNone/>
                      </a:pPr>
                      <a:r>
                        <a:rPr lang="en" sz="1800"/>
                        <a:t>True positive rate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b="1" sz="1800"/>
                    </a:p>
                  </a:txBody>
                  <a:tcPr marT="91425" marB="91425" marR="91425" marL="91425">
                    <a:solidFill>
                      <a:srgbClr val="C9DAF8"/>
                    </a:solidFill>
                  </a:tcPr>
                </a:tc>
              </a:tr>
            </a:tbl>
          </a:graphicData>
        </a:graphic>
      </p:graphicFrame>
      <p:sp>
        <p:nvSpPr>
          <p:cNvPr id="134" name="Google Shape;134;p24"/>
          <p:cNvSpPr txBox="1"/>
          <p:nvPr/>
        </p:nvSpPr>
        <p:spPr>
          <a:xfrm>
            <a:off x="903425" y="4652725"/>
            <a:ext cx="8038200" cy="98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800">
                <a:solidFill>
                  <a:schemeClr val="dk1"/>
                </a:solidFill>
              </a:rPr>
              <a:t>Positive </a:t>
            </a:r>
            <a:r>
              <a:rPr lang="en" sz="1800">
                <a:solidFill>
                  <a:schemeClr val="dk1"/>
                </a:solidFill>
              </a:rPr>
              <a:t>= statistical significance, reject null hypothesis. </a:t>
            </a:r>
            <a:endParaRPr sz="1800">
              <a:solidFill>
                <a:schemeClr val="dk1"/>
              </a:solidFill>
            </a:endParaRPr>
          </a:p>
          <a:p>
            <a:pPr indent="0" lvl="0" marL="0" rtl="0" algn="l">
              <a:spcBef>
                <a:spcPts val="1600"/>
              </a:spcBef>
              <a:spcAft>
                <a:spcPts val="0"/>
              </a:spcAft>
              <a:buNone/>
            </a:pPr>
            <a:r>
              <a:rPr b="1" lang="en" sz="1800"/>
              <a:t>Negative</a:t>
            </a:r>
            <a:r>
              <a:rPr lang="en" sz="1800"/>
              <a:t> = no statistical significance, favor null hypothesis.</a:t>
            </a:r>
            <a:endParaRPr sz="1800"/>
          </a:p>
        </p:txBody>
      </p:sp>
      <p:sp>
        <p:nvSpPr>
          <p:cNvPr id="135" name="Google Shape;135;p24"/>
          <p:cNvSpPr txBox="1"/>
          <p:nvPr/>
        </p:nvSpPr>
        <p:spPr>
          <a:xfrm>
            <a:off x="5115500" y="1381038"/>
            <a:ext cx="1714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population</a:t>
            </a:r>
            <a:endParaRPr b="1" sz="1800"/>
          </a:p>
        </p:txBody>
      </p:sp>
      <p:sp>
        <p:nvSpPr>
          <p:cNvPr id="136" name="Google Shape;136;p24"/>
          <p:cNvSpPr txBox="1"/>
          <p:nvPr/>
        </p:nvSpPr>
        <p:spPr>
          <a:xfrm>
            <a:off x="171075" y="3128400"/>
            <a:ext cx="1714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test</a:t>
            </a:r>
            <a:endParaRPr b="1"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09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Errors in statistical testing summarized</a:t>
            </a:r>
            <a:endParaRPr/>
          </a:p>
          <a:p>
            <a:pPr indent="0" lvl="0" marL="0" rtl="0" algn="l">
              <a:spcBef>
                <a:spcPts val="0"/>
              </a:spcBef>
              <a:spcAft>
                <a:spcPts val="0"/>
              </a:spcAft>
              <a:buNone/>
            </a:pPr>
            <a:r>
              <a:t/>
            </a:r>
            <a:endParaRPr/>
          </a:p>
        </p:txBody>
      </p:sp>
      <p:sp>
        <p:nvSpPr>
          <p:cNvPr id="142" name="Google Shape;142;p25"/>
          <p:cNvSpPr txBox="1"/>
          <p:nvPr/>
        </p:nvSpPr>
        <p:spPr>
          <a:xfrm>
            <a:off x="952500" y="4749575"/>
            <a:ext cx="8143800" cy="14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Power</a:t>
            </a:r>
            <a:r>
              <a:rPr lang="en" sz="1800"/>
              <a:t> = “What is the probability of detecting statistical </a:t>
            </a:r>
            <a:r>
              <a:rPr lang="en" sz="1800"/>
              <a:t>significance</a:t>
            </a:r>
            <a:r>
              <a:rPr lang="en" sz="1800"/>
              <a:t> when null hypothesis should be rejected?”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Power is computed by sample size, population effect size, and p-value cutoff. </a:t>
            </a:r>
            <a:endParaRPr sz="1800"/>
          </a:p>
          <a:p>
            <a:pPr indent="0" lvl="0" marL="0" rtl="0" algn="l">
              <a:spcBef>
                <a:spcPts val="0"/>
              </a:spcBef>
              <a:spcAft>
                <a:spcPts val="0"/>
              </a:spcAft>
              <a:buNone/>
            </a:pPr>
            <a:r>
              <a:t/>
            </a:r>
            <a:endParaRPr sz="1800"/>
          </a:p>
        </p:txBody>
      </p:sp>
      <p:sp>
        <p:nvSpPr>
          <p:cNvPr id="143" name="Google Shape;143;p25"/>
          <p:cNvSpPr txBox="1"/>
          <p:nvPr/>
        </p:nvSpPr>
        <p:spPr>
          <a:xfrm>
            <a:off x="5115500" y="1381038"/>
            <a:ext cx="1714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population</a:t>
            </a:r>
            <a:endParaRPr b="1" sz="1800"/>
          </a:p>
        </p:txBody>
      </p:sp>
      <p:sp>
        <p:nvSpPr>
          <p:cNvPr id="144" name="Google Shape;144;p25"/>
          <p:cNvSpPr txBox="1"/>
          <p:nvPr/>
        </p:nvSpPr>
        <p:spPr>
          <a:xfrm>
            <a:off x="171075" y="3128400"/>
            <a:ext cx="1714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test</a:t>
            </a:r>
            <a:endParaRPr b="1" sz="1800"/>
          </a:p>
        </p:txBody>
      </p:sp>
      <p:graphicFrame>
        <p:nvGraphicFramePr>
          <p:cNvPr id="145" name="Google Shape;145;p25"/>
          <p:cNvGraphicFramePr/>
          <p:nvPr/>
        </p:nvGraphicFramePr>
        <p:xfrm>
          <a:off x="952500" y="1866900"/>
          <a:ext cx="3000000" cy="3000000"/>
        </p:xfrm>
        <a:graphic>
          <a:graphicData uri="http://schemas.openxmlformats.org/drawingml/2006/table">
            <a:tbl>
              <a:tblPr>
                <a:noFill/>
                <a:tableStyleId>{76A59BBB-42A2-44CF-8094-FB39E5D81D62}</a:tableStyleId>
              </a:tblPr>
              <a:tblGrid>
                <a:gridCol w="2425400"/>
                <a:gridCol w="2623675"/>
                <a:gridCol w="2425400"/>
              </a:tblGrid>
              <a:tr h="541775">
                <a:tc>
                  <a:txBody>
                    <a:bodyPr/>
                    <a:lstStyle/>
                    <a:p>
                      <a:pPr indent="0" lvl="0" marL="0" rtl="0" algn="l">
                        <a:spcBef>
                          <a:spcPts val="0"/>
                        </a:spcBef>
                        <a:spcAft>
                          <a:spcPts val="0"/>
                        </a:spcAft>
                        <a:buNone/>
                      </a:pPr>
                      <a:r>
                        <a:t/>
                      </a:r>
                      <a:endParaRPr sz="1800"/>
                    </a:p>
                  </a:txBody>
                  <a:tcPr marT="91425" marB="91425" marR="91425" marL="91425"/>
                </a:tc>
                <a:tc>
                  <a:txBody>
                    <a:bodyPr/>
                    <a:lstStyle/>
                    <a:p>
                      <a:pPr indent="0" lvl="0" marL="0" rtl="0" algn="l">
                        <a:spcBef>
                          <a:spcPts val="0"/>
                        </a:spcBef>
                        <a:spcAft>
                          <a:spcPts val="0"/>
                        </a:spcAft>
                        <a:buNone/>
                      </a:pPr>
                      <a:r>
                        <a:rPr lang="en" sz="1800"/>
                        <a:t>Accept null hypothesis</a:t>
                      </a:r>
                      <a:endParaRPr sz="1800"/>
                    </a:p>
                  </a:txBody>
                  <a:tcPr marT="91425" marB="91425" marR="91425" marL="91425">
                    <a:solidFill>
                      <a:srgbClr val="FFF2CC"/>
                    </a:solidFill>
                  </a:tcPr>
                </a:tc>
                <a:tc>
                  <a:txBody>
                    <a:bodyPr/>
                    <a:lstStyle/>
                    <a:p>
                      <a:pPr indent="0" lvl="0" marL="0" rtl="0" algn="l">
                        <a:spcBef>
                          <a:spcPts val="0"/>
                        </a:spcBef>
                        <a:spcAft>
                          <a:spcPts val="0"/>
                        </a:spcAft>
                        <a:buNone/>
                      </a:pPr>
                      <a:r>
                        <a:rPr lang="en" sz="1800"/>
                        <a:t>Reject null hypothesis</a:t>
                      </a:r>
                      <a:endParaRPr sz="1800"/>
                    </a:p>
                  </a:txBody>
                  <a:tcPr marT="91425" marB="91425" marR="91425" marL="91425">
                    <a:solidFill>
                      <a:srgbClr val="C9DAF8"/>
                    </a:solidFill>
                  </a:tcPr>
                </a:tc>
              </a:tr>
              <a:tr h="749200">
                <a:tc>
                  <a:txBody>
                    <a:bodyPr/>
                    <a:lstStyle/>
                    <a:p>
                      <a:pPr indent="0" lvl="0" marL="0" rtl="0" algn="l">
                        <a:spcBef>
                          <a:spcPts val="0"/>
                        </a:spcBef>
                        <a:spcAft>
                          <a:spcPts val="0"/>
                        </a:spcAft>
                        <a:buNone/>
                      </a:pPr>
                      <a:r>
                        <a:rPr lang="en" sz="1800"/>
                        <a:t>Test accepts null hypothesis </a:t>
                      </a:r>
                      <a:endParaRPr sz="1800"/>
                    </a:p>
                  </a:txBody>
                  <a:tcPr marT="91425" marB="91425" marR="91425" marL="91425"/>
                </a:tc>
                <a:tc>
                  <a:txBody>
                    <a:bodyPr/>
                    <a:lstStyle/>
                    <a:p>
                      <a:pPr indent="0" lvl="0" marL="0" rtl="0" algn="l">
                        <a:spcBef>
                          <a:spcPts val="0"/>
                        </a:spcBef>
                        <a:spcAft>
                          <a:spcPts val="0"/>
                        </a:spcAft>
                        <a:buNone/>
                      </a:pPr>
                      <a:r>
                        <a:rPr lang="en" sz="1800"/>
                        <a:t>True negative rate</a:t>
                      </a:r>
                      <a:endParaRPr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1 - P-value cutoff</a:t>
                      </a:r>
                      <a:endParaRPr b="1" sz="1800"/>
                    </a:p>
                  </a:txBody>
                  <a:tcPr marT="91425" marB="91425" marR="91425" marL="91425">
                    <a:solidFill>
                      <a:srgbClr val="FFF2CC"/>
                    </a:solidFill>
                  </a:tcPr>
                </a:tc>
                <a:tc>
                  <a:txBody>
                    <a:bodyPr/>
                    <a:lstStyle/>
                    <a:p>
                      <a:pPr indent="0" lvl="0" marL="0" rtl="0" algn="l">
                        <a:spcBef>
                          <a:spcPts val="0"/>
                        </a:spcBef>
                        <a:spcAft>
                          <a:spcPts val="0"/>
                        </a:spcAft>
                        <a:buNone/>
                      </a:pPr>
                      <a:r>
                        <a:rPr lang="en" sz="1800"/>
                        <a:t>False negative rate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1 - Power</a:t>
                      </a:r>
                      <a:endParaRPr b="1" sz="1800"/>
                    </a:p>
                  </a:txBody>
                  <a:tcPr marT="91425" marB="91425" marR="91425" marL="91425">
                    <a:solidFill>
                      <a:srgbClr val="C9DAF8"/>
                    </a:solidFill>
                  </a:tcPr>
                </a:tc>
              </a:tr>
              <a:tr h="536550">
                <a:tc>
                  <a:txBody>
                    <a:bodyPr/>
                    <a:lstStyle/>
                    <a:p>
                      <a:pPr indent="0" lvl="0" marL="0" rtl="0" algn="l">
                        <a:spcBef>
                          <a:spcPts val="0"/>
                        </a:spcBef>
                        <a:spcAft>
                          <a:spcPts val="0"/>
                        </a:spcAft>
                        <a:buNone/>
                      </a:pPr>
                      <a:r>
                        <a:rPr lang="en" sz="1800"/>
                        <a:t>Test rejects null hypothesis</a:t>
                      </a:r>
                      <a:endParaRPr sz="1800"/>
                    </a:p>
                  </a:txBody>
                  <a:tcPr marT="91425" marB="91425" marR="91425" marL="91425"/>
                </a:tc>
                <a:tc>
                  <a:txBody>
                    <a:bodyPr/>
                    <a:lstStyle/>
                    <a:p>
                      <a:pPr indent="0" lvl="0" marL="0" rtl="0" algn="l">
                        <a:spcBef>
                          <a:spcPts val="0"/>
                        </a:spcBef>
                        <a:spcAft>
                          <a:spcPts val="0"/>
                        </a:spcAft>
                        <a:buNone/>
                      </a:pPr>
                      <a:r>
                        <a:rPr lang="en" sz="1800"/>
                        <a:t>False positive rate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P-value cutoff</a:t>
                      </a:r>
                      <a:endParaRPr b="1" sz="1800"/>
                    </a:p>
                  </a:txBody>
                  <a:tcPr marT="91425" marB="91425" marR="91425" marL="91425">
                    <a:solidFill>
                      <a:srgbClr val="FFF2CC"/>
                    </a:solidFill>
                  </a:tcPr>
                </a:tc>
                <a:tc>
                  <a:txBody>
                    <a:bodyPr/>
                    <a:lstStyle/>
                    <a:p>
                      <a:pPr indent="0" lvl="0" marL="0" rtl="0" algn="l">
                        <a:spcBef>
                          <a:spcPts val="0"/>
                        </a:spcBef>
                        <a:spcAft>
                          <a:spcPts val="0"/>
                        </a:spcAft>
                        <a:buNone/>
                      </a:pPr>
                      <a:r>
                        <a:rPr lang="en" sz="1800"/>
                        <a:t>True positive rate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t>Power</a:t>
                      </a:r>
                      <a:endParaRPr b="1" sz="1800"/>
                    </a:p>
                  </a:txBody>
                  <a:tcPr marT="91425" marB="91425" marR="91425" marL="91425">
                    <a:solidFill>
                      <a:srgbClr val="C9DAF8"/>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are these </a:t>
            </a:r>
            <a:r>
              <a:rPr lang="en"/>
              <a:t>errors useful in practice?</a:t>
            </a:r>
            <a:endParaRPr/>
          </a:p>
        </p:txBody>
      </p:sp>
      <p:sp>
        <p:nvSpPr>
          <p:cNvPr id="151" name="Google Shape;151;p26"/>
          <p:cNvSpPr txBox="1"/>
          <p:nvPr>
            <p:ph idx="1" type="body"/>
          </p:nvPr>
        </p:nvSpPr>
        <p:spPr>
          <a:xfrm>
            <a:off x="311700" y="1356875"/>
            <a:ext cx="8520600" cy="5120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False positive rate is fixed by p-value cutoff: 5% of our </a:t>
            </a:r>
            <a:r>
              <a:rPr lang="en">
                <a:solidFill>
                  <a:schemeClr val="dk1"/>
                </a:solidFill>
              </a:rPr>
              <a:t>positive</a:t>
            </a:r>
            <a:r>
              <a:rPr lang="en">
                <a:solidFill>
                  <a:schemeClr val="dk1"/>
                </a:solidFill>
              </a:rPr>
              <a:t> results are false.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False</a:t>
            </a:r>
            <a:r>
              <a:rPr lang="en">
                <a:solidFill>
                  <a:schemeClr val="dk1"/>
                </a:solidFill>
              </a:rPr>
              <a:t> negative rate is not fixed: We did not see x% of significant results because we didn’t call them statistically significant. We don’t know how to compute it because we don’t know the population effect size.</a:t>
            </a:r>
            <a:endParaRPr>
              <a:solidFill>
                <a:schemeClr val="dk1"/>
              </a:solidFill>
            </a:endParaRPr>
          </a:p>
          <a:p>
            <a:pPr indent="0" lvl="0" marL="0" rtl="0" algn="l">
              <a:spcBef>
                <a:spcPts val="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are these errors useful in practice?</a:t>
            </a:r>
            <a:endParaRPr/>
          </a:p>
        </p:txBody>
      </p:sp>
      <p:sp>
        <p:nvSpPr>
          <p:cNvPr id="157" name="Google Shape;157;p27"/>
          <p:cNvSpPr txBox="1"/>
          <p:nvPr>
            <p:ph idx="1" type="body"/>
          </p:nvPr>
        </p:nvSpPr>
        <p:spPr>
          <a:xfrm>
            <a:off x="311700" y="1356875"/>
            <a:ext cx="8520600" cy="51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Often, before we run an analysis, we calculate power assuming a population effect size to ballpark our results: </a:t>
            </a:r>
            <a:r>
              <a:rPr lang="en">
                <a:solidFill>
                  <a:schemeClr val="dk1"/>
                </a:solidFill>
              </a:rPr>
              <a:t>What is the probability of detecting statistical significance when null hypothesis should be rejected?</a:t>
            </a:r>
            <a:endParaRPr>
              <a:solidFill>
                <a:srgbClr val="000000"/>
              </a:solidFill>
            </a:endParaRPr>
          </a:p>
          <a:p>
            <a:pPr indent="0" lvl="0" marL="0" rtl="0" algn="l">
              <a:spcBef>
                <a:spcPts val="1600"/>
              </a:spcBef>
              <a:spcAft>
                <a:spcPts val="0"/>
              </a:spcAft>
              <a:buNone/>
            </a:pPr>
            <a:r>
              <a:rPr lang="en">
                <a:solidFill>
                  <a:srgbClr val="000000"/>
                </a:solidFill>
              </a:rPr>
              <a:t>“If desired effect size is 1 log fold change, and I have 50 MT and 50 WT samples, what is the power of the test?”</a:t>
            </a:r>
            <a:endParaRPr>
              <a:solidFill>
                <a:srgbClr val="000000"/>
              </a:solidFill>
            </a:endParaRPr>
          </a:p>
          <a:p>
            <a:pPr indent="0" lvl="0" marL="0" rtl="0" algn="l">
              <a:spcBef>
                <a:spcPts val="1600"/>
              </a:spcBef>
              <a:spcAft>
                <a:spcPts val="0"/>
              </a:spcAft>
              <a:buNone/>
            </a:pPr>
            <a:r>
              <a:rPr lang="en" sz="1100" u="sng">
                <a:solidFill>
                  <a:schemeClr val="accent5"/>
                </a:solidFill>
                <a:hlinkClick r:id="rId3">
                  <a:extLst>
                    <a:ext uri="{A12FA001-AC4F-418D-AE19-62706E023703}">
                      <ahyp:hlinkClr val="tx"/>
                    </a:ext>
                  </a:extLst>
                </a:hlinkClick>
              </a:rPr>
              <a:t>https://www.statskingdom.com/32test_power_t_z.html</a:t>
            </a:r>
            <a:br>
              <a:rPr lang="en">
                <a:solidFill>
                  <a:srgbClr val="000000"/>
                </a:solidFill>
              </a:rPr>
            </a:b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are these errors useful in practice?</a:t>
            </a:r>
            <a:endParaRPr/>
          </a:p>
        </p:txBody>
      </p:sp>
      <p:sp>
        <p:nvSpPr>
          <p:cNvPr id="163" name="Google Shape;163;p28"/>
          <p:cNvSpPr txBox="1"/>
          <p:nvPr>
            <p:ph idx="1" type="body"/>
          </p:nvPr>
        </p:nvSpPr>
        <p:spPr>
          <a:xfrm>
            <a:off x="311700" y="1356875"/>
            <a:ext cx="8520600" cy="51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Often, before we run an analysis, we calculate power assuming a population effect size to ballpark our results: </a:t>
            </a:r>
            <a:r>
              <a:rPr lang="en">
                <a:solidFill>
                  <a:schemeClr val="dk1"/>
                </a:solidFill>
              </a:rPr>
              <a:t>What is the probability of detecting statistical significance when null hypothesis should be rejected?</a:t>
            </a:r>
            <a:endParaRPr>
              <a:solidFill>
                <a:srgbClr val="000000"/>
              </a:solidFill>
            </a:endParaRPr>
          </a:p>
          <a:p>
            <a:pPr indent="0" lvl="0" marL="0" rtl="0" algn="l">
              <a:spcBef>
                <a:spcPts val="1600"/>
              </a:spcBef>
              <a:spcAft>
                <a:spcPts val="0"/>
              </a:spcAft>
              <a:buNone/>
            </a:pPr>
            <a:r>
              <a:rPr lang="en">
                <a:solidFill>
                  <a:srgbClr val="000000"/>
                </a:solidFill>
              </a:rPr>
              <a:t>“If desired effect size is 1 log fold change, and I have 50 MT and 50 WT samples, what is the power of the test?”</a:t>
            </a:r>
            <a:endParaRPr>
              <a:solidFill>
                <a:srgbClr val="000000"/>
              </a:solidFill>
            </a:endParaRPr>
          </a:p>
          <a:p>
            <a:pPr indent="0" lvl="0" marL="0" rtl="0" algn="l">
              <a:spcBef>
                <a:spcPts val="1600"/>
              </a:spcBef>
              <a:spcAft>
                <a:spcPts val="0"/>
              </a:spcAft>
              <a:buNone/>
            </a:pPr>
            <a:r>
              <a:rPr lang="en" sz="1100" u="sng">
                <a:solidFill>
                  <a:schemeClr val="accent5"/>
                </a:solidFill>
                <a:hlinkClick r:id="rId3">
                  <a:extLst>
                    <a:ext uri="{A12FA001-AC4F-418D-AE19-62706E023703}">
                      <ahyp:hlinkClr val="tx"/>
                    </a:ext>
                  </a:extLst>
                </a:hlinkClick>
              </a:rPr>
              <a:t>https://www.statskingdom.com/32test_power_t_z.html</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Clr>
                <a:schemeClr val="dk1"/>
              </a:buClr>
              <a:buSzPts val="1100"/>
              <a:buFont typeface="Arial"/>
              <a:buNone/>
            </a:pPr>
            <a:r>
              <a:rPr lang="en">
                <a:solidFill>
                  <a:schemeClr val="dk1"/>
                </a:solidFill>
              </a:rPr>
              <a:t>How do we interpret our analysis if power is low? high?</a:t>
            </a:r>
            <a:endParaRPr sz="1100">
              <a:solidFill>
                <a:schemeClr val="dk1"/>
              </a:solidFill>
            </a:endParaRPr>
          </a:p>
          <a:p>
            <a:pPr indent="0" lvl="0" marL="0" rtl="0" algn="l">
              <a:spcBef>
                <a:spcPts val="1600"/>
              </a:spcBef>
              <a:spcAft>
                <a:spcPts val="0"/>
              </a:spcAft>
              <a:buNone/>
            </a:pPr>
            <a:br>
              <a:rPr lang="en">
                <a:solidFill>
                  <a:srgbClr val="000000"/>
                </a:solidFill>
              </a:rPr>
            </a:b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Differential</a:t>
            </a:r>
            <a:r>
              <a:rPr lang="en"/>
              <a:t> gene expression</a:t>
            </a:r>
            <a:r>
              <a:rPr lang="en"/>
              <a:t> - what’s the issue?	</a:t>
            </a:r>
            <a:endParaRPr/>
          </a:p>
        </p:txBody>
      </p:sp>
      <p:sp>
        <p:nvSpPr>
          <p:cNvPr id="169" name="Google Shape;169;p29"/>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rPr>
              <a:t>Suppose that you test for difference of gene expression using the T-test, starting with just one gene.</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What is the expected number of false positives you will get if you test 100 genes? 1000 genes? 20,000 genes?</a:t>
            </a:r>
            <a:endParaRPr>
              <a:solidFill>
                <a:schemeClr val="dk1"/>
              </a:solidFill>
            </a:endParaRPr>
          </a:p>
          <a:p>
            <a:pPr indent="0" lvl="0" marL="0" rtl="0" algn="l">
              <a:spcBef>
                <a:spcPts val="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175" name="Google Shape;175;p30"/>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p-value adjustment methods</a:t>
            </a:r>
            <a:endParaRPr/>
          </a:p>
        </p:txBody>
      </p:sp>
      <p:sp>
        <p:nvSpPr>
          <p:cNvPr id="181" name="Google Shape;181;p31"/>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highlight>
                  <a:srgbClr val="FFFFFF"/>
                </a:highlight>
              </a:rPr>
              <a:t>No adjustment</a:t>
            </a:r>
            <a:r>
              <a:rPr lang="en">
                <a:solidFill>
                  <a:srgbClr val="000000"/>
                </a:solidFill>
                <a:highlight>
                  <a:srgbClr val="FFFFFF"/>
                </a:highlight>
              </a:rPr>
              <a:t>: p-value controls for a single false positive in one test.</a:t>
            </a:r>
            <a:endParaRPr>
              <a:solidFill>
                <a:srgbClr val="000000"/>
              </a:solidFill>
              <a:highlight>
                <a:srgbClr val="FFFFFF"/>
              </a:highlight>
            </a:endParaRPr>
          </a:p>
          <a:p>
            <a:pPr indent="0" lvl="0" marL="0" rtl="0" algn="l">
              <a:spcBef>
                <a:spcPts val="0"/>
              </a:spcBef>
              <a:spcAft>
                <a:spcPts val="0"/>
              </a:spcAft>
              <a:buNone/>
            </a:pPr>
            <a:r>
              <a:t/>
            </a:r>
            <a:endParaRPr b="1">
              <a:solidFill>
                <a:srgbClr val="000000"/>
              </a:solidFill>
              <a:highlight>
                <a:srgbClr val="FFFFFF"/>
              </a:highlight>
            </a:endParaRPr>
          </a:p>
          <a:p>
            <a:pPr indent="0" lvl="0" marL="0" rtl="0" algn="l">
              <a:spcBef>
                <a:spcPts val="0"/>
              </a:spcBef>
              <a:spcAft>
                <a:spcPts val="0"/>
              </a:spcAft>
              <a:buNone/>
            </a:pPr>
            <a:r>
              <a:rPr b="1" lang="en">
                <a:solidFill>
                  <a:srgbClr val="000000"/>
                </a:solidFill>
                <a:highlight>
                  <a:srgbClr val="FFFFFF"/>
                </a:highlight>
              </a:rPr>
              <a:t>Familywise Error Rate</a:t>
            </a:r>
            <a:r>
              <a:rPr lang="en">
                <a:solidFill>
                  <a:srgbClr val="000000"/>
                </a:solidFill>
                <a:highlight>
                  <a:srgbClr val="FFFFFF"/>
                </a:highlight>
              </a:rPr>
              <a:t>: make p-value threshold more strict by allowing for a single false positive out N tests. </a:t>
            </a:r>
            <a:endParaRPr>
              <a:solidFill>
                <a:srgbClr val="000000"/>
              </a:solidFill>
              <a:highlight>
                <a:srgbClr val="FFFFFF"/>
              </a:highlight>
            </a:endParaRPr>
          </a:p>
          <a:p>
            <a:pPr indent="0" lvl="0" marL="0" rtl="0" algn="l">
              <a:spcBef>
                <a:spcPts val="0"/>
              </a:spcBef>
              <a:spcAft>
                <a:spcPts val="0"/>
              </a:spcAft>
              <a:buNone/>
            </a:pPr>
            <a:r>
              <a:t/>
            </a:r>
            <a:endParaRPr>
              <a:solidFill>
                <a:srgbClr val="000000"/>
              </a:solidFill>
              <a:highlight>
                <a:srgbClr val="FFFFFF"/>
              </a:highlight>
            </a:endParaRPr>
          </a:p>
          <a:p>
            <a:pPr indent="0" lvl="0" marL="0" rtl="0" algn="l">
              <a:spcBef>
                <a:spcPts val="0"/>
              </a:spcBef>
              <a:spcAft>
                <a:spcPts val="0"/>
              </a:spcAft>
              <a:buNone/>
            </a:pPr>
            <a:r>
              <a:rPr b="1" lang="en">
                <a:solidFill>
                  <a:srgbClr val="000000"/>
                </a:solidFill>
                <a:highlight>
                  <a:srgbClr val="FFFFFF"/>
                </a:highlight>
              </a:rPr>
              <a:t>False Discovery Rate</a:t>
            </a:r>
            <a:r>
              <a:rPr lang="en">
                <a:solidFill>
                  <a:srgbClr val="000000"/>
                </a:solidFill>
                <a:highlight>
                  <a:srgbClr val="FFFFFF"/>
                </a:highlight>
              </a:rPr>
              <a:t>: adjusted p-value controls for a single false positive out of </a:t>
            </a:r>
            <a:r>
              <a:rPr i="1" lang="en">
                <a:solidFill>
                  <a:srgbClr val="000000"/>
                </a:solidFill>
                <a:highlight>
                  <a:srgbClr val="FFFFFF"/>
                </a:highlight>
              </a:rPr>
              <a:t>the positive tests</a:t>
            </a:r>
            <a:r>
              <a:rPr lang="en">
                <a:solidFill>
                  <a:srgbClr val="000000"/>
                </a:solidFill>
                <a:highlight>
                  <a:srgbClr val="FFFFFF"/>
                </a:highlight>
              </a:rPr>
              <a:t>. </a:t>
            </a:r>
            <a:endParaRPr>
              <a:solidFill>
                <a:srgbClr val="000000"/>
              </a:solidFill>
              <a:highlight>
                <a:srgbClr val="FFFFFF"/>
              </a:highlight>
            </a:endParaRPr>
          </a:p>
          <a:p>
            <a:pPr indent="0" lvl="0" marL="0" rtl="0" algn="l">
              <a:spcBef>
                <a:spcPts val="0"/>
              </a:spcBef>
              <a:spcAft>
                <a:spcPts val="0"/>
              </a:spcAft>
              <a:buNone/>
            </a:pPr>
            <a:r>
              <a:t/>
            </a:r>
            <a:endParaRPr>
              <a:solidFill>
                <a:srgbClr val="000000"/>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198875" y="45381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should we consider when we make many statistical tests?</a:t>
            </a:r>
            <a:endParaRPr/>
          </a:p>
        </p:txBody>
      </p:sp>
      <p:pic>
        <p:nvPicPr>
          <p:cNvPr id="61" name="Google Shape;61;p14"/>
          <p:cNvPicPr preferRelativeResize="0"/>
          <p:nvPr/>
        </p:nvPicPr>
        <p:blipFill>
          <a:blip r:embed="rId3">
            <a:alphaModFix/>
          </a:blip>
          <a:stretch>
            <a:fillRect/>
          </a:stretch>
        </p:blipFill>
        <p:spPr>
          <a:xfrm>
            <a:off x="663100" y="1588567"/>
            <a:ext cx="7362825" cy="50006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 to our original </a:t>
            </a:r>
            <a:r>
              <a:rPr lang="en"/>
              <a:t>question</a:t>
            </a:r>
            <a:endParaRPr/>
          </a:p>
        </p:txBody>
      </p:sp>
      <p:pic>
        <p:nvPicPr>
          <p:cNvPr id="187" name="Google Shape;187;p32"/>
          <p:cNvPicPr preferRelativeResize="0"/>
          <p:nvPr/>
        </p:nvPicPr>
        <p:blipFill>
          <a:blip r:embed="rId3">
            <a:alphaModFix/>
          </a:blip>
          <a:stretch>
            <a:fillRect/>
          </a:stretch>
        </p:blipFill>
        <p:spPr>
          <a:xfrm>
            <a:off x="663100" y="1588567"/>
            <a:ext cx="7362825" cy="5000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Multiple testing when there is definitely no effect</a:t>
            </a:r>
            <a:endParaRPr/>
          </a:p>
        </p:txBody>
      </p:sp>
      <p:sp>
        <p:nvSpPr>
          <p:cNvPr id="193" name="Google Shape;193;p33"/>
          <p:cNvSpPr txBox="1"/>
          <p:nvPr/>
        </p:nvSpPr>
        <p:spPr>
          <a:xfrm>
            <a:off x="328650" y="1356800"/>
            <a:ext cx="8165400" cy="51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pic>
        <p:nvPicPr>
          <p:cNvPr id="194" name="Google Shape;194;p33"/>
          <p:cNvPicPr preferRelativeResize="0"/>
          <p:nvPr/>
        </p:nvPicPr>
        <p:blipFill rotWithShape="1">
          <a:blip r:embed="rId3">
            <a:alphaModFix/>
          </a:blip>
          <a:srcRect b="6436" l="12698" r="51640" t="34240"/>
          <a:stretch/>
        </p:blipFill>
        <p:spPr>
          <a:xfrm>
            <a:off x="605125" y="1852025"/>
            <a:ext cx="4281648" cy="4006624"/>
          </a:xfrm>
          <a:prstGeom prst="rect">
            <a:avLst/>
          </a:prstGeom>
          <a:noFill/>
          <a:ln>
            <a:noFill/>
          </a:ln>
        </p:spPr>
      </p:pic>
      <p:pic>
        <p:nvPicPr>
          <p:cNvPr id="195" name="Google Shape;195;p33"/>
          <p:cNvPicPr preferRelativeResize="0"/>
          <p:nvPr/>
        </p:nvPicPr>
        <p:blipFill rotWithShape="1">
          <a:blip r:embed="rId4">
            <a:alphaModFix/>
          </a:blip>
          <a:srcRect b="29116" l="52227" r="15261" t="38440"/>
          <a:stretch/>
        </p:blipFill>
        <p:spPr>
          <a:xfrm>
            <a:off x="5049500" y="2392950"/>
            <a:ext cx="3887602" cy="21820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p-values</a:t>
            </a:r>
            <a:r>
              <a:rPr lang="en"/>
              <a:t> and scientific </a:t>
            </a:r>
            <a:r>
              <a:rPr lang="en"/>
              <a:t>reproducibility</a:t>
            </a:r>
            <a:endParaRPr/>
          </a:p>
        </p:txBody>
      </p:sp>
      <p:sp>
        <p:nvSpPr>
          <p:cNvPr id="201" name="Google Shape;201;p34"/>
          <p:cNvSpPr txBox="1"/>
          <p:nvPr/>
        </p:nvSpPr>
        <p:spPr>
          <a:xfrm>
            <a:off x="328650" y="1356800"/>
            <a:ext cx="8165400" cy="51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If our statistical analysis is imperfect, they are cheap and easy to do, and we have professional incentive to find new, exciting results, what could possibly go wrong?</a:t>
            </a:r>
            <a:endParaRPr sz="1800">
              <a:solidFill>
                <a:schemeClr val="dk1"/>
              </a:solidFill>
            </a:endParaRPr>
          </a:p>
          <a:p>
            <a:pPr indent="0" lvl="0" marL="0" rtl="0" algn="l">
              <a:spcBef>
                <a:spcPts val="0"/>
              </a:spcBef>
              <a:spcAft>
                <a:spcPts val="0"/>
              </a:spcAft>
              <a:buNone/>
            </a:pPr>
            <a:r>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5" name="Shape 205"/>
        <p:cNvGrpSpPr/>
        <p:nvPr/>
      </p:nvGrpSpPr>
      <p:grpSpPr>
        <a:xfrm>
          <a:off x="0" y="0"/>
          <a:ext cx="0" cy="0"/>
          <a:chOff x="0" y="0"/>
          <a:chExt cx="0" cy="0"/>
        </a:xfrm>
      </p:grpSpPr>
      <p:pic>
        <p:nvPicPr>
          <p:cNvPr id="206" name="Google Shape;206;p35"/>
          <p:cNvPicPr preferRelativeResize="0"/>
          <p:nvPr/>
        </p:nvPicPr>
        <p:blipFill>
          <a:blip r:embed="rId3">
            <a:alphaModFix/>
          </a:blip>
          <a:stretch>
            <a:fillRect/>
          </a:stretch>
        </p:blipFill>
        <p:spPr>
          <a:xfrm>
            <a:off x="3271494" y="0"/>
            <a:ext cx="2601011" cy="6858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0" name="Shape 210"/>
        <p:cNvGrpSpPr/>
        <p:nvPr/>
      </p:nvGrpSpPr>
      <p:grpSpPr>
        <a:xfrm>
          <a:off x="0" y="0"/>
          <a:ext cx="0" cy="0"/>
          <a:chOff x="0" y="0"/>
          <a:chExt cx="0" cy="0"/>
        </a:xfrm>
      </p:grpSpPr>
      <p:pic>
        <p:nvPicPr>
          <p:cNvPr id="211" name="Google Shape;211;p36"/>
          <p:cNvPicPr preferRelativeResize="0"/>
          <p:nvPr/>
        </p:nvPicPr>
        <p:blipFill rotWithShape="1">
          <a:blip r:embed="rId3">
            <a:alphaModFix/>
          </a:blip>
          <a:srcRect b="6838" l="25467" r="41102" t="9563"/>
          <a:stretch/>
        </p:blipFill>
        <p:spPr>
          <a:xfrm>
            <a:off x="176375" y="593375"/>
            <a:ext cx="4271674" cy="6009026"/>
          </a:xfrm>
          <a:prstGeom prst="rect">
            <a:avLst/>
          </a:prstGeom>
          <a:noFill/>
          <a:ln>
            <a:noFill/>
          </a:ln>
        </p:spPr>
      </p:pic>
      <p:pic>
        <p:nvPicPr>
          <p:cNvPr id="212" name="Google Shape;212;p36"/>
          <p:cNvPicPr preferRelativeResize="0"/>
          <p:nvPr/>
        </p:nvPicPr>
        <p:blipFill rotWithShape="1">
          <a:blip r:embed="rId4">
            <a:alphaModFix/>
          </a:blip>
          <a:srcRect b="7747" l="24726" r="41709" t="17969"/>
          <a:stretch/>
        </p:blipFill>
        <p:spPr>
          <a:xfrm>
            <a:off x="4635475" y="1089512"/>
            <a:ext cx="4343275" cy="54066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testing is imperfect</a:t>
            </a:r>
            <a:endParaRPr/>
          </a:p>
        </p:txBody>
      </p:sp>
      <p:sp>
        <p:nvSpPr>
          <p:cNvPr id="67" name="Google Shape;67;p15"/>
          <p:cNvSpPr txBox="1"/>
          <p:nvPr>
            <p:ph idx="1" type="body"/>
          </p:nvPr>
        </p:nvSpPr>
        <p:spPr>
          <a:xfrm>
            <a:off x="459500" y="1492308"/>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Suppose that the null hypothesis is spot on: at the population level, the different in mean gene expression between WT and MT is 0: population parameter = null hypothesis.</a:t>
            </a:r>
            <a:endParaRPr>
              <a:solidFill>
                <a:srgbClr val="000000"/>
              </a:solidFill>
            </a:endParaRPr>
          </a:p>
          <a:p>
            <a:pPr indent="0" lvl="0" marL="0" rtl="0" algn="l">
              <a:spcBef>
                <a:spcPts val="1600"/>
              </a:spcBef>
              <a:spcAft>
                <a:spcPts val="0"/>
              </a:spcAft>
              <a:buNone/>
            </a:pPr>
            <a:r>
              <a:rPr lang="en">
                <a:solidFill>
                  <a:srgbClr val="000000"/>
                </a:solidFill>
              </a:rPr>
              <a:t>What do you expect a perfect statistical test to say?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testing is imperfect</a:t>
            </a:r>
            <a:endParaRPr/>
          </a:p>
        </p:txBody>
      </p:sp>
      <p:sp>
        <p:nvSpPr>
          <p:cNvPr id="73" name="Google Shape;73;p16"/>
          <p:cNvSpPr txBox="1"/>
          <p:nvPr>
            <p:ph idx="1" type="body"/>
          </p:nvPr>
        </p:nvSpPr>
        <p:spPr>
          <a:xfrm>
            <a:off x="459500" y="1492308"/>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Suppose that the null hypothesis is spot on: at the population level, the different in mean gene expression between WT and MT is 0: population parameter = null hypothesis. </a:t>
            </a:r>
            <a:endParaRPr>
              <a:solidFill>
                <a:srgbClr val="000000"/>
              </a:solidFill>
            </a:endParaRPr>
          </a:p>
          <a:p>
            <a:pPr indent="0" lvl="0" marL="0" rtl="0" algn="l">
              <a:spcBef>
                <a:spcPts val="1600"/>
              </a:spcBef>
              <a:spcAft>
                <a:spcPts val="0"/>
              </a:spcAft>
              <a:buNone/>
            </a:pPr>
            <a:r>
              <a:rPr lang="en">
                <a:solidFill>
                  <a:srgbClr val="000000"/>
                </a:solidFill>
              </a:rPr>
              <a:t>Then, giving a sampling distribution of null hypothesis, a p-value cutoff of 5%, and a sample statistic (which </a:t>
            </a:r>
            <a:r>
              <a:rPr i="1" lang="en">
                <a:solidFill>
                  <a:srgbClr val="000000"/>
                </a:solidFill>
              </a:rPr>
              <a:t>also</a:t>
            </a:r>
            <a:r>
              <a:rPr lang="en">
                <a:solidFill>
                  <a:srgbClr val="000000"/>
                </a:solidFill>
              </a:rPr>
              <a:t> comes from the sampling distribution),</a:t>
            </a:r>
            <a:endParaRPr>
              <a:solidFill>
                <a:srgbClr val="000000"/>
              </a:solidFill>
            </a:endParaRPr>
          </a:p>
          <a:p>
            <a:pPr indent="0" lvl="0" marL="0" rtl="0" algn="l">
              <a:spcBef>
                <a:spcPts val="1600"/>
              </a:spcBef>
              <a:spcAft>
                <a:spcPts val="0"/>
              </a:spcAft>
              <a:buNone/>
            </a:pPr>
            <a:r>
              <a:rPr i="1" lang="en">
                <a:solidFill>
                  <a:srgbClr val="000000"/>
                </a:solidFill>
              </a:rPr>
              <a:t>How likely will we reject the sample statistic?</a:t>
            </a:r>
            <a:endParaRPr i="1">
              <a:solidFill>
                <a:srgbClr val="000000"/>
              </a:solidFill>
            </a:endParaRPr>
          </a:p>
          <a:p>
            <a:pPr indent="0" lvl="0" marL="0" rtl="0" algn="l">
              <a:spcBef>
                <a:spcPts val="1600"/>
              </a:spcBef>
              <a:spcAft>
                <a:spcPts val="1600"/>
              </a:spcAft>
              <a:buNone/>
            </a:pPr>
            <a:r>
              <a:t/>
            </a:r>
            <a:endParaRPr>
              <a:solidFill>
                <a:srgbClr val="000000"/>
              </a:solidFill>
            </a:endParaRPr>
          </a:p>
        </p:txBody>
      </p:sp>
      <p:pic>
        <p:nvPicPr>
          <p:cNvPr id="74" name="Google Shape;74;p16"/>
          <p:cNvPicPr preferRelativeResize="0"/>
          <p:nvPr/>
        </p:nvPicPr>
        <p:blipFill>
          <a:blip r:embed="rId3">
            <a:alphaModFix/>
          </a:blip>
          <a:stretch>
            <a:fillRect/>
          </a:stretch>
        </p:blipFill>
        <p:spPr>
          <a:xfrm>
            <a:off x="1619250" y="4167213"/>
            <a:ext cx="6096000" cy="2619375"/>
          </a:xfrm>
          <a:prstGeom prst="rect">
            <a:avLst/>
          </a:prstGeom>
          <a:noFill/>
          <a:ln>
            <a:noFill/>
          </a:ln>
        </p:spPr>
      </p:pic>
      <p:sp>
        <p:nvSpPr>
          <p:cNvPr id="75" name="Google Shape;75;p16"/>
          <p:cNvSpPr/>
          <p:nvPr/>
        </p:nvSpPr>
        <p:spPr>
          <a:xfrm>
            <a:off x="1273975" y="4691075"/>
            <a:ext cx="1488300" cy="28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p:nvPr/>
        </p:nvSpPr>
        <p:spPr>
          <a:xfrm>
            <a:off x="950125" y="5761600"/>
            <a:ext cx="1488300" cy="763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p:nvPr/>
        </p:nvSpPr>
        <p:spPr>
          <a:xfrm>
            <a:off x="6567500" y="4691075"/>
            <a:ext cx="1488300" cy="28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p:nvPr/>
        </p:nvSpPr>
        <p:spPr>
          <a:xfrm>
            <a:off x="6760381" y="5712631"/>
            <a:ext cx="1488300" cy="763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p:nvPr/>
        </p:nvSpPr>
        <p:spPr>
          <a:xfrm>
            <a:off x="2090738" y="4172994"/>
            <a:ext cx="731100" cy="2120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flipH="1">
            <a:off x="1797950" y="6278188"/>
            <a:ext cx="1023900" cy="492900"/>
          </a:xfrm>
          <a:prstGeom prst="round1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p:nvPr/>
        </p:nvSpPr>
        <p:spPr>
          <a:xfrm>
            <a:off x="2107413" y="6286513"/>
            <a:ext cx="738175" cy="428625"/>
          </a:xfrm>
          <a:custGeom>
            <a:rect b="b" l="l" r="r" t="t"/>
            <a:pathLst>
              <a:path extrusionOk="0" h="17145" w="29527">
                <a:moveTo>
                  <a:pt x="29527" y="0"/>
                </a:moveTo>
                <a:cubicBezTo>
                  <a:pt x="27463" y="1746"/>
                  <a:pt x="22066" y="7620"/>
                  <a:pt x="17145" y="10477"/>
                </a:cubicBezTo>
                <a:cubicBezTo>
                  <a:pt x="12224" y="13335"/>
                  <a:pt x="2858" y="16034"/>
                  <a:pt x="0" y="17145"/>
                </a:cubicBezTo>
              </a:path>
            </a:pathLst>
          </a:custGeom>
          <a:noFill/>
          <a:ln cap="flat" cmpd="sng" w="19050">
            <a:solidFill>
              <a:srgbClr val="434343"/>
            </a:solidFill>
            <a:prstDash val="solid"/>
            <a:round/>
            <a:headEnd len="med" w="med" type="none"/>
            <a:tailEnd len="med" w="med" type="none"/>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idx="1" type="body"/>
          </p:nvPr>
        </p:nvSpPr>
        <p:spPr>
          <a:xfrm>
            <a:off x="459500" y="1492308"/>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This is known also known as the </a:t>
            </a:r>
            <a:r>
              <a:rPr b="1" lang="en">
                <a:solidFill>
                  <a:srgbClr val="000000"/>
                </a:solidFill>
              </a:rPr>
              <a:t>false positive rate</a:t>
            </a:r>
            <a:r>
              <a:rPr lang="en">
                <a:solidFill>
                  <a:srgbClr val="000000"/>
                </a:solidFill>
              </a:rPr>
              <a:t>: </a:t>
            </a:r>
            <a:endParaRPr>
              <a:solidFill>
                <a:srgbClr val="000000"/>
              </a:solidFill>
            </a:endParaRPr>
          </a:p>
          <a:p>
            <a:pPr indent="457200" lvl="0" marL="0" rtl="0" algn="l">
              <a:spcBef>
                <a:spcPts val="1600"/>
              </a:spcBef>
              <a:spcAft>
                <a:spcPts val="0"/>
              </a:spcAft>
              <a:buNone/>
            </a:pPr>
            <a:r>
              <a:rPr lang="en">
                <a:solidFill>
                  <a:srgbClr val="000000"/>
                </a:solidFill>
              </a:rPr>
              <a:t>the probability of false statistical </a:t>
            </a:r>
            <a:r>
              <a:rPr lang="en">
                <a:solidFill>
                  <a:srgbClr val="000000"/>
                </a:solidFill>
              </a:rPr>
              <a:t>significance</a:t>
            </a:r>
            <a:r>
              <a:rPr lang="en">
                <a:solidFill>
                  <a:srgbClr val="000000"/>
                </a:solidFill>
              </a:rPr>
              <a:t>. </a:t>
            </a:r>
            <a:endParaRPr>
              <a:solidFill>
                <a:srgbClr val="000000"/>
              </a:solidFill>
            </a:endParaRPr>
          </a:p>
          <a:p>
            <a:pPr indent="457200" lvl="0" marL="0" rtl="0" algn="l">
              <a:spcBef>
                <a:spcPts val="1600"/>
              </a:spcBef>
              <a:spcAft>
                <a:spcPts val="0"/>
              </a:spcAft>
              <a:buNone/>
            </a:pPr>
            <a:r>
              <a:rPr lang="en">
                <a:solidFill>
                  <a:srgbClr val="000000"/>
                </a:solidFill>
              </a:rPr>
              <a:t>rejecting the null hypothesis when one should not.</a:t>
            </a:r>
            <a:endParaRPr>
              <a:solidFill>
                <a:srgbClr val="000000"/>
              </a:solidFill>
            </a:endParaRPr>
          </a:p>
          <a:p>
            <a:pPr indent="457200" lvl="0" marL="0" rtl="0" algn="l">
              <a:spcBef>
                <a:spcPts val="1600"/>
              </a:spcBef>
              <a:spcAft>
                <a:spcPts val="0"/>
              </a:spcAft>
              <a:buNone/>
            </a:pPr>
            <a:r>
              <a:rPr b="1" lang="en">
                <a:solidFill>
                  <a:srgbClr val="000000"/>
                </a:solidFill>
              </a:rPr>
              <a:t>p</a:t>
            </a:r>
            <a:r>
              <a:rPr b="1" lang="en">
                <a:solidFill>
                  <a:srgbClr val="000000"/>
                </a:solidFill>
              </a:rPr>
              <a:t>ositive </a:t>
            </a:r>
            <a:r>
              <a:rPr lang="en">
                <a:solidFill>
                  <a:srgbClr val="000000"/>
                </a:solidFill>
              </a:rPr>
              <a:t>= </a:t>
            </a:r>
            <a:r>
              <a:rPr lang="en">
                <a:solidFill>
                  <a:schemeClr val="dk1"/>
                </a:solidFill>
              </a:rPr>
              <a:t>statistical significance, </a:t>
            </a:r>
            <a:r>
              <a:rPr lang="en">
                <a:solidFill>
                  <a:srgbClr val="000000"/>
                </a:solidFill>
              </a:rPr>
              <a:t>reject null hypothesis. </a:t>
            </a:r>
            <a:endParaRPr>
              <a:solidFill>
                <a:srgbClr val="000000"/>
              </a:solidFill>
            </a:endParaRPr>
          </a:p>
          <a:p>
            <a:pPr indent="45720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idx="1" type="body"/>
          </p:nvPr>
        </p:nvSpPr>
        <p:spPr>
          <a:xfrm>
            <a:off x="459500" y="1492308"/>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This is known also known as the </a:t>
            </a:r>
            <a:r>
              <a:rPr b="1" lang="en">
                <a:solidFill>
                  <a:srgbClr val="000000"/>
                </a:solidFill>
              </a:rPr>
              <a:t>false positive rate</a:t>
            </a:r>
            <a:r>
              <a:rPr lang="en">
                <a:solidFill>
                  <a:srgbClr val="000000"/>
                </a:solidFill>
              </a:rPr>
              <a:t>: </a:t>
            </a:r>
            <a:endParaRPr>
              <a:solidFill>
                <a:srgbClr val="000000"/>
              </a:solidFill>
            </a:endParaRPr>
          </a:p>
          <a:p>
            <a:pPr indent="457200" lvl="0" marL="0" rtl="0" algn="l">
              <a:spcBef>
                <a:spcPts val="1600"/>
              </a:spcBef>
              <a:spcAft>
                <a:spcPts val="0"/>
              </a:spcAft>
              <a:buNone/>
            </a:pPr>
            <a:r>
              <a:rPr lang="en">
                <a:solidFill>
                  <a:srgbClr val="000000"/>
                </a:solidFill>
              </a:rPr>
              <a:t>the probability of false statistical significance. </a:t>
            </a:r>
            <a:endParaRPr>
              <a:solidFill>
                <a:srgbClr val="000000"/>
              </a:solidFill>
            </a:endParaRPr>
          </a:p>
          <a:p>
            <a:pPr indent="457200" lvl="0" marL="0" rtl="0" algn="l">
              <a:spcBef>
                <a:spcPts val="1600"/>
              </a:spcBef>
              <a:spcAft>
                <a:spcPts val="0"/>
              </a:spcAft>
              <a:buNone/>
            </a:pPr>
            <a:r>
              <a:rPr lang="en">
                <a:solidFill>
                  <a:srgbClr val="000000"/>
                </a:solidFill>
              </a:rPr>
              <a:t>rejecting the null hypothesis when one should not.</a:t>
            </a:r>
            <a:endParaRPr>
              <a:solidFill>
                <a:srgbClr val="000000"/>
              </a:solidFill>
            </a:endParaRPr>
          </a:p>
          <a:p>
            <a:pPr indent="457200" lvl="0" marL="0" rtl="0" algn="l">
              <a:spcBef>
                <a:spcPts val="1600"/>
              </a:spcBef>
              <a:spcAft>
                <a:spcPts val="0"/>
              </a:spcAft>
              <a:buNone/>
            </a:pPr>
            <a:r>
              <a:rPr b="1" lang="en">
                <a:solidFill>
                  <a:srgbClr val="000000"/>
                </a:solidFill>
              </a:rPr>
              <a:t>Positive </a:t>
            </a:r>
            <a:r>
              <a:rPr lang="en">
                <a:solidFill>
                  <a:srgbClr val="000000"/>
                </a:solidFill>
              </a:rPr>
              <a:t>= </a:t>
            </a:r>
            <a:r>
              <a:rPr lang="en">
                <a:solidFill>
                  <a:schemeClr val="dk1"/>
                </a:solidFill>
              </a:rPr>
              <a:t>statistical significance, </a:t>
            </a:r>
            <a:r>
              <a:rPr lang="en">
                <a:solidFill>
                  <a:srgbClr val="000000"/>
                </a:solidFill>
              </a:rPr>
              <a:t>reject null hypothesis.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en">
                <a:solidFill>
                  <a:srgbClr val="000000"/>
                </a:solidFill>
              </a:rPr>
              <a:t>There is also the </a:t>
            </a:r>
            <a:r>
              <a:rPr b="1" lang="en">
                <a:solidFill>
                  <a:srgbClr val="000000"/>
                </a:solidFill>
              </a:rPr>
              <a:t>false negative rate</a:t>
            </a:r>
            <a:r>
              <a:rPr lang="en">
                <a:solidFill>
                  <a:srgbClr val="000000"/>
                </a:solidFill>
              </a:rPr>
              <a:t>: </a:t>
            </a:r>
            <a:endParaRPr>
              <a:solidFill>
                <a:srgbClr val="000000"/>
              </a:solidFill>
            </a:endParaRPr>
          </a:p>
          <a:p>
            <a:pPr indent="457200" lvl="0" marL="0" rtl="0" algn="l">
              <a:spcBef>
                <a:spcPts val="1600"/>
              </a:spcBef>
              <a:spcAft>
                <a:spcPts val="0"/>
              </a:spcAft>
              <a:buNone/>
            </a:pPr>
            <a:r>
              <a:rPr lang="en">
                <a:solidFill>
                  <a:srgbClr val="000000"/>
                </a:solidFill>
              </a:rPr>
              <a:t>the probability of false statistical insignificance. </a:t>
            </a:r>
            <a:endParaRPr>
              <a:solidFill>
                <a:srgbClr val="000000"/>
              </a:solidFill>
            </a:endParaRPr>
          </a:p>
          <a:p>
            <a:pPr indent="457200" lvl="0" marL="0" rtl="0" algn="l">
              <a:spcBef>
                <a:spcPts val="1600"/>
              </a:spcBef>
              <a:spcAft>
                <a:spcPts val="0"/>
              </a:spcAft>
              <a:buNone/>
            </a:pPr>
            <a:r>
              <a:rPr lang="en">
                <a:solidFill>
                  <a:srgbClr val="000000"/>
                </a:solidFill>
              </a:rPr>
              <a:t>not rejecting the null hypothesis when one should reject.</a:t>
            </a:r>
            <a:endParaRPr>
              <a:solidFill>
                <a:srgbClr val="000000"/>
              </a:solidFill>
            </a:endParaRPr>
          </a:p>
          <a:p>
            <a:pPr indent="457200" lvl="0" marL="0" rtl="0" algn="l">
              <a:spcBef>
                <a:spcPts val="1600"/>
              </a:spcBef>
              <a:spcAft>
                <a:spcPts val="0"/>
              </a:spcAft>
              <a:buNone/>
            </a:pPr>
            <a:r>
              <a:rPr b="1" lang="en">
                <a:solidFill>
                  <a:srgbClr val="000000"/>
                </a:solidFill>
              </a:rPr>
              <a:t>n</a:t>
            </a:r>
            <a:r>
              <a:rPr b="1" lang="en">
                <a:solidFill>
                  <a:srgbClr val="000000"/>
                </a:solidFill>
              </a:rPr>
              <a:t>egative </a:t>
            </a:r>
            <a:r>
              <a:rPr lang="en">
                <a:solidFill>
                  <a:srgbClr val="000000"/>
                </a:solidFill>
              </a:rPr>
              <a:t>= </a:t>
            </a:r>
            <a:r>
              <a:rPr lang="en">
                <a:solidFill>
                  <a:schemeClr val="dk1"/>
                </a:solidFill>
              </a:rPr>
              <a:t>statistical insignificance, f</a:t>
            </a:r>
            <a:r>
              <a:rPr lang="en">
                <a:solidFill>
                  <a:srgbClr val="000000"/>
                </a:solidFill>
              </a:rPr>
              <a:t>avors null hypothesis.</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testing is imperfect</a:t>
            </a:r>
            <a:endParaRPr/>
          </a:p>
        </p:txBody>
      </p:sp>
      <p:pic>
        <p:nvPicPr>
          <p:cNvPr id="102" name="Google Shape;102;p20"/>
          <p:cNvPicPr preferRelativeResize="0"/>
          <p:nvPr/>
        </p:nvPicPr>
        <p:blipFill rotWithShape="1">
          <a:blip r:embed="rId3">
            <a:alphaModFix/>
          </a:blip>
          <a:srcRect b="0" l="0" r="66910" t="0"/>
          <a:stretch/>
        </p:blipFill>
        <p:spPr>
          <a:xfrm>
            <a:off x="1310688" y="1416750"/>
            <a:ext cx="6522623" cy="5149726"/>
          </a:xfrm>
          <a:prstGeom prst="rect">
            <a:avLst/>
          </a:prstGeom>
          <a:noFill/>
          <a:ln>
            <a:noFill/>
          </a:ln>
        </p:spPr>
      </p:pic>
      <p:sp>
        <p:nvSpPr>
          <p:cNvPr id="103" name="Google Shape;103;p20"/>
          <p:cNvSpPr/>
          <p:nvPr/>
        </p:nvSpPr>
        <p:spPr>
          <a:xfrm>
            <a:off x="5817350" y="3876761"/>
            <a:ext cx="1209300" cy="413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p:nvPr/>
        </p:nvSpPr>
        <p:spPr>
          <a:xfrm>
            <a:off x="2251000" y="3860800"/>
            <a:ext cx="1362000" cy="518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testing is imperfect</a:t>
            </a:r>
            <a:endParaRPr/>
          </a:p>
        </p:txBody>
      </p:sp>
      <p:pic>
        <p:nvPicPr>
          <p:cNvPr id="110" name="Google Shape;110;p21"/>
          <p:cNvPicPr preferRelativeResize="0"/>
          <p:nvPr/>
        </p:nvPicPr>
        <p:blipFill rotWithShape="1">
          <a:blip r:embed="rId3">
            <a:alphaModFix/>
          </a:blip>
          <a:srcRect b="0" l="33069" r="33840" t="0"/>
          <a:stretch/>
        </p:blipFill>
        <p:spPr>
          <a:xfrm>
            <a:off x="1234488" y="1416750"/>
            <a:ext cx="6522623" cy="5149726"/>
          </a:xfrm>
          <a:prstGeom prst="rect">
            <a:avLst/>
          </a:prstGeom>
          <a:noFill/>
          <a:ln>
            <a:noFill/>
          </a:ln>
        </p:spPr>
      </p:pic>
      <p:sp>
        <p:nvSpPr>
          <p:cNvPr id="111" name="Google Shape;111;p21"/>
          <p:cNvSpPr/>
          <p:nvPr/>
        </p:nvSpPr>
        <p:spPr>
          <a:xfrm>
            <a:off x="5817350" y="3876761"/>
            <a:ext cx="1209300" cy="413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1"/>
          <p:cNvSpPr/>
          <p:nvPr/>
        </p:nvSpPr>
        <p:spPr>
          <a:xfrm>
            <a:off x="2262675" y="3860800"/>
            <a:ext cx="1350300" cy="518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