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gD+eE/iXrFYI2Q89jBpi34Q5rp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1228A5-0E97-468C-82C3-16BB22DF206E}">
  <a:tblStyle styleId="{CB1228A5-0E97-468C-82C3-16BB22DF206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L4BnpEJd3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cer.gov/pediatric-adult-rare-tumor/rare-tumors/rare-vascular-tumors/angiosarcoma" TargetMode="External"/><Relationship Id="rId3" Type="http://schemas.openxmlformats.org/officeDocument/2006/relationships/hyperlink" Target="https://ascproject.org/" TargetMode="External"/><Relationship Id="rId4" Type="http://schemas.openxmlformats.org/officeDocument/2006/relationships/hyperlink" Target="https://www.youtube.com/watch?v=-L4BnpEJd3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We’ve all had various exposure to statistics. The perspective that I am trying to teach today is to understand a few key analysis that statistics is used in biomedical research and genomics: how to read statistics in biomedical literature, and when you do your own analysis, how to interpret the results.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are trying to say something about the population, but in research we are usually given a sample, which is a random subset of the population.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Which one is the population distribution, sample distribution?</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They look similar in shape!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do we quantify some of the uncertainty in sampling? What is probability of sampling a range of values?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fcfb80aa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ddfcfb80aa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Sidenote to Count Me In, racial disparity in scientific research and advocacy: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https://www.youtube.com/watch?v=-L4BnpEJd30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Which blue line is the parameter, statistic?</a:t>
            </a:r>
            <a:endParaRPr b="1"/>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Red is the true population parameter.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What is the probability that the sampling distribution is within x basepairs of the true population parameter? What does it mean when the probability is high/low?</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fcfb80a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ddfcfb80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 week, we compared two distributions using difference in means, but also considered the sample size using a statistical test.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assumed that the population distribution were </a:t>
            </a:r>
            <a:r>
              <a:rPr lang="en"/>
              <a:t>identical</a:t>
            </a:r>
            <a:r>
              <a:rPr lang="en"/>
              <a:t>, and examined how </a:t>
            </a:r>
            <a:r>
              <a:rPr lang="en"/>
              <a:t>likely</a:t>
            </a:r>
            <a:r>
              <a:rPr lang="en"/>
              <a:t> we were to see that in the data. </a:t>
            </a:r>
            <a:endParaRPr/>
          </a:p>
          <a:p>
            <a:pPr indent="0" lvl="0" marL="0" rtl="0" algn="l">
              <a:lnSpc>
                <a:spcPct val="100000"/>
              </a:lnSpc>
              <a:spcBef>
                <a:spcPts val="0"/>
              </a:spcBef>
              <a:spcAft>
                <a:spcPts val="0"/>
              </a:spcAft>
              <a:buSzPts val="1100"/>
              <a:buNone/>
            </a:pPr>
            <a:r>
              <a:rPr lang="en"/>
              <a:t>If not likely - there’s a difference</a:t>
            </a:r>
            <a:endParaRPr/>
          </a:p>
          <a:p>
            <a:pPr indent="0" lvl="0" marL="0" rtl="0" algn="l">
              <a:lnSpc>
                <a:spcPct val="100000"/>
              </a:lnSpc>
              <a:spcBef>
                <a:spcPts val="0"/>
              </a:spcBef>
              <a:spcAft>
                <a:spcPts val="0"/>
              </a:spcAft>
              <a:buSzPts val="1100"/>
              <a:buNone/>
            </a:pPr>
            <a:r>
              <a:rPr lang="en"/>
              <a:t>If likely - there’s no difference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Could we assume that the population distrib</a:t>
            </a:r>
            <a:r>
              <a:rPr lang="en"/>
              <a:t>ution were different - that it it is particular difference and see how likely our data fit that hypothesis? Yes!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point is: compared our data to a fixed value hypothesis.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is the probability that the sampling distribution is within x basepairs of the true population parameter?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What happens if the sample size approaches the population size? </a:t>
            </a:r>
            <a:endParaRPr/>
          </a:p>
          <a:p>
            <a:pPr indent="0" lvl="0" marL="0" rtl="0" algn="l">
              <a:lnSpc>
                <a:spcPct val="100000"/>
              </a:lnSpc>
              <a:spcBef>
                <a:spcPts val="0"/>
              </a:spcBef>
              <a:spcAft>
                <a:spcPts val="0"/>
              </a:spcAft>
              <a:buSzPts val="1100"/>
              <a:buNone/>
            </a:pPr>
            <a:r>
              <a:rPr lang="en"/>
              <a:t>The probability of the sample average being the population parameter approaches 1.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happens to the variability of the sampling distribution as the sample size increased? </a:t>
            </a:r>
            <a:endParaRPr/>
          </a:p>
          <a:p>
            <a:pPr indent="0" lvl="0" marL="0" rtl="0" algn="l">
              <a:lnSpc>
                <a:spcPct val="100000"/>
              </a:lnSpc>
              <a:spcBef>
                <a:spcPts val="0"/>
              </a:spcBef>
              <a:spcAft>
                <a:spcPts val="0"/>
              </a:spcAft>
              <a:buSzPts val="1100"/>
              <a:buNone/>
            </a:pPr>
            <a:r>
              <a:rPr lang="en"/>
              <a:t>Decreased. This is directly related to the standard error.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does this apply to other statistics?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Analysis of Biological Data book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Confidence interval gives a measurement of uncertainty where the population parameter lies. This is calculated through the variability of the sampling distribution and sample size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Imagine 20 researchers independently take unique samples of n=500 genes from the human genome. Each researcher calculates the sample statistic and the 95% confidence interval. Each research ends up with a different estimate and a different confidence interval. On overage, however, 19/20 of the researchers intervals will contain the the value of the population parameter. No individual researcher now for sure whether their CI contains the true population parameter, but each can be 95% confident. </a:t>
            </a:r>
            <a:endParaRPr/>
          </a:p>
          <a:p>
            <a:pPr indent="0" lvl="0" marL="0" rtl="0" algn="l">
              <a:lnSpc>
                <a:spcPct val="100000"/>
              </a:lnSpc>
              <a:spcBef>
                <a:spcPts val="0"/>
              </a:spcBef>
              <a:spcAft>
                <a:spcPts val="0"/>
              </a:spcAft>
              <a:buSzPts val="1100"/>
              <a:buNone/>
            </a:pP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Analysis of Biological Data book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Confidence interval gives a measurement of uncertainty where the population parameter lies. This is calculated through the variability of the sampling distribution and sample size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Imagine 20 researchers independently take unique samples of n=1000 genes from the human genome. Each researcher calculates the mean and the 95% confidence interval. Each research ends up with a different estimate and a different confidence interval. On overage, however, 19/20 of the researchers intervals will contain the the value of the population parameter. No individual researcher now for sure whether their CI contains the true population parameter, but each can be 95% confident. </a:t>
            </a:r>
            <a:endParaRPr/>
          </a:p>
          <a:p>
            <a:pPr indent="0" lvl="0" marL="0" rtl="0" algn="l">
              <a:lnSpc>
                <a:spcPct val="100000"/>
              </a:lnSpc>
              <a:spcBef>
                <a:spcPts val="0"/>
              </a:spcBef>
              <a:spcAft>
                <a:spcPts val="0"/>
              </a:spcAft>
              <a:buSzPts val="1100"/>
              <a:buNone/>
            </a:pPr>
            <a:r>
              <a:rPr lang="en"/>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Drawing conclusions</a:t>
            </a:r>
            <a:endParaRPr/>
          </a:p>
          <a:p>
            <a:pPr indent="-298450" lvl="0" marL="457200" rtl="0" algn="l">
              <a:lnSpc>
                <a:spcPct val="100000"/>
              </a:lnSpc>
              <a:spcBef>
                <a:spcPts val="0"/>
              </a:spcBef>
              <a:spcAft>
                <a:spcPts val="0"/>
              </a:spcAft>
              <a:buSzPts val="1100"/>
              <a:buChar char="-"/>
            </a:pPr>
            <a:r>
              <a:rPr lang="en"/>
              <a:t>Sample statistic</a:t>
            </a:r>
            <a:endParaRPr/>
          </a:p>
          <a:p>
            <a:pPr indent="-298450" lvl="0" marL="457200" rtl="0" algn="l">
              <a:lnSpc>
                <a:spcPct val="100000"/>
              </a:lnSpc>
              <a:spcBef>
                <a:spcPts val="0"/>
              </a:spcBef>
              <a:spcAft>
                <a:spcPts val="0"/>
              </a:spcAft>
              <a:buSzPts val="1100"/>
              <a:buChar char="-"/>
            </a:pPr>
            <a:r>
              <a:rPr lang="en"/>
              <a:t>Confidence interval</a:t>
            </a:r>
            <a:endParaRPr/>
          </a:p>
          <a:p>
            <a:pPr indent="-298450" lvl="0" marL="457200" rtl="0" algn="l">
              <a:lnSpc>
                <a:spcPct val="100000"/>
              </a:lnSpc>
              <a:spcBef>
                <a:spcPts val="0"/>
              </a:spcBef>
              <a:spcAft>
                <a:spcPts val="0"/>
              </a:spcAft>
              <a:buSzPts val="1100"/>
              <a:buChar char="-"/>
            </a:pPr>
            <a:r>
              <a:rPr lang="en"/>
              <a:t>If making a test, hypothesis test and p-value</a:t>
            </a:r>
            <a:endParaRPr/>
          </a:p>
          <a:p>
            <a:pPr indent="-298450" lvl="0" marL="457200" rtl="0" algn="l">
              <a:lnSpc>
                <a:spcPct val="100000"/>
              </a:lnSpc>
              <a:spcBef>
                <a:spcPts val="0"/>
              </a:spcBef>
              <a:spcAft>
                <a:spcPts val="0"/>
              </a:spcAft>
              <a:buSzPts val="1100"/>
              <a:buChar char="-"/>
            </a:pPr>
            <a:r>
              <a:rPr lang="en"/>
              <a:t>Qualitative descriptive is also okay! (“this skews in this direction…”) - Correlation!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Inference asks: what is the effect?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Hypothesis testing asks: is the effect a specific value? (is the effect we see purely based on chance, or is there actually an effect?)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What are some </a:t>
            </a:r>
            <a:r>
              <a:rPr b="1" lang="en"/>
              <a:t>scientific</a:t>
            </a:r>
            <a:r>
              <a:rPr b="1" lang="en"/>
              <a:t> scenarios do we want to use hypothesis testing compared to reporting a sample statistic + confidence interval?</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examples: </a:t>
            </a:r>
            <a:endParaRPr/>
          </a:p>
          <a:p>
            <a:pPr indent="0" lvl="0" marL="0" rtl="0" algn="l">
              <a:lnSpc>
                <a:spcPct val="100000"/>
              </a:lnSpc>
              <a:spcBef>
                <a:spcPts val="0"/>
              </a:spcBef>
              <a:spcAft>
                <a:spcPts val="0"/>
              </a:spcAft>
              <a:buSzPts val="1100"/>
              <a:buNone/>
            </a:pPr>
            <a:r>
              <a:rPr lang="en"/>
              <a:t>whether there is a difference between two groups for vaccine efficacy. KRAS example. </a:t>
            </a:r>
            <a:endParaRPr/>
          </a:p>
          <a:p>
            <a:pPr indent="0" lvl="0" marL="0" rtl="0" algn="l">
              <a:lnSpc>
                <a:spcPct val="100000"/>
              </a:lnSpc>
              <a:spcBef>
                <a:spcPts val="0"/>
              </a:spcBef>
              <a:spcAft>
                <a:spcPts val="0"/>
              </a:spcAft>
              <a:buSzPts val="1100"/>
              <a:buNone/>
            </a:pPr>
            <a:r>
              <a:rPr lang="en"/>
              <a:t>whether the mean body temperature is 98.6F for patients in a drug trial.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Last week, we compared two distributions using difference in means, but also considered the sample size using a statistical test.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assumed that the population distribution were identical, and examined how likely we were to see that in the data.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not likely - there’s a difference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likely - there’s no difference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Could we assume that the population distribution were different - that it it is particular difference and see how likely our data fit that hypothesis? Yes!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point is: compared our data to a fixed value hypothesis.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Inference asks: what is the effect?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Hypothesis testing asks: is the effect a specific value? (is the effect we see purely based on chance, or is there actually an effect?)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examples: </a:t>
            </a:r>
            <a:endParaRPr/>
          </a:p>
          <a:p>
            <a:pPr indent="0" lvl="0" marL="0" rtl="0" algn="l">
              <a:lnSpc>
                <a:spcPct val="100000"/>
              </a:lnSpc>
              <a:spcBef>
                <a:spcPts val="0"/>
              </a:spcBef>
              <a:spcAft>
                <a:spcPts val="0"/>
              </a:spcAft>
              <a:buSzPts val="1100"/>
              <a:buNone/>
            </a:pPr>
            <a:r>
              <a:rPr lang="en"/>
              <a:t>whether there is a difference between two groups for vaccine efficacy. KRAS example. </a:t>
            </a:r>
            <a:endParaRPr/>
          </a:p>
          <a:p>
            <a:pPr indent="0" lvl="0" marL="0" rtl="0" algn="l">
              <a:lnSpc>
                <a:spcPct val="100000"/>
              </a:lnSpc>
              <a:spcBef>
                <a:spcPts val="0"/>
              </a:spcBef>
              <a:spcAft>
                <a:spcPts val="0"/>
              </a:spcAft>
              <a:buSzPts val="1100"/>
              <a:buNone/>
            </a:pPr>
            <a:r>
              <a:rPr lang="en"/>
              <a:t>whether the mean body temperature is 98.6F for patients in a drug trial.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Graphic: we want to see whether the true population parameter </a:t>
            </a:r>
            <a:r>
              <a:rPr i="1" lang="en"/>
              <a:t>could be </a:t>
            </a:r>
            <a:r>
              <a:rPr lang="en"/>
              <a:t>the null hypothesis.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The null hypothesis embodies the skeptical point of view - A good null hypothesis is something interesting to reject!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null hypothesis is often the “normal value” - the normal body temp,  - no effect/difference, no correlation - so that we can test whether the data deviates from the normal value.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Testing for 100f null hypothesis - rejecting it doesn’t mean much to us.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t>If the probability of obtaining the sample statistic or anything more different on the assumption that the null hypothesis were true is very </a:t>
            </a:r>
            <a:r>
              <a:rPr i="1" lang="en"/>
              <a:t>small</a:t>
            </a:r>
            <a:r>
              <a:rPr lang="en"/>
              <a:t>, do we believe the null hypothesis?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Another way of putting it - You come up with a </a:t>
            </a:r>
            <a:r>
              <a:rPr i="1" lang="en">
                <a:solidFill>
                  <a:schemeClr val="dk1"/>
                </a:solidFill>
              </a:rPr>
              <a:t>model </a:t>
            </a:r>
            <a:r>
              <a:rPr lang="en">
                <a:solidFill>
                  <a:schemeClr val="dk1"/>
                </a:solidFill>
              </a:rPr>
              <a:t>(a set of assumption of the data) that describes biological phenomena, and then you look at the data to see whether it </a:t>
            </a:r>
            <a:r>
              <a:rPr i="1" lang="en">
                <a:solidFill>
                  <a:schemeClr val="dk1"/>
                </a:solidFill>
              </a:rPr>
              <a:t>fits</a:t>
            </a:r>
            <a:r>
              <a:rPr lang="en">
                <a:solidFill>
                  <a:schemeClr val="dk1"/>
                </a:solidFill>
              </a:rPr>
              <a:t> the model.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dfcfb80aa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ddfcfb80aa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fcfb80aa_0_1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ddfcfb80aa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statistical test conducts a hypothesis test: a function that….</a:t>
            </a:r>
            <a:endParaRPr/>
          </a:p>
          <a:p>
            <a:pPr indent="0" lvl="0" marL="0" rtl="0" algn="l">
              <a:lnSpc>
                <a:spcPct val="100000"/>
              </a:lnSpc>
              <a:spcBef>
                <a:spcPts val="0"/>
              </a:spcBef>
              <a:spcAft>
                <a:spcPts val="0"/>
              </a:spcAft>
              <a:buSzPts val="1100"/>
              <a:buNone/>
            </a:pPr>
            <a:r>
              <a:rPr lang="en"/>
              <a:t>you give it your sample data and your null hypothesis.</a:t>
            </a:r>
            <a:endParaRPr/>
          </a:p>
          <a:p>
            <a:pPr indent="0" lvl="0" marL="0" rtl="0" algn="l">
              <a:lnSpc>
                <a:spcPct val="100000"/>
              </a:lnSpc>
              <a:spcBef>
                <a:spcPts val="0"/>
              </a:spcBef>
              <a:spcAft>
                <a:spcPts val="0"/>
              </a:spcAft>
              <a:buSzPts val="1100"/>
              <a:buNone/>
            </a:pPr>
            <a:r>
              <a:rPr lang="en"/>
              <a:t>It returns the population parameter estimates, confidence interval, and p-value.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Inference asks: what is the effect?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Hypothesis testing asks: is the effect a specific value?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Typically we need to answer both.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are using two variables at once: mutation status and gene expression. (What does the dataframe look like?)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T.test function by default tests for no difference in mean.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 A difference of .1F in body temperature. </a:t>
            </a:r>
            <a:endParaRPr/>
          </a:p>
          <a:p>
            <a:pPr indent="0" lvl="0" marL="0" rtl="0" algn="l">
              <a:lnSpc>
                <a:spcPct val="100000"/>
              </a:lnSpc>
              <a:spcBef>
                <a:spcPts val="0"/>
              </a:spcBef>
              <a:spcAft>
                <a:spcPts val="0"/>
              </a:spcAft>
              <a:buSzPts val="1100"/>
              <a:buNone/>
            </a:pPr>
            <a:r>
              <a:rPr lang="en"/>
              <a:t>1. An association that makes no sense - chocolate consumption and nobel prizes, etc.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2. KRAS scenario in which there’s a big difference, but not statistically significant, because the sample sizes are too small.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3. The new variant of COVID shows no difference in vaccine response compared to current variant of COVID.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 A difference of .1F in body temperature. </a:t>
            </a:r>
            <a:endParaRPr/>
          </a:p>
          <a:p>
            <a:pPr indent="0" lvl="0" marL="0" rtl="0" algn="l">
              <a:lnSpc>
                <a:spcPct val="100000"/>
              </a:lnSpc>
              <a:spcBef>
                <a:spcPts val="0"/>
              </a:spcBef>
              <a:spcAft>
                <a:spcPts val="0"/>
              </a:spcAft>
              <a:buSzPts val="1100"/>
              <a:buNone/>
            </a:pPr>
            <a:r>
              <a:rPr lang="en"/>
              <a:t>1. An association that makes no sense - chocolate consumption and nobel prizes, etc.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2. KRAS scenario in which there’s a big difference, but not statistically significant, because the sample sizes are too small.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3. The new variant of COVID shows no difference in vaccine response compared to current variant of COVID.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dfcfb80aa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dfcfb80a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dfcfb80aa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ddfcfb80a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we know something about the population, how can we figure out something about P(sample)?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would we do this in 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What are some examples of population vs. sample that you can think of?</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dfcfb80aa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ddfcfb80a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Summary: We just quantified the probability of the sample based on the population. We will later use this tool to quantify the probability of how close the sample is to the population.</a:t>
            </a:r>
            <a:endParaRPr i="1"/>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dfcfb80aa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ddfcfb80a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you think this probability is high or low?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Summary: We just quantified the probability of the sample based on the population. We will later use this tool to quantify the population based on the sample.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Population and sample size can vary greatly depending on the how abundant (prevalent?) it is, and the cost and accessible to get the sample</a:t>
            </a:r>
            <a:endParaRPr/>
          </a:p>
          <a:p>
            <a:pPr indent="0" lvl="0" marL="0" rtl="0" algn="l">
              <a:lnSpc>
                <a:spcPct val="100000"/>
              </a:lnSpc>
              <a:spcBef>
                <a:spcPts val="0"/>
              </a:spcBef>
              <a:spcAft>
                <a:spcPts val="0"/>
              </a:spcAft>
              <a:buSzPts val="1100"/>
              <a:buNone/>
            </a:pPr>
            <a:r>
              <a:rPr lang="en"/>
              <a:t>Angiosarcoma - small population, no sample at first. Now the sample size is relatively close the population size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Anything else you can think of? </a:t>
            </a:r>
            <a:r>
              <a:rPr lang="en"/>
              <a:t>Cells in a biopsy for sequencing.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What kind of bias in sampling might be going on here?</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Define independent - selection of elements from a population’s probability does not depend on previous sample. (ie. replacement vs. no replacement)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https://www.cancer.gov/pediatric-adult-rare-tumor/rare-tumors/rare-vascular-tumors/angiosarcoma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rgbClr val="0097A7"/>
                </a:solidFill>
                <a:hlinkClick r:id="rId3">
                  <a:extLst>
                    <a:ext uri="{A12FA001-AC4F-418D-AE19-62706E023703}">
                      <ahyp:hlinkClr val="tx"/>
                    </a:ext>
                  </a:extLst>
                </a:hlinkClick>
              </a:rPr>
              <a:t>https://ascproject.org/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Sidenote to Count Me In, racial disparity in scientific research and advocacy: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rgbClr val="0097A7"/>
                </a:solidFill>
                <a:hlinkClick r:id="rId4">
                  <a:extLst>
                    <a:ext uri="{A12FA001-AC4F-418D-AE19-62706E023703}">
                      <ahyp:hlinkClr val="tx"/>
                    </a:ext>
                  </a:extLst>
                </a:hlinkClick>
              </a:rPr>
              <a:t>https://www.youtube.com/watch?v=-L4BnpEJd30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choice of </a:t>
            </a:r>
            <a:r>
              <a:rPr i="1" lang="en"/>
              <a:t>measurement</a:t>
            </a:r>
            <a:r>
              <a:rPr lang="en"/>
              <a:t> is the length of a gene.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https://www.genome.gov/genetics-glossary/Gene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fcfb80aa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ddfcfb80a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certain are we about our conclusions?</a:t>
            </a:r>
            <a:endParaRPr/>
          </a:p>
          <a:p>
            <a:pPr indent="0" lvl="0" marL="0" rtl="0" algn="l">
              <a:lnSpc>
                <a:spcPct val="100000"/>
              </a:lnSpc>
              <a:spcBef>
                <a:spcPts val="0"/>
              </a:spcBef>
              <a:spcAft>
                <a:spcPts val="0"/>
              </a:spcAft>
              <a:buSzPts val="1100"/>
              <a:buNone/>
            </a:pPr>
            <a:r>
              <a:rPr lang="en"/>
              <a:t>Can we replicate this result again?</a:t>
            </a:r>
            <a:endParaRPr/>
          </a:p>
          <a:p>
            <a:pPr indent="0" lvl="0" marL="0" rtl="0" algn="l">
              <a:lnSpc>
                <a:spcPct val="100000"/>
              </a:lnSpc>
              <a:spcBef>
                <a:spcPts val="0"/>
              </a:spcBef>
              <a:spcAft>
                <a:spcPts val="0"/>
              </a:spcAft>
              <a:buSzPts val="1100"/>
              <a:buNone/>
            </a:pPr>
            <a:r>
              <a:rPr lang="en"/>
              <a:t>The majority of biomedical research is not reproducible - why?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3"/>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3"/>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4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7"/>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7"/>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0"/>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Statistical inference </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4,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198875" y="453825"/>
            <a:ext cx="86859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Describing a sample’s distribution</a:t>
            </a:r>
            <a:endParaRPr/>
          </a:p>
        </p:txBody>
      </p:sp>
      <p:sp>
        <p:nvSpPr>
          <p:cNvPr id="109" name="Google Shape;109;p8"/>
          <p:cNvSpPr txBox="1"/>
          <p:nvPr/>
        </p:nvSpPr>
        <p:spPr>
          <a:xfrm>
            <a:off x="357875" y="1391125"/>
            <a:ext cx="8113800" cy="14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 </a:t>
            </a:r>
            <a:r>
              <a:rPr b="1" i="0" lang="en" sz="1800" u="none" cap="none" strike="noStrike">
                <a:solidFill>
                  <a:srgbClr val="000000"/>
                </a:solidFill>
                <a:latin typeface="Arial"/>
                <a:ea typeface="Arial"/>
                <a:cs typeface="Arial"/>
                <a:sym typeface="Arial"/>
              </a:rPr>
              <a:t>distribution</a:t>
            </a:r>
            <a:r>
              <a:rPr b="0" i="0" lang="en" sz="1800" u="none" cap="none" strike="noStrike">
                <a:solidFill>
                  <a:srgbClr val="000000"/>
                </a:solidFill>
                <a:latin typeface="Arial"/>
                <a:ea typeface="Arial"/>
                <a:cs typeface="Arial"/>
                <a:sym typeface="Arial"/>
              </a:rPr>
              <a:t> is the collection of observations for a specific </a:t>
            </a:r>
            <a:r>
              <a:rPr lang="en" sz="1800"/>
              <a:t>measurement</a:t>
            </a:r>
            <a:r>
              <a:rPr b="0" i="0" lang="en" sz="1800" u="none" cap="none" strike="noStrike">
                <a:solidFill>
                  <a:srgbClr val="000000"/>
                </a:solidFill>
                <a:latin typeface="Arial"/>
                <a:ea typeface="Arial"/>
                <a:cs typeface="Arial"/>
                <a:sym typeface="Arial"/>
              </a:rPr>
              <a:t>, often summarized visually in a histogram.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 sz="1800"/>
              <a:t>How can we summarize all of this </a:t>
            </a:r>
            <a:r>
              <a:rPr lang="en" sz="1800"/>
              <a:t>information</a:t>
            </a:r>
            <a:r>
              <a:rPr lang="en" sz="1800"/>
              <a:t> in a few quantities? A summarized measurement of the sample is called the </a:t>
            </a:r>
            <a:r>
              <a:rPr b="1" lang="en" sz="1800"/>
              <a:t>sample statistic</a:t>
            </a:r>
            <a:r>
              <a:rPr lang="en" sz="1800"/>
              <a:t>.</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txBox="1"/>
          <p:nvPr/>
        </p:nvSpPr>
        <p:spPr>
          <a:xfrm>
            <a:off x="418625" y="6147825"/>
            <a:ext cx="824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8"/>
          <p:cNvPicPr preferRelativeResize="0"/>
          <p:nvPr/>
        </p:nvPicPr>
        <p:blipFill rotWithShape="1">
          <a:blip r:embed="rId3">
            <a:alphaModFix/>
          </a:blip>
          <a:srcRect b="0" l="0" r="0" t="0"/>
          <a:stretch/>
        </p:blipFill>
        <p:spPr>
          <a:xfrm>
            <a:off x="2228775" y="3105150"/>
            <a:ext cx="4371975" cy="375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ddfcfb80aa_0_99"/>
          <p:cNvSpPr txBox="1"/>
          <p:nvPr>
            <p:ph type="title"/>
          </p:nvPr>
        </p:nvSpPr>
        <p:spPr>
          <a:xfrm>
            <a:off x="198875" y="236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Describing a sample’s distribution</a:t>
            </a:r>
            <a:endParaRPr/>
          </a:p>
        </p:txBody>
      </p:sp>
      <p:graphicFrame>
        <p:nvGraphicFramePr>
          <p:cNvPr id="117" name="Google Shape;117;gddfcfb80aa_0_99"/>
          <p:cNvGraphicFramePr/>
          <p:nvPr/>
        </p:nvGraphicFramePr>
        <p:xfrm>
          <a:off x="558125" y="1000100"/>
          <a:ext cx="3000000" cy="3000000"/>
        </p:xfrm>
        <a:graphic>
          <a:graphicData uri="http://schemas.openxmlformats.org/drawingml/2006/table">
            <a:tbl>
              <a:tblPr>
                <a:noFill/>
                <a:tableStyleId>{CB1228A5-0E97-468C-82C3-16BB22DF206E}</a:tableStyleId>
              </a:tblPr>
              <a:tblGrid>
                <a:gridCol w="2010825"/>
                <a:gridCol w="1738525"/>
                <a:gridCol w="1738525"/>
                <a:gridCol w="1557025"/>
              </a:tblGrid>
              <a:tr h="75745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Population</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Sample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None/>
                      </a:pPr>
                      <a:r>
                        <a:rPr b="1" lang="en" sz="1800"/>
                        <a:t>Measurement</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a:t>Sample Statistic</a:t>
                      </a:r>
                      <a:endParaRPr b="1" sz="1800" u="none" cap="none" strike="noStrike"/>
                    </a:p>
                  </a:txBody>
                  <a:tcPr marT="91425" marB="91425" marR="91425" marL="91425"/>
                </a:tc>
              </a:tr>
              <a:tr h="12447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Lung cancer cell lines</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CCLE’s collection of lung cancer cell lines</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Mean difference between two groups</a:t>
                      </a:r>
                      <a:endParaRPr/>
                    </a:p>
                  </a:txBody>
                  <a:tcPr marT="91425" marB="91425" marR="91425" marL="91425">
                    <a:lnB cap="flat" cmpd="sng" w="9525">
                      <a:solidFill>
                        <a:srgbClr val="9E9E9E"/>
                      </a:solidFill>
                      <a:prstDash val="solid"/>
                      <a:round/>
                      <a:headEnd len="sm" w="sm" type="none"/>
                      <a:tailEnd len="sm" w="sm" type="none"/>
                    </a:lnB>
                  </a:tcPr>
                </a:tc>
              </a:tr>
              <a:tr h="7354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plants (1920s?)</a:t>
                      </a:r>
                      <a:endParaRPr sz="1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dataset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Correlation between sepal.width, sepal.length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80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Angiosarcoma Patients, n &lt; 1,000</a:t>
                      </a:r>
                      <a:endParaRPr baseline="-25000"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Count Me In Enrollment of patient samples</a:t>
                      </a:r>
                      <a:endParaRPr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7354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Human genes, n ~ 20,000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Collection of human genes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800"/>
                        <a:t>Gene length</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600"/>
                        <a:t>Mean gene length, median, mode, standard deviation, number of observations above/below a threshold </a:t>
                      </a:r>
                      <a:endParaRPr sz="1600" u="none" cap="none" strike="noStrike"/>
                    </a:p>
                  </a:txBody>
                  <a:tcPr marT="91425" marB="91425" marR="91425" marL="91425"/>
                </a:tc>
              </a:tr>
              <a:tr h="735450">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198875" y="453825"/>
            <a:ext cx="86859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Ultimately, we are interested if the sample statistic accurately describes the population: </a:t>
            </a:r>
            <a:endParaRPr/>
          </a:p>
        </p:txBody>
      </p:sp>
      <p:pic>
        <p:nvPicPr>
          <p:cNvPr id="123" name="Google Shape;123;p12"/>
          <p:cNvPicPr preferRelativeResize="0"/>
          <p:nvPr/>
        </p:nvPicPr>
        <p:blipFill>
          <a:blip r:embed="rId3">
            <a:alphaModFix/>
          </a:blip>
          <a:stretch>
            <a:fillRect/>
          </a:stretch>
        </p:blipFill>
        <p:spPr>
          <a:xfrm>
            <a:off x="1375251" y="2490801"/>
            <a:ext cx="5451725" cy="4367200"/>
          </a:xfrm>
          <a:prstGeom prst="rect">
            <a:avLst/>
          </a:prstGeom>
          <a:noFill/>
          <a:ln>
            <a:noFill/>
          </a:ln>
        </p:spPr>
      </p:pic>
      <p:sp>
        <p:nvSpPr>
          <p:cNvPr id="124" name="Google Shape;124;p12"/>
          <p:cNvSpPr txBox="1"/>
          <p:nvPr/>
        </p:nvSpPr>
        <p:spPr>
          <a:xfrm>
            <a:off x="509200" y="1846375"/>
            <a:ext cx="7323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lang="en" sz="1800">
                <a:solidFill>
                  <a:schemeClr val="dk1"/>
                </a:solidFill>
              </a:rPr>
              <a:t>A summarized measurement of the population is called the </a:t>
            </a:r>
            <a:r>
              <a:rPr b="1" lang="en" sz="1800">
                <a:solidFill>
                  <a:schemeClr val="dk1"/>
                </a:solidFill>
              </a:rPr>
              <a:t>population parameter.</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198875" y="453825"/>
            <a:ext cx="86859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Population parameter vs. sample statistic</a:t>
            </a:r>
            <a:endParaRPr/>
          </a:p>
        </p:txBody>
      </p:sp>
      <p:pic>
        <p:nvPicPr>
          <p:cNvPr id="130" name="Google Shape;130;p13"/>
          <p:cNvPicPr preferRelativeResize="0"/>
          <p:nvPr/>
        </p:nvPicPr>
        <p:blipFill rotWithShape="1">
          <a:blip r:embed="rId3">
            <a:alphaModFix/>
          </a:blip>
          <a:srcRect b="0" l="0" r="0" t="0"/>
          <a:stretch/>
        </p:blipFill>
        <p:spPr>
          <a:xfrm>
            <a:off x="200013" y="1481800"/>
            <a:ext cx="4371975" cy="3752850"/>
          </a:xfrm>
          <a:prstGeom prst="rect">
            <a:avLst/>
          </a:prstGeom>
          <a:noFill/>
          <a:ln>
            <a:noFill/>
          </a:ln>
        </p:spPr>
      </p:pic>
      <p:pic>
        <p:nvPicPr>
          <p:cNvPr id="131" name="Google Shape;131;p13"/>
          <p:cNvPicPr preferRelativeResize="0"/>
          <p:nvPr/>
        </p:nvPicPr>
        <p:blipFill rotWithShape="1">
          <a:blip r:embed="rId4">
            <a:alphaModFix/>
          </a:blip>
          <a:srcRect b="0" l="0" r="0" t="0"/>
          <a:stretch/>
        </p:blipFill>
        <p:spPr>
          <a:xfrm>
            <a:off x="4571988" y="1481800"/>
            <a:ext cx="4371975" cy="375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4"/>
          <p:cNvPicPr preferRelativeResize="0"/>
          <p:nvPr/>
        </p:nvPicPr>
        <p:blipFill rotWithShape="1">
          <a:blip r:embed="rId3">
            <a:alphaModFix/>
          </a:blip>
          <a:srcRect b="0" l="0" r="0" t="0"/>
          <a:stretch/>
        </p:blipFill>
        <p:spPr>
          <a:xfrm>
            <a:off x="1407463" y="1176467"/>
            <a:ext cx="5972175" cy="4648200"/>
          </a:xfrm>
          <a:prstGeom prst="rect">
            <a:avLst/>
          </a:prstGeom>
          <a:noFill/>
          <a:ln>
            <a:noFill/>
          </a:ln>
        </p:spPr>
      </p:pic>
      <p:sp>
        <p:nvSpPr>
          <p:cNvPr id="137" name="Google Shape;137;p14"/>
          <p:cNvSpPr/>
          <p:nvPr/>
        </p:nvSpPr>
        <p:spPr>
          <a:xfrm>
            <a:off x="4046987" y="4231425"/>
            <a:ext cx="809400" cy="5361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198875" y="453825"/>
            <a:ext cx="88503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 sample statistic is influenced by chance</a:t>
            </a:r>
            <a:endParaRPr/>
          </a:p>
        </p:txBody>
      </p:sp>
      <p:sp>
        <p:nvSpPr>
          <p:cNvPr id="143" name="Google Shape;143;p15"/>
          <p:cNvSpPr txBox="1"/>
          <p:nvPr/>
        </p:nvSpPr>
        <p:spPr>
          <a:xfrm>
            <a:off x="300800" y="1498975"/>
            <a:ext cx="8629200" cy="51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genes = read.csv('~/Down</a:t>
            </a:r>
            <a:r>
              <a:rPr lang="en" sz="1800">
                <a:solidFill>
                  <a:schemeClr val="dk1"/>
                </a:solidFill>
                <a:latin typeface="Courier New"/>
                <a:ea typeface="Courier New"/>
                <a:cs typeface="Courier New"/>
                <a:sym typeface="Courier New"/>
              </a:rPr>
              <a:t>loads/</a:t>
            </a:r>
            <a:r>
              <a:rPr b="0" i="0" lang="en" sz="1800" u="none" cap="none" strike="noStrike">
                <a:solidFill>
                  <a:schemeClr val="dk1"/>
                </a:solidFill>
                <a:latin typeface="Courier New"/>
                <a:ea typeface="Courier New"/>
                <a:cs typeface="Courier New"/>
                <a:sym typeface="Courier New"/>
              </a:rPr>
              <a:t>chap04e1HumanGeneLengths.csv')</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population_param = mean(genes$geneLength)</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genes_sample1 = sample_n(genes, 1000)</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sample_statistic1 = mean(genes_sample1$geneLength)</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ourier New"/>
                <a:ea typeface="Courier New"/>
                <a:cs typeface="Courier New"/>
                <a:sym typeface="Courier New"/>
              </a:rPr>
              <a:t>genes_sample2 = sample_n(genes, 1000)</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ourier New"/>
                <a:ea typeface="Courier New"/>
                <a:cs typeface="Courier New"/>
                <a:sym typeface="Courier New"/>
              </a:rPr>
              <a:t>s</a:t>
            </a:r>
            <a:r>
              <a:rPr b="0" i="0" lang="en" sz="1800" u="none" cap="none" strike="noStrike">
                <a:solidFill>
                  <a:schemeClr val="dk1"/>
                </a:solidFill>
                <a:latin typeface="Courier New"/>
                <a:ea typeface="Courier New"/>
                <a:cs typeface="Courier New"/>
                <a:sym typeface="Courier New"/>
              </a:rPr>
              <a:t>ample_statistic2 = mean(genes_sample2$geneLength)</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nvSpPr>
        <p:spPr>
          <a:xfrm>
            <a:off x="300800" y="1498975"/>
            <a:ext cx="8262000" cy="52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2000" u="none" cap="none" strike="noStrike">
                <a:solidFill>
                  <a:schemeClr val="dk1"/>
                </a:solidFill>
                <a:latin typeface="Arial"/>
                <a:ea typeface="Arial"/>
                <a:cs typeface="Arial"/>
                <a:sym typeface="Arial"/>
              </a:rPr>
              <a:t>What is the </a:t>
            </a:r>
            <a:r>
              <a:rPr b="0" i="1" lang="en" sz="2000" u="none" cap="none" strike="noStrike">
                <a:solidFill>
                  <a:schemeClr val="dk1"/>
                </a:solidFill>
                <a:latin typeface="Arial"/>
                <a:ea typeface="Arial"/>
                <a:cs typeface="Arial"/>
                <a:sym typeface="Arial"/>
              </a:rPr>
              <a:t>probability</a:t>
            </a:r>
            <a:r>
              <a:rPr b="0" i="0" lang="en" sz="2000" u="none" cap="none" strike="noStrike">
                <a:solidFill>
                  <a:schemeClr val="dk1"/>
                </a:solidFill>
                <a:latin typeface="Arial"/>
                <a:ea typeface="Arial"/>
                <a:cs typeface="Arial"/>
                <a:sym typeface="Arial"/>
              </a:rPr>
              <a:t> that our </a:t>
            </a:r>
            <a:r>
              <a:rPr lang="en" sz="2000">
                <a:solidFill>
                  <a:schemeClr val="dk1"/>
                </a:solidFill>
              </a:rPr>
              <a:t>sample statistic </a:t>
            </a:r>
            <a:r>
              <a:rPr b="0" i="0" lang="en" sz="2000" u="none" cap="none" strike="noStrike">
                <a:solidFill>
                  <a:schemeClr val="dk1"/>
                </a:solidFill>
                <a:latin typeface="Arial"/>
                <a:ea typeface="Arial"/>
                <a:cs typeface="Arial"/>
                <a:sym typeface="Arial"/>
              </a:rPr>
              <a:t>is close to the population parameter?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In this perfect situation in whic</a:t>
            </a:r>
            <a:r>
              <a:rPr lang="en" sz="2000">
                <a:solidFill>
                  <a:schemeClr val="dk1"/>
                </a:solidFill>
              </a:rPr>
              <a:t>h we know the population distribution</a:t>
            </a:r>
            <a:r>
              <a:rPr b="0" i="0" lang="en" sz="2000" u="none" cap="none" strike="noStrike">
                <a:solidFill>
                  <a:schemeClr val="dk1"/>
                </a:solidFill>
                <a:latin typeface="Arial"/>
                <a:ea typeface="Arial"/>
                <a:cs typeface="Arial"/>
                <a:sym typeface="Arial"/>
              </a:rPr>
              <a:t>, we can look at this sample statistic many times to see how close it is to the true population parameter.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many times, see how likely the statistic is close to the population parameter</a:t>
            </a:r>
            <a:endParaRPr/>
          </a:p>
        </p:txBody>
      </p:sp>
      <p:sp>
        <p:nvSpPr>
          <p:cNvPr id="154" name="Google Shape;154;p17"/>
          <p:cNvSpPr txBox="1"/>
          <p:nvPr/>
        </p:nvSpPr>
        <p:spPr>
          <a:xfrm>
            <a:off x="380075" y="1517700"/>
            <a:ext cx="8119500" cy="51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genes = read.csv('~/Downloads/chap04e1HumanGeneLengths.csv')</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total_trials = 500</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sample_size = 1000</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all_statistics = c()</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population_param = mean(genes$geneLength)</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for(trial in 1:total_trials) {</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genes_sample = sample_n(genes, sample_size)</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statistic = mean(genes_sample$geneLength)</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all_statistics = c(all_statistics, statistic) </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all_statistics_df = data.frame(all_statistics)</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ggplot(all_statistics_df) + geom_histogram(aes(x = all_statistics), bins = 100) + geom_vline(xintercept = </a:t>
            </a:r>
            <a:r>
              <a:rPr lang="en" sz="1800">
                <a:solidFill>
                  <a:schemeClr val="dk1"/>
                </a:solidFill>
                <a:latin typeface="Courier New"/>
                <a:ea typeface="Courier New"/>
                <a:cs typeface="Courier New"/>
                <a:sym typeface="Courier New"/>
              </a:rPr>
              <a:t>population_param</a:t>
            </a:r>
            <a:r>
              <a:rPr lang="en" sz="1800">
                <a:latin typeface="Courier New"/>
                <a:ea typeface="Courier New"/>
                <a:cs typeface="Courier New"/>
                <a:sym typeface="Courier New"/>
              </a:rPr>
              <a:t>, col = "red") + labs(x = "Mean Gene Length")</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sz="18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many times, see how likely the statistic is close to the population parameter</a:t>
            </a:r>
            <a:endParaRPr/>
          </a:p>
        </p:txBody>
      </p:sp>
      <p:sp>
        <p:nvSpPr>
          <p:cNvPr id="160" name="Google Shape;160;p18"/>
          <p:cNvSpPr txBox="1"/>
          <p:nvPr/>
        </p:nvSpPr>
        <p:spPr>
          <a:xfrm>
            <a:off x="601875" y="5671900"/>
            <a:ext cx="8117700" cy="9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distribution of sample statistic is called the </a:t>
            </a:r>
            <a:r>
              <a:rPr b="1" i="0" lang="en" sz="1800" u="none" cap="none" strike="noStrike">
                <a:solidFill>
                  <a:srgbClr val="000000"/>
                </a:solidFill>
                <a:latin typeface="Arial"/>
                <a:ea typeface="Arial"/>
                <a:cs typeface="Arial"/>
                <a:sym typeface="Arial"/>
              </a:rPr>
              <a:t>sampling distribution.</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t>What is the </a:t>
            </a:r>
            <a:r>
              <a:rPr lang="en" sz="1800"/>
              <a:t>probability that the sampling statistic is within 50bp of the population parameter?</a:t>
            </a:r>
            <a:endParaRPr b="0" i="0" sz="1800" u="none" cap="none" strike="noStrike">
              <a:solidFill>
                <a:srgbClr val="000000"/>
              </a:solidFill>
              <a:latin typeface="Arial"/>
              <a:ea typeface="Arial"/>
              <a:cs typeface="Arial"/>
              <a:sym typeface="Arial"/>
            </a:endParaRPr>
          </a:p>
        </p:txBody>
      </p:sp>
      <p:pic>
        <p:nvPicPr>
          <p:cNvPr id="161" name="Google Shape;161;p18"/>
          <p:cNvPicPr preferRelativeResize="0"/>
          <p:nvPr/>
        </p:nvPicPr>
        <p:blipFill>
          <a:blip r:embed="rId3">
            <a:alphaModFix/>
          </a:blip>
          <a:stretch>
            <a:fillRect/>
          </a:stretch>
        </p:blipFill>
        <p:spPr>
          <a:xfrm>
            <a:off x="1842300" y="1522117"/>
            <a:ext cx="4460047" cy="41497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How does the sampling distribution change as you vary the sample size?</a:t>
            </a:r>
            <a:endParaRPr sz="2400"/>
          </a:p>
          <a:p>
            <a:pPr indent="0" lvl="0" marL="0" rtl="0" algn="l">
              <a:lnSpc>
                <a:spcPct val="100000"/>
              </a:lnSpc>
              <a:spcBef>
                <a:spcPts val="0"/>
              </a:spcBef>
              <a:spcAft>
                <a:spcPts val="0"/>
              </a:spcAft>
              <a:buSzPts val="2800"/>
              <a:buNone/>
            </a:pPr>
            <a:r>
              <a:t/>
            </a:r>
            <a:endParaRPr sz="2400"/>
          </a:p>
          <a:p>
            <a:pPr indent="0" lvl="0" marL="0" rtl="0" algn="l">
              <a:lnSpc>
                <a:spcPct val="100000"/>
              </a:lnSpc>
              <a:spcBef>
                <a:spcPts val="0"/>
              </a:spcBef>
              <a:spcAft>
                <a:spcPts val="0"/>
              </a:spcAft>
              <a:buSzPts val="2800"/>
              <a:buNone/>
            </a:pPr>
            <a:r>
              <a:t/>
            </a:r>
            <a:endParaRPr sz="2400"/>
          </a:p>
          <a:p>
            <a:pPr indent="0" lvl="0" marL="0" rtl="0" algn="l">
              <a:lnSpc>
                <a:spcPct val="100000"/>
              </a:lnSpc>
              <a:spcBef>
                <a:spcPts val="0"/>
              </a:spcBef>
              <a:spcAft>
                <a:spcPts val="0"/>
              </a:spcAft>
              <a:buSzPts val="2800"/>
              <a:buNone/>
            </a:pPr>
            <a:r>
              <a:t/>
            </a:r>
            <a:endParaRPr sz="2400"/>
          </a:p>
          <a:p>
            <a:pPr indent="0" lvl="0" marL="0" rtl="0" algn="l">
              <a:lnSpc>
                <a:spcPct val="100000"/>
              </a:lnSpc>
              <a:spcBef>
                <a:spcPts val="0"/>
              </a:spcBef>
              <a:spcAft>
                <a:spcPts val="0"/>
              </a:spcAft>
              <a:buSzPts val="2800"/>
              <a:buNone/>
            </a:pPr>
            <a:r>
              <a:rPr lang="en" sz="2400"/>
              <a:t>https://docs.google.com/document/d/1WCvYZljYMrtMhNGFlYfrPB8LpI_sTIc-GGLPwSKDcSY/edit?usp=sharing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gddfcfb80aa_0_0"/>
          <p:cNvPicPr preferRelativeResize="0"/>
          <p:nvPr/>
        </p:nvPicPr>
        <p:blipFill rotWithShape="1">
          <a:blip r:embed="rId3">
            <a:alphaModFix/>
          </a:blip>
          <a:srcRect b="20011" l="6214" r="3197" t="10141"/>
          <a:stretch/>
        </p:blipFill>
        <p:spPr>
          <a:xfrm>
            <a:off x="1111738" y="1073975"/>
            <a:ext cx="6920525" cy="400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t>How does the sampling distribution change as you vary the sample size?</a:t>
            </a:r>
            <a:endParaRPr sz="2400"/>
          </a:p>
          <a:p>
            <a:pPr indent="0" lvl="0" marL="0" rtl="0" algn="l">
              <a:lnSpc>
                <a:spcPct val="100000"/>
              </a:lnSpc>
              <a:spcBef>
                <a:spcPts val="0"/>
              </a:spcBef>
              <a:spcAft>
                <a:spcPts val="0"/>
              </a:spcAft>
              <a:buClr>
                <a:schemeClr val="dk1"/>
              </a:buClr>
              <a:buSzPts val="1100"/>
              <a:buFont typeface="Arial"/>
              <a:buNone/>
            </a:pPr>
            <a:r>
              <a:t/>
            </a:r>
            <a:endParaRPr sz="2400"/>
          </a:p>
          <a:p>
            <a:pPr indent="0" lvl="0" marL="0" rtl="0" algn="l">
              <a:lnSpc>
                <a:spcPct val="100000"/>
              </a:lnSpc>
              <a:spcBef>
                <a:spcPts val="0"/>
              </a:spcBef>
              <a:spcAft>
                <a:spcPts val="0"/>
              </a:spcAft>
              <a:buSzPts val="2800"/>
              <a:buNone/>
            </a:pPr>
            <a:r>
              <a:t/>
            </a:r>
            <a:endParaRPr i="1" sz="2400"/>
          </a:p>
        </p:txBody>
      </p:sp>
      <p:sp>
        <p:nvSpPr>
          <p:cNvPr id="172" name="Google Shape;172;p20"/>
          <p:cNvSpPr txBox="1"/>
          <p:nvPr/>
        </p:nvSpPr>
        <p:spPr>
          <a:xfrm>
            <a:off x="1801400" y="5504675"/>
            <a:ext cx="1774800" cy="4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 = 500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
        <p:nvSpPr>
          <p:cNvPr id="173" name="Google Shape;173;p20"/>
          <p:cNvSpPr txBox="1"/>
          <p:nvPr/>
        </p:nvSpPr>
        <p:spPr>
          <a:xfrm>
            <a:off x="5942425" y="5504675"/>
            <a:ext cx="1774800" cy="4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 = 2000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pic>
        <p:nvPicPr>
          <p:cNvPr id="174" name="Google Shape;174;p20"/>
          <p:cNvPicPr preferRelativeResize="0"/>
          <p:nvPr/>
        </p:nvPicPr>
        <p:blipFill>
          <a:blip r:embed="rId3">
            <a:alphaModFix/>
          </a:blip>
          <a:stretch>
            <a:fillRect/>
          </a:stretch>
        </p:blipFill>
        <p:spPr>
          <a:xfrm>
            <a:off x="198875" y="1522117"/>
            <a:ext cx="4363371" cy="4059833"/>
          </a:xfrm>
          <a:prstGeom prst="rect">
            <a:avLst/>
          </a:prstGeom>
          <a:noFill/>
          <a:ln>
            <a:noFill/>
          </a:ln>
        </p:spPr>
      </p:pic>
      <p:pic>
        <p:nvPicPr>
          <p:cNvPr id="175" name="Google Shape;175;p20"/>
          <p:cNvPicPr preferRelativeResize="0"/>
          <p:nvPr/>
        </p:nvPicPr>
        <p:blipFill>
          <a:blip r:embed="rId4">
            <a:alphaModFix/>
          </a:blip>
          <a:stretch>
            <a:fillRect/>
          </a:stretch>
        </p:blipFill>
        <p:spPr>
          <a:xfrm>
            <a:off x="4813096" y="1751804"/>
            <a:ext cx="4033446" cy="3752858"/>
          </a:xfrm>
          <a:prstGeom prst="rect">
            <a:avLst/>
          </a:prstGeom>
          <a:noFill/>
          <a:ln>
            <a:noFill/>
          </a:ln>
        </p:spPr>
      </p:pic>
      <p:sp>
        <p:nvSpPr>
          <p:cNvPr id="176" name="Google Shape;176;p20"/>
          <p:cNvSpPr txBox="1"/>
          <p:nvPr/>
        </p:nvSpPr>
        <p:spPr>
          <a:xfrm>
            <a:off x="601775" y="5718450"/>
            <a:ext cx="8117700" cy="9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t>What is the probability that the sampling statistic is within 50bp of the population parameter?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have we learned about the relationship of parameter, statistic, and sample size so far?</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have we learned about the relationship of parameter, statistic, and sample size so far?</a:t>
            </a:r>
            <a:endParaRPr/>
          </a:p>
          <a:p>
            <a:pPr indent="0" lvl="0" marL="0" rtl="0" algn="l">
              <a:lnSpc>
                <a:spcPct val="100000"/>
              </a:lnSpc>
              <a:spcBef>
                <a:spcPts val="0"/>
              </a:spcBef>
              <a:spcAft>
                <a:spcPts val="0"/>
              </a:spcAft>
              <a:buSzPts val="2800"/>
              <a:buNone/>
            </a:pPr>
            <a:r>
              <a:t/>
            </a:r>
            <a:endParaRPr/>
          </a:p>
        </p:txBody>
      </p:sp>
      <p:sp>
        <p:nvSpPr>
          <p:cNvPr id="187" name="Google Shape;187;p22"/>
          <p:cNvSpPr txBox="1"/>
          <p:nvPr/>
        </p:nvSpPr>
        <p:spPr>
          <a:xfrm>
            <a:off x="306875" y="1796975"/>
            <a:ext cx="7602900" cy="466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t>T</a:t>
            </a:r>
            <a:r>
              <a:rPr b="0" i="0" lang="en" sz="1800" u="none" cap="none" strike="noStrike">
                <a:solidFill>
                  <a:srgbClr val="000000"/>
                </a:solidFill>
                <a:latin typeface="Arial"/>
                <a:ea typeface="Arial"/>
                <a:cs typeface="Arial"/>
                <a:sym typeface="Arial"/>
              </a:rPr>
              <a:t>he probability of the sample mean (as a statistic) is close to the population mean (as a parameter) becomes higher when the sample size is larger.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The variability of the sampling distribution decreased as the sample size increased.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234600" y="1340025"/>
            <a:ext cx="8370000" cy="50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2000" u="none" cap="none" strike="noStrike">
                <a:solidFill>
                  <a:srgbClr val="000000"/>
                </a:solidFill>
                <a:latin typeface="Arial"/>
                <a:ea typeface="Arial"/>
                <a:cs typeface="Arial"/>
                <a:sym typeface="Arial"/>
              </a:rPr>
              <a:t>The probability we computed answered: “what is the probability that the sample statistic is </a:t>
            </a:r>
            <a:r>
              <a:rPr lang="en" sz="2000"/>
              <a:t>100</a:t>
            </a:r>
            <a:r>
              <a:rPr b="0" i="0" lang="en" sz="2000" u="none" cap="none" strike="noStrike">
                <a:solidFill>
                  <a:srgbClr val="000000"/>
                </a:solidFill>
                <a:latin typeface="Arial"/>
                <a:ea typeface="Arial"/>
                <a:cs typeface="Arial"/>
                <a:sym typeface="Arial"/>
              </a:rPr>
              <a:t> bp from the population parameter?”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2000" u="none" cap="none" strike="noStrike">
                <a:solidFill>
                  <a:srgbClr val="000000"/>
                </a:solidFill>
                <a:latin typeface="Arial"/>
                <a:ea typeface="Arial"/>
                <a:cs typeface="Arial"/>
                <a:sym typeface="Arial"/>
              </a:rPr>
              <a:t>The </a:t>
            </a:r>
            <a:r>
              <a:rPr b="1" i="0" lang="en" sz="2000" u="none" cap="none" strike="noStrike">
                <a:solidFill>
                  <a:srgbClr val="000000"/>
                </a:solidFill>
                <a:latin typeface="Arial"/>
                <a:ea typeface="Arial"/>
                <a:cs typeface="Arial"/>
                <a:sym typeface="Arial"/>
              </a:rPr>
              <a:t>confidence interval </a:t>
            </a:r>
            <a:r>
              <a:rPr b="0" i="0" lang="en" sz="2000" u="none" cap="none" strike="noStrike">
                <a:solidFill>
                  <a:srgbClr val="000000"/>
                </a:solidFill>
                <a:latin typeface="Arial"/>
                <a:ea typeface="Arial"/>
                <a:cs typeface="Arial"/>
                <a:sym typeface="Arial"/>
              </a:rPr>
              <a:t>answers: “what is the range of values around the sample statistic that contains the population parameter with 95% confidence?”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2000" u="none" cap="none" strike="noStrike">
                <a:solidFill>
                  <a:srgbClr val="000000"/>
                </a:solidFill>
                <a:latin typeface="Arial"/>
                <a:ea typeface="Arial"/>
                <a:cs typeface="Arial"/>
                <a:sym typeface="Arial"/>
              </a:rPr>
              <a:t>“We are 95% confident that the population mean lies between 2121bp and 2702bp.”</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nvSpPr>
        <p:spPr>
          <a:xfrm>
            <a:off x="274175" y="810275"/>
            <a:ext cx="8370000" cy="50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8" name="Google Shape;198;p25"/>
          <p:cNvPicPr preferRelativeResize="0"/>
          <p:nvPr/>
        </p:nvPicPr>
        <p:blipFill rotWithShape="1">
          <a:blip r:embed="rId3">
            <a:alphaModFix/>
          </a:blip>
          <a:srcRect b="0" l="0" r="0" t="0"/>
          <a:stretch/>
        </p:blipFill>
        <p:spPr>
          <a:xfrm>
            <a:off x="243350" y="2011300"/>
            <a:ext cx="7974450" cy="35668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6"/>
          <p:cNvPicPr preferRelativeResize="0"/>
          <p:nvPr/>
        </p:nvPicPr>
        <p:blipFill rotWithShape="1">
          <a:blip r:embed="rId3">
            <a:alphaModFix/>
          </a:blip>
          <a:srcRect b="0" l="0" r="0" t="0"/>
          <a:stretch/>
        </p:blipFill>
        <p:spPr>
          <a:xfrm>
            <a:off x="1083975" y="1383942"/>
            <a:ext cx="5972175" cy="4648200"/>
          </a:xfrm>
          <a:prstGeom prst="rect">
            <a:avLst/>
          </a:prstGeom>
          <a:noFill/>
          <a:ln>
            <a:noFill/>
          </a:ln>
        </p:spPr>
      </p:pic>
      <p:sp>
        <p:nvSpPr>
          <p:cNvPr id="204" name="Google Shape;204;p26"/>
          <p:cNvSpPr/>
          <p:nvPr/>
        </p:nvSpPr>
        <p:spPr>
          <a:xfrm>
            <a:off x="2291029" y="3406752"/>
            <a:ext cx="1064400" cy="567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311700" y="1536631"/>
            <a:ext cx="8520600" cy="13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solidFill>
                  <a:srgbClr val="000000"/>
                </a:solidFill>
              </a:rPr>
              <a:t>Inference asks: what is the population parameter? </a:t>
            </a:r>
            <a:endParaRPr sz="2000">
              <a:solidFill>
                <a:srgbClr val="000000"/>
              </a:solidFill>
            </a:endParaRPr>
          </a:p>
          <a:p>
            <a:pPr indent="0" lvl="0" marL="0" rtl="0" algn="l">
              <a:lnSpc>
                <a:spcPct val="115000"/>
              </a:lnSpc>
              <a:spcBef>
                <a:spcPts val="1600"/>
              </a:spcBef>
              <a:spcAft>
                <a:spcPts val="0"/>
              </a:spcAft>
              <a:buSzPts val="1800"/>
              <a:buNone/>
            </a:pPr>
            <a:r>
              <a:rPr lang="en" sz="2000">
                <a:solidFill>
                  <a:srgbClr val="000000"/>
                </a:solidFill>
              </a:rPr>
              <a:t>Hypothesis testing asks: is the population parameter a specific value?</a:t>
            </a:r>
            <a:endParaRPr sz="2000">
              <a:solidFill>
                <a:srgbClr val="000000"/>
              </a:solidFill>
            </a:endParaRPr>
          </a:p>
          <a:p>
            <a:pPr indent="0" lvl="0" marL="0" rtl="0" algn="l">
              <a:lnSpc>
                <a:spcPct val="115000"/>
              </a:lnSpc>
              <a:spcBef>
                <a:spcPts val="1600"/>
              </a:spcBef>
              <a:spcAft>
                <a:spcPts val="0"/>
              </a:spcAft>
              <a:buSzPts val="1800"/>
              <a:buNone/>
            </a:pPr>
            <a:r>
              <a:t/>
            </a:r>
            <a:endParaRPr sz="2000">
              <a:solidFill>
                <a:srgbClr val="000000"/>
              </a:solidFill>
            </a:endParaRPr>
          </a:p>
          <a:p>
            <a:pPr indent="0" lvl="0" marL="0" rtl="0" algn="l">
              <a:lnSpc>
                <a:spcPct val="115000"/>
              </a:lnSpc>
              <a:spcBef>
                <a:spcPts val="1600"/>
              </a:spcBef>
              <a:spcAft>
                <a:spcPts val="0"/>
              </a:spcAft>
              <a:buSzPts val="1800"/>
              <a:buNone/>
            </a:pPr>
            <a:r>
              <a:rPr lang="en" sz="2000">
                <a:solidFill>
                  <a:srgbClr val="000000"/>
                </a:solidFill>
              </a:rPr>
              <a:t>What are some scientific situations that we care whether our answer is a specific value?</a:t>
            </a:r>
            <a:endParaRPr sz="2000">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8"/>
          <p:cNvPicPr preferRelativeResize="0"/>
          <p:nvPr/>
        </p:nvPicPr>
        <p:blipFill rotWithShape="1">
          <a:blip r:embed="rId3">
            <a:alphaModFix/>
          </a:blip>
          <a:srcRect b="0" l="0" r="0" t="0"/>
          <a:stretch/>
        </p:blipFill>
        <p:spPr>
          <a:xfrm>
            <a:off x="791500" y="1407798"/>
            <a:ext cx="7455300" cy="4197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Hypothesis testing framework</a:t>
            </a:r>
            <a:endParaRPr/>
          </a:p>
        </p:txBody>
      </p:sp>
      <p:sp>
        <p:nvSpPr>
          <p:cNvPr id="220" name="Google Shape;220;p29"/>
          <p:cNvSpPr txBox="1"/>
          <p:nvPr>
            <p:ph idx="1" type="body"/>
          </p:nvPr>
        </p:nvSpPr>
        <p:spPr>
          <a:xfrm>
            <a:off x="311700" y="1536627"/>
            <a:ext cx="8520600" cy="390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Come up with a</a:t>
            </a:r>
            <a:r>
              <a:rPr lang="en">
                <a:solidFill>
                  <a:schemeClr val="dk1"/>
                </a:solidFill>
              </a:rPr>
              <a:t> null hypothesis of what population parameter is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What is the sampl</a:t>
            </a:r>
            <a:r>
              <a:rPr lang="en">
                <a:solidFill>
                  <a:schemeClr val="dk1"/>
                </a:solidFill>
              </a:rPr>
              <a:t>ing distribution of the null hypothesis?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How well does the data fit the null hypothesis’ sampling distribution? </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Compute P-value: measurement of how well the null hypothesis fits the data. </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Do we believe the null hypothesis?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1" type="body"/>
          </p:nvPr>
        </p:nvSpPr>
        <p:spPr>
          <a:xfrm>
            <a:off x="311700" y="469825"/>
            <a:ext cx="8415600" cy="532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Come up with a null hypothesis of what population parameter is: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Mean human temperature is 98.6F: T = 98.6</a:t>
            </a:r>
            <a:endParaRPr>
              <a:solidFill>
                <a:schemeClr val="dk1"/>
              </a:solidFill>
            </a:endParaRPr>
          </a:p>
          <a:p>
            <a:pPr indent="0" lvl="0" marL="457200" rtl="0" algn="l">
              <a:lnSpc>
                <a:spcPct val="115000"/>
              </a:lnSpc>
              <a:spcBef>
                <a:spcPts val="1600"/>
              </a:spcBef>
              <a:spcAft>
                <a:spcPts val="0"/>
              </a:spcAft>
              <a:buSzPts val="1800"/>
              <a:buNone/>
            </a:pPr>
            <a:r>
              <a:t/>
            </a:r>
            <a:endParaRPr i="1">
              <a:solidFill>
                <a:schemeClr val="dk1"/>
              </a:solidFill>
            </a:endParaRPr>
          </a:p>
          <a:p>
            <a:pPr indent="0" lvl="0" marL="45720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a:t>
            </a:r>
            <a:r>
              <a:rPr lang="en"/>
              <a:t>certain</a:t>
            </a:r>
            <a:r>
              <a:rPr lang="en"/>
              <a:t> are we about our conclusions? </a:t>
            </a:r>
            <a:endParaRPr/>
          </a:p>
          <a:p>
            <a:pPr indent="0" lvl="0" marL="0" rtl="0" algn="l">
              <a:lnSpc>
                <a:spcPct val="100000"/>
              </a:lnSpc>
              <a:spcBef>
                <a:spcPts val="0"/>
              </a:spcBef>
              <a:spcAft>
                <a:spcPts val="0"/>
              </a:spcAft>
              <a:buSzPts val="2800"/>
              <a:buNone/>
            </a:pPr>
            <a:r>
              <a:rPr lang="en"/>
              <a:t>Can we replicate this result again?</a:t>
            </a:r>
            <a:endParaRPr/>
          </a:p>
        </p:txBody>
      </p:sp>
      <p:pic>
        <p:nvPicPr>
          <p:cNvPr id="66" name="Google Shape;66;p2"/>
          <p:cNvPicPr preferRelativeResize="0"/>
          <p:nvPr/>
        </p:nvPicPr>
        <p:blipFill rotWithShape="1">
          <a:blip r:embed="rId3">
            <a:alphaModFix/>
          </a:blip>
          <a:srcRect b="0" l="0" r="0" t="0"/>
          <a:stretch/>
        </p:blipFill>
        <p:spPr>
          <a:xfrm>
            <a:off x="1473088" y="2074867"/>
            <a:ext cx="5972175" cy="4648200"/>
          </a:xfrm>
          <a:prstGeom prst="rect">
            <a:avLst/>
          </a:prstGeom>
          <a:noFill/>
          <a:ln>
            <a:noFill/>
          </a:ln>
        </p:spPr>
      </p:pic>
      <p:sp>
        <p:nvSpPr>
          <p:cNvPr id="67" name="Google Shape;67;p2"/>
          <p:cNvSpPr/>
          <p:nvPr/>
        </p:nvSpPr>
        <p:spPr>
          <a:xfrm>
            <a:off x="3858148" y="3044725"/>
            <a:ext cx="924900" cy="5361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dfcfb80aa_0_107"/>
          <p:cNvSpPr txBox="1"/>
          <p:nvPr>
            <p:ph idx="1" type="body"/>
          </p:nvPr>
        </p:nvSpPr>
        <p:spPr>
          <a:xfrm>
            <a:off x="311700" y="469825"/>
            <a:ext cx="8415600" cy="532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Come up with a null hypothesis of what population parameter is: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Mean human temperature is 98.6F: T = 98.6</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 </a:t>
            </a:r>
            <a:r>
              <a:rPr lang="en">
                <a:solidFill>
                  <a:schemeClr val="dk1"/>
                </a:solidFill>
              </a:rPr>
              <a:t>What is the sampling distribution of the null hypothesis?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lnSpc>
                <a:spcPct val="115000"/>
              </a:lnSpc>
              <a:spcBef>
                <a:spcPts val="1600"/>
              </a:spcBef>
              <a:spcAft>
                <a:spcPts val="0"/>
              </a:spcAft>
              <a:buSzPts val="1800"/>
              <a:buNone/>
            </a:pPr>
            <a:r>
              <a:t/>
            </a:r>
            <a:endParaRPr i="1">
              <a:solidFill>
                <a:schemeClr val="dk1"/>
              </a:solidFill>
            </a:endParaRPr>
          </a:p>
          <a:p>
            <a:pPr indent="0" lvl="0" marL="457200" rtl="0" algn="l">
              <a:lnSpc>
                <a:spcPct val="115000"/>
              </a:lnSpc>
              <a:spcBef>
                <a:spcPts val="1600"/>
              </a:spcBef>
              <a:spcAft>
                <a:spcPts val="1600"/>
              </a:spcAft>
              <a:buSzPts val="1800"/>
              <a:buNone/>
            </a:pPr>
            <a:r>
              <a:t/>
            </a:r>
            <a:endParaRPr>
              <a:solidFill>
                <a:schemeClr val="dk1"/>
              </a:solidFill>
            </a:endParaRPr>
          </a:p>
        </p:txBody>
      </p:sp>
      <p:pic>
        <p:nvPicPr>
          <p:cNvPr id="231" name="Google Shape;231;gddfcfb80aa_0_107"/>
          <p:cNvPicPr preferRelativeResize="0"/>
          <p:nvPr/>
        </p:nvPicPr>
        <p:blipFill rotWithShape="1">
          <a:blip r:embed="rId3">
            <a:alphaModFix/>
          </a:blip>
          <a:srcRect b="0" l="0" r="0" t="0"/>
          <a:stretch/>
        </p:blipFill>
        <p:spPr>
          <a:xfrm>
            <a:off x="4384475" y="2804600"/>
            <a:ext cx="4473275" cy="4023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ddfcfb80aa_0_112"/>
          <p:cNvPicPr preferRelativeResize="0"/>
          <p:nvPr/>
        </p:nvPicPr>
        <p:blipFill rotWithShape="1">
          <a:blip r:embed="rId3">
            <a:alphaModFix/>
          </a:blip>
          <a:srcRect b="0" l="0" r="0" t="0"/>
          <a:stretch/>
        </p:blipFill>
        <p:spPr>
          <a:xfrm>
            <a:off x="4384475" y="2880800"/>
            <a:ext cx="4473275" cy="4023749"/>
          </a:xfrm>
          <a:prstGeom prst="rect">
            <a:avLst/>
          </a:prstGeom>
          <a:noFill/>
          <a:ln>
            <a:noFill/>
          </a:ln>
        </p:spPr>
      </p:pic>
      <p:cxnSp>
        <p:nvCxnSpPr>
          <p:cNvPr id="237" name="Google Shape;237;gddfcfb80aa_0_112"/>
          <p:cNvCxnSpPr/>
          <p:nvPr/>
        </p:nvCxnSpPr>
        <p:spPr>
          <a:xfrm rot="10800000">
            <a:off x="7757925" y="3770300"/>
            <a:ext cx="0" cy="2001600"/>
          </a:xfrm>
          <a:prstGeom prst="straightConnector1">
            <a:avLst/>
          </a:prstGeom>
          <a:noFill/>
          <a:ln cap="flat" cmpd="sng" w="38100">
            <a:solidFill>
              <a:srgbClr val="FF0000"/>
            </a:solidFill>
            <a:prstDash val="solid"/>
            <a:round/>
            <a:headEnd len="med" w="med" type="none"/>
            <a:tailEnd len="med" w="med" type="none"/>
          </a:ln>
        </p:spPr>
      </p:cxnSp>
      <p:sp>
        <p:nvSpPr>
          <p:cNvPr id="238" name="Google Shape;238;gddfcfb80aa_0_112"/>
          <p:cNvSpPr txBox="1"/>
          <p:nvPr>
            <p:ph idx="1" type="body"/>
          </p:nvPr>
        </p:nvSpPr>
        <p:spPr>
          <a:xfrm>
            <a:off x="311700" y="469825"/>
            <a:ext cx="8415600" cy="532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Come up with a null hypothesis of what population parameter is: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Mean human temperature is 98.6F: T = 98.6</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 What is the sampling distribution of the null hypothesis?</a:t>
            </a:r>
            <a:endParaRPr>
              <a:solidFill>
                <a:schemeClr val="dk1"/>
              </a:solidFill>
            </a:endParaRPr>
          </a:p>
          <a:p>
            <a:pPr indent="0" lvl="0" marL="0" rtl="0" algn="l">
              <a:spcBef>
                <a:spcPts val="0"/>
              </a:spcBef>
              <a:spcAft>
                <a:spcPts val="0"/>
              </a:spcAft>
              <a:buNone/>
            </a:pPr>
            <a:r>
              <a:rPr lang="en">
                <a:solidFill>
                  <a:schemeClr val="dk1"/>
                </a:solidFill>
              </a:rPr>
              <a:t>3. </a:t>
            </a:r>
            <a:r>
              <a:rPr lang="en">
                <a:solidFill>
                  <a:schemeClr val="dk1"/>
                </a:solidFill>
              </a:rPr>
              <a:t>How well does the data fit the null hypothesis’ sampling distribution?</a:t>
            </a:r>
            <a:endParaRPr>
              <a:solidFill>
                <a:schemeClr val="dk1"/>
              </a:solidFill>
            </a:endParaRPr>
          </a:p>
          <a:p>
            <a:pPr indent="0" lvl="0" marL="0" rtl="0" algn="l">
              <a:spcBef>
                <a:spcPts val="0"/>
              </a:spcBef>
              <a:spcAft>
                <a:spcPts val="0"/>
              </a:spcAft>
              <a:buNone/>
            </a:pPr>
            <a:r>
              <a:rPr lang="en">
                <a:solidFill>
                  <a:schemeClr val="dk1"/>
                </a:solidFill>
              </a:rPr>
              <a:t>4. Compute P-value: measurement of how well the null hypothesis fits the data.</a:t>
            </a:r>
            <a:endParaRPr>
              <a:solidFill>
                <a:schemeClr val="dk1"/>
              </a:solidFill>
            </a:endParaRPr>
          </a:p>
          <a:p>
            <a:pPr indent="0" lvl="0" marL="0" rtl="0" algn="l">
              <a:spcBef>
                <a:spcPts val="0"/>
              </a:spcBef>
              <a:spcAft>
                <a:spcPts val="0"/>
              </a:spcAft>
              <a:buNone/>
            </a:pPr>
            <a:r>
              <a:rPr lang="en">
                <a:solidFill>
                  <a:schemeClr val="dk1"/>
                </a:solidFill>
              </a:rPr>
              <a:t>5. Do we believe the null hypothesis?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lnSpc>
                <a:spcPct val="115000"/>
              </a:lnSpc>
              <a:spcBef>
                <a:spcPts val="1600"/>
              </a:spcBef>
              <a:spcAft>
                <a:spcPts val="0"/>
              </a:spcAft>
              <a:buSzPts val="1800"/>
              <a:buNone/>
            </a:pPr>
            <a:r>
              <a:t/>
            </a:r>
            <a:endParaRPr i="1">
              <a:solidFill>
                <a:schemeClr val="dk1"/>
              </a:solidFill>
            </a:endParaRPr>
          </a:p>
          <a:p>
            <a:pPr indent="0" lvl="0" marL="45720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Hypothesis testing for mean of a population</a:t>
            </a:r>
            <a:endParaRPr/>
          </a:p>
        </p:txBody>
      </p:sp>
      <p:sp>
        <p:nvSpPr>
          <p:cNvPr id="244" name="Google Shape;244;p3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latin typeface="Courier New"/>
                <a:ea typeface="Courier New"/>
                <a:cs typeface="Courier New"/>
                <a:sym typeface="Courier New"/>
              </a:rPr>
              <a:t>&gt; t.test(patient_samples$temperature, mu = 98.6)</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	One Sample t-test</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data:  </a:t>
            </a:r>
            <a:r>
              <a:rPr lang="en" sz="1200">
                <a:solidFill>
                  <a:schemeClr val="dk1"/>
                </a:solidFill>
                <a:latin typeface="Courier New"/>
                <a:ea typeface="Courier New"/>
                <a:cs typeface="Courier New"/>
                <a:sym typeface="Courier New"/>
              </a:rPr>
              <a:t>patient_samples$temperature</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t = -0.9456, df = 999, p-value = 0.0324</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alternative hypothesis: true mean is not equal to 2622</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95 percent confidence interval:</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 99.031 100.32</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sample estimates:</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200">
                <a:solidFill>
                  <a:srgbClr val="000000"/>
                </a:solidFill>
                <a:latin typeface="Courier New"/>
                <a:ea typeface="Courier New"/>
                <a:cs typeface="Courier New"/>
                <a:sym typeface="Courier New"/>
              </a:rPr>
              <a:t>mean of x </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99.675</a:t>
            </a:r>
            <a:endParaRPr sz="12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Hypothesis testing for difference of means of a population</a:t>
            </a:r>
            <a:endParaRPr/>
          </a:p>
          <a:p>
            <a:pPr indent="0" lvl="0" marL="0" rtl="0" algn="l">
              <a:lnSpc>
                <a:spcPct val="100000"/>
              </a:lnSpc>
              <a:spcBef>
                <a:spcPts val="0"/>
              </a:spcBef>
              <a:spcAft>
                <a:spcPts val="0"/>
              </a:spcAft>
              <a:buSzPts val="2800"/>
              <a:buNone/>
            </a:pPr>
            <a:r>
              <a:t/>
            </a:r>
            <a:endParaRPr/>
          </a:p>
        </p:txBody>
      </p:sp>
      <p:sp>
        <p:nvSpPr>
          <p:cNvPr id="250" name="Google Shape;250;p37"/>
          <p:cNvSpPr txBox="1"/>
          <p:nvPr>
            <p:ph idx="1" type="body"/>
          </p:nvPr>
        </p:nvSpPr>
        <p:spPr>
          <a:xfrm>
            <a:off x="311700" y="176523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Sample statistic: mean(KRAS MT expression) - mean(KRAS WT expression)</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Null hypothesis: </a:t>
            </a:r>
            <a:r>
              <a:rPr lang="en">
                <a:solidFill>
                  <a:schemeClr val="dk1"/>
                </a:solidFill>
              </a:rPr>
              <a:t>mean(KRAS MT expression) - mean(KRAS WT expression) = 0</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latin typeface="Courier New"/>
              <a:ea typeface="Courier New"/>
              <a:cs typeface="Courier New"/>
              <a:sym typeface="Courier New"/>
            </a:endParaRPr>
          </a:p>
        </p:txBody>
      </p:sp>
      <p:pic>
        <p:nvPicPr>
          <p:cNvPr id="251" name="Google Shape;251;p37"/>
          <p:cNvPicPr preferRelativeResize="0"/>
          <p:nvPr/>
        </p:nvPicPr>
        <p:blipFill rotWithShape="1">
          <a:blip r:embed="rId3">
            <a:alphaModFix/>
          </a:blip>
          <a:srcRect b="0" l="0" r="0" t="0"/>
          <a:stretch/>
        </p:blipFill>
        <p:spPr>
          <a:xfrm>
            <a:off x="51701" y="3277550"/>
            <a:ext cx="4520299" cy="30961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Hypothesis testing for difference of means of a population</a:t>
            </a:r>
            <a:endParaRPr/>
          </a:p>
          <a:p>
            <a:pPr indent="0" lvl="0" marL="0" rtl="0" algn="l">
              <a:spcBef>
                <a:spcPts val="0"/>
              </a:spcBef>
              <a:spcAft>
                <a:spcPts val="0"/>
              </a:spcAft>
              <a:buClr>
                <a:schemeClr val="dk1"/>
              </a:buClr>
              <a:buSzPts val="2800"/>
              <a:buFont typeface="Arial"/>
              <a:buNone/>
            </a:pPr>
            <a:r>
              <a:t/>
            </a:r>
            <a:endParaRPr/>
          </a:p>
          <a:p>
            <a:pPr indent="0" lvl="0" marL="0" rtl="0" algn="l">
              <a:lnSpc>
                <a:spcPct val="100000"/>
              </a:lnSpc>
              <a:spcBef>
                <a:spcPts val="0"/>
              </a:spcBef>
              <a:spcAft>
                <a:spcPts val="0"/>
              </a:spcAft>
              <a:buSzPts val="2800"/>
              <a:buNone/>
            </a:pPr>
            <a:r>
              <a:t/>
            </a:r>
            <a:endParaRPr/>
          </a:p>
        </p:txBody>
      </p:sp>
      <p:sp>
        <p:nvSpPr>
          <p:cNvPr id="257" name="Google Shape;257;p38"/>
          <p:cNvSpPr txBox="1"/>
          <p:nvPr>
            <p:ph idx="1" type="body"/>
          </p:nvPr>
        </p:nvSpPr>
        <p:spPr>
          <a:xfrm>
            <a:off x="311700" y="1765232"/>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solidFill>
                  <a:schemeClr val="dk1"/>
                </a:solidFill>
              </a:rPr>
              <a:t>Sample statistic: mean(KRAS MT expression) - mean(KRAS WT expression)</a:t>
            </a:r>
            <a:endParaRPr>
              <a:solidFill>
                <a:schemeClr val="dk1"/>
              </a:solidFill>
            </a:endParaRPr>
          </a:p>
          <a:p>
            <a:pPr indent="0" lvl="0" marL="0" rtl="0" algn="l">
              <a:spcBef>
                <a:spcPts val="1600"/>
              </a:spcBef>
              <a:spcAft>
                <a:spcPts val="0"/>
              </a:spcAft>
              <a:buClr>
                <a:schemeClr val="dk1"/>
              </a:buClr>
              <a:buSzPts val="1800"/>
              <a:buFont typeface="Arial"/>
              <a:buNone/>
            </a:pPr>
            <a:r>
              <a:rPr lang="en">
                <a:solidFill>
                  <a:schemeClr val="dk1"/>
                </a:solidFill>
              </a:rPr>
              <a:t>Null hypothesis: mean(KRAS MT expression) - mean(KRAS WT expression) = 0</a:t>
            </a:r>
            <a:endParaRPr>
              <a:solidFill>
                <a:schemeClr val="dk1"/>
              </a:solidFill>
            </a:endParaRPr>
          </a:p>
          <a:p>
            <a:pPr indent="0" lvl="0" marL="0" rtl="0" algn="l">
              <a:spcBef>
                <a:spcPts val="1600"/>
              </a:spcBef>
              <a:spcAft>
                <a:spcPts val="0"/>
              </a:spcAft>
              <a:buClr>
                <a:schemeClr val="dk1"/>
              </a:buClr>
              <a:buSzPts val="18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id="258" name="Google Shape;258;p38"/>
          <p:cNvPicPr preferRelativeResize="0"/>
          <p:nvPr/>
        </p:nvPicPr>
        <p:blipFill rotWithShape="1">
          <a:blip r:embed="rId3">
            <a:alphaModFix/>
          </a:blip>
          <a:srcRect b="0" l="0" r="0" t="0"/>
          <a:stretch/>
        </p:blipFill>
        <p:spPr>
          <a:xfrm>
            <a:off x="51701" y="3277550"/>
            <a:ext cx="4520299" cy="3096198"/>
          </a:xfrm>
          <a:prstGeom prst="rect">
            <a:avLst/>
          </a:prstGeom>
          <a:noFill/>
          <a:ln>
            <a:noFill/>
          </a:ln>
        </p:spPr>
      </p:pic>
      <p:sp>
        <p:nvSpPr>
          <p:cNvPr id="259" name="Google Shape;259;p38"/>
          <p:cNvSpPr txBox="1"/>
          <p:nvPr/>
        </p:nvSpPr>
        <p:spPr>
          <a:xfrm>
            <a:off x="4467225" y="2708475"/>
            <a:ext cx="7533300" cy="562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t.test(KRAS_expression ~ KRAS_mutated,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analysis)</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500"/>
              <a:buFont typeface="Arial"/>
              <a:buNone/>
            </a:pPr>
            <a:r>
              <a:rPr b="0" i="0" lang="en" sz="1500" u="none" cap="none" strike="noStrike">
                <a:solidFill>
                  <a:schemeClr val="dk1"/>
                </a:solidFill>
                <a:latin typeface="Courier New"/>
                <a:ea typeface="Courier New"/>
                <a:cs typeface="Courier New"/>
                <a:sym typeface="Courier New"/>
              </a:rPr>
              <a:t>t = -3.0646, df = 69.117,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p-value = 0.003107</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95 percent confidence interval:</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 -0.7749738 -0.1638513</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sample estimates:</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mean in group FALSE  mean in group TRUE </a:t>
            </a:r>
            <a:endParaRPr b="0" i="0" sz="15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500" u="none" cap="none" strike="noStrike">
                <a:solidFill>
                  <a:schemeClr val="dk1"/>
                </a:solidFill>
                <a:latin typeface="Courier New"/>
                <a:ea typeface="Courier New"/>
                <a:cs typeface="Courier New"/>
                <a:sym typeface="Courier New"/>
              </a:rPr>
              <a:t>           4.059474            4.528887</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16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0"/>
          <p:cNvPicPr preferRelativeResize="0"/>
          <p:nvPr/>
        </p:nvPicPr>
        <p:blipFill rotWithShape="1">
          <a:blip r:embed="rId3">
            <a:alphaModFix/>
          </a:blip>
          <a:srcRect b="0" l="0" r="0" t="0"/>
          <a:stretch/>
        </p:blipFill>
        <p:spPr>
          <a:xfrm>
            <a:off x="1400275" y="1104892"/>
            <a:ext cx="5972175" cy="464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374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Is statistical significance biologically significant?</a:t>
            </a:r>
            <a:endParaRPr/>
          </a:p>
        </p:txBody>
      </p:sp>
      <p:sp>
        <p:nvSpPr>
          <p:cNvPr id="270" name="Google Shape;270;p41"/>
          <p:cNvSpPr txBox="1"/>
          <p:nvPr>
            <p:ph idx="1" type="body"/>
          </p:nvPr>
        </p:nvSpPr>
        <p:spPr>
          <a:xfrm>
            <a:off x="311700" y="1698699"/>
            <a:ext cx="8520600" cy="49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The difference between the null hypothesis and population parameter is the </a:t>
            </a:r>
            <a:r>
              <a:rPr b="1" lang="en">
                <a:solidFill>
                  <a:schemeClr val="dk1"/>
                </a:solidFill>
              </a:rPr>
              <a:t>effect size. </a:t>
            </a:r>
            <a:endParaRPr b="1">
              <a:solidFill>
                <a:schemeClr val="dk1"/>
              </a:solidFill>
            </a:endParaRPr>
          </a:p>
          <a:p>
            <a:pPr indent="0" lvl="0" marL="0" rtl="0" algn="l">
              <a:lnSpc>
                <a:spcPct val="115000"/>
              </a:lnSpc>
              <a:spcBef>
                <a:spcPts val="1600"/>
              </a:spcBef>
              <a:spcAft>
                <a:spcPts val="0"/>
              </a:spcAft>
              <a:buSzPts val="1800"/>
              <a:buNone/>
            </a:pPr>
            <a:r>
              <a:t/>
            </a:r>
            <a:endParaRPr b="1">
              <a:solidFill>
                <a:schemeClr val="dk1"/>
              </a:solidFill>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43742"/>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Is statistical significance biologically significant?</a:t>
            </a:r>
            <a:endParaRPr/>
          </a:p>
          <a:p>
            <a:pPr indent="0" lvl="0" marL="0" rtl="0" algn="l">
              <a:lnSpc>
                <a:spcPct val="100000"/>
              </a:lnSpc>
              <a:spcBef>
                <a:spcPts val="0"/>
              </a:spcBef>
              <a:spcAft>
                <a:spcPts val="0"/>
              </a:spcAft>
              <a:buSzPts val="2800"/>
              <a:buNone/>
            </a:pPr>
            <a:r>
              <a:t/>
            </a:r>
            <a:endParaRPr/>
          </a:p>
        </p:txBody>
      </p:sp>
      <p:sp>
        <p:nvSpPr>
          <p:cNvPr id="276" name="Google Shape;276;p42"/>
          <p:cNvSpPr txBox="1"/>
          <p:nvPr>
            <p:ph idx="1" type="body"/>
          </p:nvPr>
        </p:nvSpPr>
        <p:spPr>
          <a:xfrm>
            <a:off x="311700" y="1698699"/>
            <a:ext cx="8520600" cy="49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The difference between the null hypothesis and population parameter is the </a:t>
            </a:r>
            <a:r>
              <a:rPr b="1" lang="en">
                <a:solidFill>
                  <a:schemeClr val="dk1"/>
                </a:solidFill>
              </a:rPr>
              <a:t>effect size. </a:t>
            </a:r>
            <a:endParaRPr b="1">
              <a:solidFill>
                <a:schemeClr val="dk1"/>
              </a:solidFill>
            </a:endParaRPr>
          </a:p>
          <a:p>
            <a:pPr indent="0" lvl="0" marL="0" rtl="0" algn="l">
              <a:lnSpc>
                <a:spcPct val="115000"/>
              </a:lnSpc>
              <a:spcBef>
                <a:spcPts val="1600"/>
              </a:spcBef>
              <a:spcAft>
                <a:spcPts val="0"/>
              </a:spcAft>
              <a:buSzPts val="1800"/>
              <a:buNone/>
            </a:pPr>
            <a:r>
              <a:t/>
            </a:r>
            <a:endParaRPr b="1">
              <a:solidFill>
                <a:schemeClr val="dk1"/>
              </a:solidFill>
            </a:endParaRPr>
          </a:p>
          <a:p>
            <a:pPr indent="0" lvl="0" marL="0" rtl="0" algn="l">
              <a:lnSpc>
                <a:spcPct val="115000"/>
              </a:lnSpc>
              <a:spcBef>
                <a:spcPts val="1600"/>
              </a:spcBef>
              <a:spcAft>
                <a:spcPts val="0"/>
              </a:spcAft>
              <a:buSzPts val="1800"/>
              <a:buNone/>
            </a:pPr>
            <a:r>
              <a:rPr lang="en">
                <a:solidFill>
                  <a:srgbClr val="000000"/>
                </a:solidFill>
              </a:rPr>
              <a:t>Can you think of a situation in which statistical significance is reached but the result is not biologically significant?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chemeClr val="dk1"/>
                </a:solidFill>
              </a:rPr>
              <a:t>Can you think of a situation in which biological significance is reached but the result is not statistically significant?  </a:t>
            </a:r>
            <a:endParaRPr>
              <a:solidFill>
                <a:schemeClr val="dk1"/>
              </a:solidFill>
            </a:endParaRPr>
          </a:p>
          <a:p>
            <a:pPr indent="0" lvl="0" marL="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1600"/>
              </a:spcAft>
              <a:buClr>
                <a:schemeClr val="dk1"/>
              </a:buClr>
              <a:buSzPts val="1100"/>
              <a:buFont typeface="Arial"/>
              <a:buNone/>
            </a:pPr>
            <a:r>
              <a:rPr lang="en">
                <a:solidFill>
                  <a:schemeClr val="dk1"/>
                </a:solidFill>
              </a:rPr>
              <a:t>Can you think of a situation in which it is important to show no effect, biologically or statistically?</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dfcfb80aa_0_8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slides</a:t>
            </a:r>
            <a:endParaRPr/>
          </a:p>
        </p:txBody>
      </p:sp>
      <p:sp>
        <p:nvSpPr>
          <p:cNvPr id="282" name="Google Shape;282;gddfcfb80aa_0_8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dfcfb80aa_0_68"/>
          <p:cNvSpPr txBox="1"/>
          <p:nvPr>
            <p:ph type="title"/>
          </p:nvPr>
        </p:nvSpPr>
        <p:spPr>
          <a:xfrm>
            <a:off x="162525" y="441700"/>
            <a:ext cx="93732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probability to understand uncertainty in sampling</a:t>
            </a:r>
            <a:endParaRPr/>
          </a:p>
        </p:txBody>
      </p:sp>
      <p:sp>
        <p:nvSpPr>
          <p:cNvPr id="288" name="Google Shape;288;gddfcfb80aa_0_68"/>
          <p:cNvSpPr txBox="1"/>
          <p:nvPr/>
        </p:nvSpPr>
        <p:spPr>
          <a:xfrm>
            <a:off x="357875" y="1619725"/>
            <a:ext cx="8786100" cy="12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What is the </a:t>
            </a:r>
            <a:r>
              <a:rPr b="1" i="0" lang="en" sz="1800" u="none" cap="none" strike="noStrike">
                <a:solidFill>
                  <a:srgbClr val="000000"/>
                </a:solidFill>
                <a:latin typeface="Arial"/>
                <a:ea typeface="Arial"/>
                <a:cs typeface="Arial"/>
                <a:sym typeface="Arial"/>
              </a:rPr>
              <a:t>probability</a:t>
            </a:r>
            <a:r>
              <a:rPr b="0" i="0" lang="en" sz="1800" u="none" cap="none" strike="noStrike">
                <a:solidFill>
                  <a:srgbClr val="000000"/>
                </a:solidFill>
                <a:latin typeface="Arial"/>
                <a:ea typeface="Arial"/>
                <a:cs typeface="Arial"/>
                <a:sym typeface="Arial"/>
              </a:rPr>
              <a:t> that a gene sampled from the population is less than 5000bp? P(g &lt; 5000)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Probability of an event = # outcomes for event / # total possible outcomes</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9" name="Google Shape;289;gddfcfb80aa_0_68"/>
          <p:cNvPicPr preferRelativeResize="0"/>
          <p:nvPr/>
        </p:nvPicPr>
        <p:blipFill rotWithShape="1">
          <a:blip r:embed="rId3">
            <a:alphaModFix/>
          </a:blip>
          <a:srcRect b="0" l="0" r="0" t="17273"/>
          <a:stretch/>
        </p:blipFill>
        <p:spPr>
          <a:xfrm>
            <a:off x="2485000" y="3149175"/>
            <a:ext cx="4531850" cy="321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Population vs. Sample</a:t>
            </a:r>
            <a:endParaRPr/>
          </a:p>
        </p:txBody>
      </p:sp>
      <p:sp>
        <p:nvSpPr>
          <p:cNvPr id="73" name="Google Shape;73;p3"/>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highlight>
                  <a:srgbClr val="FFFFFF"/>
                </a:highlight>
              </a:rPr>
              <a:t>Population</a:t>
            </a:r>
            <a:r>
              <a:rPr lang="en">
                <a:solidFill>
                  <a:schemeClr val="dk1"/>
                </a:solidFill>
                <a:highlight>
                  <a:srgbClr val="FFFFFF"/>
                </a:highlight>
              </a:rPr>
              <a:t>: The entire collection of individual units that a researcher is interested to study.</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b="1" lang="en">
                <a:solidFill>
                  <a:schemeClr val="dk1"/>
                </a:solidFill>
                <a:highlight>
                  <a:srgbClr val="FFFFFF"/>
                </a:highlight>
              </a:rPr>
              <a:t>Sample</a:t>
            </a:r>
            <a:r>
              <a:rPr lang="en">
                <a:solidFill>
                  <a:schemeClr val="dk1"/>
                </a:solidFill>
                <a:highlight>
                  <a:srgbClr val="FFFFFF"/>
                </a:highlight>
              </a:rPr>
              <a:t>: A smaller collection of individual units that the researcher has selected to study. </a:t>
            </a:r>
            <a:endParaRPr>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a:solidFill>
                <a:schemeClr val="dk1"/>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dfcfb80aa_0_74"/>
          <p:cNvSpPr txBox="1"/>
          <p:nvPr>
            <p:ph type="title"/>
          </p:nvPr>
        </p:nvSpPr>
        <p:spPr>
          <a:xfrm>
            <a:off x="162525" y="441700"/>
            <a:ext cx="93732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probability to understand uncertainty in sampling</a:t>
            </a:r>
            <a:endParaRPr/>
          </a:p>
        </p:txBody>
      </p:sp>
      <p:sp>
        <p:nvSpPr>
          <p:cNvPr id="295" name="Google Shape;295;gddfcfb80aa_0_74"/>
          <p:cNvSpPr txBox="1"/>
          <p:nvPr/>
        </p:nvSpPr>
        <p:spPr>
          <a:xfrm>
            <a:off x="357875" y="1619725"/>
            <a:ext cx="8786100" cy="12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What is the </a:t>
            </a:r>
            <a:r>
              <a:rPr b="1" i="0" lang="en" sz="1800" u="none" cap="none" strike="noStrike">
                <a:solidFill>
                  <a:srgbClr val="000000"/>
                </a:solidFill>
                <a:latin typeface="Arial"/>
                <a:ea typeface="Arial"/>
                <a:cs typeface="Arial"/>
                <a:sym typeface="Arial"/>
              </a:rPr>
              <a:t>probability</a:t>
            </a:r>
            <a:r>
              <a:rPr b="0" i="0" lang="en" sz="1800" u="none" cap="none" strike="noStrike">
                <a:solidFill>
                  <a:srgbClr val="000000"/>
                </a:solidFill>
                <a:latin typeface="Arial"/>
                <a:ea typeface="Arial"/>
                <a:cs typeface="Arial"/>
                <a:sym typeface="Arial"/>
              </a:rPr>
              <a:t> that a gene sampled from the population is between 5000bp and 6000bp? P(5000 &lt; g &lt; 6000)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Probability of an event = # outcomes for event / # total possible outcomes</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gddfcfb80aa_0_74"/>
          <p:cNvPicPr preferRelativeResize="0"/>
          <p:nvPr/>
        </p:nvPicPr>
        <p:blipFill rotWithShape="1">
          <a:blip r:embed="rId3">
            <a:alphaModFix/>
          </a:blip>
          <a:srcRect b="0" l="0" r="0" t="17273"/>
          <a:stretch/>
        </p:blipFill>
        <p:spPr>
          <a:xfrm>
            <a:off x="2485000" y="3149175"/>
            <a:ext cx="4531850" cy="3218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dfcfb80aa_0_80"/>
          <p:cNvSpPr txBox="1"/>
          <p:nvPr>
            <p:ph type="title"/>
          </p:nvPr>
        </p:nvSpPr>
        <p:spPr>
          <a:xfrm>
            <a:off x="162525" y="441700"/>
            <a:ext cx="93732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Using probability to understand uncertainty in sampling</a:t>
            </a:r>
            <a:endParaRPr/>
          </a:p>
        </p:txBody>
      </p:sp>
      <p:sp>
        <p:nvSpPr>
          <p:cNvPr id="302" name="Google Shape;302;gddfcfb80aa_0_80"/>
          <p:cNvSpPr txBox="1"/>
          <p:nvPr/>
        </p:nvSpPr>
        <p:spPr>
          <a:xfrm>
            <a:off x="357875" y="1619725"/>
            <a:ext cx="8786100" cy="12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What is the </a:t>
            </a:r>
            <a:r>
              <a:rPr b="1" i="0" lang="en" sz="1800" u="none" cap="none" strike="noStrike">
                <a:solidFill>
                  <a:srgbClr val="000000"/>
                </a:solidFill>
                <a:latin typeface="Arial"/>
                <a:ea typeface="Arial"/>
                <a:cs typeface="Arial"/>
                <a:sym typeface="Arial"/>
              </a:rPr>
              <a:t>probability</a:t>
            </a:r>
            <a:r>
              <a:rPr b="0" i="0" lang="en" sz="1800" u="none" cap="none" strike="noStrike">
                <a:solidFill>
                  <a:srgbClr val="000000"/>
                </a:solidFill>
                <a:latin typeface="Arial"/>
                <a:ea typeface="Arial"/>
                <a:cs typeface="Arial"/>
                <a:sym typeface="Arial"/>
              </a:rPr>
              <a:t> that </a:t>
            </a:r>
            <a:r>
              <a:rPr b="0" i="0" lang="en" sz="1800" u="sng" cap="none" strike="noStrike">
                <a:solidFill>
                  <a:srgbClr val="000000"/>
                </a:solidFill>
                <a:latin typeface="Arial"/>
                <a:ea typeface="Arial"/>
                <a:cs typeface="Arial"/>
                <a:sym typeface="Arial"/>
              </a:rPr>
              <a:t>1000 genes</a:t>
            </a:r>
            <a:r>
              <a:rPr b="0" i="0" lang="en" sz="1800" u="none" cap="none" strike="noStrike">
                <a:solidFill>
                  <a:srgbClr val="000000"/>
                </a:solidFill>
                <a:latin typeface="Arial"/>
                <a:ea typeface="Arial"/>
                <a:cs typeface="Arial"/>
                <a:sym typeface="Arial"/>
              </a:rPr>
              <a:t> sampled from the population is between 5000bp and 6000bp? P(5000 &lt; g1 &lt; 6000 &amp; 5000 &lt; g2 &lt; 6000 &amp;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urier New"/>
                <a:ea typeface="Courier New"/>
                <a:cs typeface="Courier New"/>
                <a:sym typeface="Courier New"/>
              </a:rPr>
              <a:t>Probability of an event = # outcomes for event / # total possible outcomes</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3" name="Google Shape;303;gddfcfb80aa_0_80"/>
          <p:cNvPicPr preferRelativeResize="0"/>
          <p:nvPr/>
        </p:nvPicPr>
        <p:blipFill rotWithShape="1">
          <a:blip r:embed="rId3">
            <a:alphaModFix/>
          </a:blip>
          <a:srcRect b="0" l="0" r="0" t="17273"/>
          <a:stretch/>
        </p:blipFill>
        <p:spPr>
          <a:xfrm>
            <a:off x="2485000" y="3149175"/>
            <a:ext cx="4531850" cy="3218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Interpreting the p-value</a:t>
            </a:r>
            <a:endParaRPr/>
          </a:p>
        </p:txBody>
      </p:sp>
      <p:sp>
        <p:nvSpPr>
          <p:cNvPr id="309" name="Google Shape;309;p33"/>
          <p:cNvSpPr txBox="1"/>
          <p:nvPr>
            <p:ph idx="1" type="body"/>
          </p:nvPr>
        </p:nvSpPr>
        <p:spPr>
          <a:xfrm>
            <a:off x="459500" y="149230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If the probability of observing the sample statistic and more extreme values is </a:t>
            </a:r>
            <a:r>
              <a:rPr i="1" lang="en">
                <a:solidFill>
                  <a:srgbClr val="000000"/>
                </a:solidFill>
              </a:rPr>
              <a:t>small</a:t>
            </a:r>
            <a:r>
              <a:rPr lang="en">
                <a:solidFill>
                  <a:srgbClr val="000000"/>
                </a:solidFill>
              </a:rPr>
              <a:t> under the null hypothesis, we reject the null hypothesis, favoring the alternative hypothesis.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If the probability of observing the sample statistic and more extreme is large under the null hypothesis, we don’t reject the null hypothesis.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a:t>
            </a:r>
            <a:r>
              <a:rPr i="1" lang="en">
                <a:solidFill>
                  <a:srgbClr val="000000"/>
                </a:solidFill>
              </a:rPr>
              <a:t>Small</a:t>
            </a:r>
            <a:r>
              <a:rPr lang="en">
                <a:solidFill>
                  <a:srgbClr val="000000"/>
                </a:solidFill>
              </a:rPr>
              <a:t>” often means &lt; 5%.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Population vs. Sample</a:t>
            </a:r>
            <a:endParaRPr/>
          </a:p>
        </p:txBody>
      </p:sp>
      <p:sp>
        <p:nvSpPr>
          <p:cNvPr id="79" name="Google Shape;79;p4"/>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highlight>
                  <a:srgbClr val="FFFFFF"/>
                </a:highlight>
              </a:rPr>
              <a:t>Population</a:t>
            </a:r>
            <a:r>
              <a:rPr lang="en">
                <a:solidFill>
                  <a:schemeClr val="dk1"/>
                </a:solidFill>
                <a:highlight>
                  <a:srgbClr val="FFFFFF"/>
                </a:highlight>
              </a:rPr>
              <a:t>: The entire collection of individual units that a researcher is interested to study.</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b="1" lang="en">
                <a:solidFill>
                  <a:schemeClr val="dk1"/>
                </a:solidFill>
                <a:highlight>
                  <a:srgbClr val="FFFFFF"/>
                </a:highlight>
              </a:rPr>
              <a:t>Sample</a:t>
            </a:r>
            <a:r>
              <a:rPr lang="en">
                <a:solidFill>
                  <a:schemeClr val="dk1"/>
                </a:solidFill>
                <a:highlight>
                  <a:srgbClr val="FFFFFF"/>
                </a:highlight>
              </a:rPr>
              <a:t>: A smaller collection of individual units that the researcher has selected to study.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lang="en">
                <a:solidFill>
                  <a:schemeClr val="dk1"/>
                </a:solidFill>
                <a:highlight>
                  <a:srgbClr val="FFFFFF"/>
                </a:highlight>
              </a:rPr>
              <a:t>Population: Lung cancer cell lines</a:t>
            </a:r>
            <a:endParaRPr>
              <a:solidFill>
                <a:schemeClr val="dk1"/>
              </a:solidFill>
              <a:highlight>
                <a:srgbClr val="FFFFFF"/>
              </a:highlight>
            </a:endParaRPr>
          </a:p>
          <a:p>
            <a:pPr indent="0" lvl="0" marL="0" rtl="0" algn="l">
              <a:lnSpc>
                <a:spcPct val="115000"/>
              </a:lnSpc>
              <a:spcBef>
                <a:spcPts val="1600"/>
              </a:spcBef>
              <a:spcAft>
                <a:spcPts val="0"/>
              </a:spcAft>
              <a:buSzPts val="1800"/>
              <a:buNone/>
            </a:pPr>
            <a:r>
              <a:rPr lang="en">
                <a:solidFill>
                  <a:schemeClr val="dk1"/>
                </a:solidFill>
                <a:highlight>
                  <a:srgbClr val="FFFFFF"/>
                </a:highlight>
              </a:rPr>
              <a:t>Sample: Cancer Cell Line Encyclopedia collection of lung cancer cell lines. </a:t>
            </a:r>
            <a:r>
              <a:rPr b="1" lang="en">
                <a:solidFill>
                  <a:schemeClr val="dk1"/>
                </a:solidFill>
                <a:highlight>
                  <a:srgbClr val="FFFFFF"/>
                </a:highlight>
              </a:rPr>
              <a:t>The sample size</a:t>
            </a:r>
            <a:r>
              <a:rPr lang="en">
                <a:solidFill>
                  <a:schemeClr val="dk1"/>
                </a:solidFill>
                <a:highlight>
                  <a:srgbClr val="FFFFFF"/>
                </a:highlight>
              </a:rPr>
              <a:t> is 273.</a:t>
            </a:r>
            <a:endParaRPr>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Population vs. Sample</a:t>
            </a:r>
            <a:endParaRPr/>
          </a:p>
        </p:txBody>
      </p:sp>
      <p:graphicFrame>
        <p:nvGraphicFramePr>
          <p:cNvPr id="85" name="Google Shape;85;p5"/>
          <p:cNvGraphicFramePr/>
          <p:nvPr/>
        </p:nvGraphicFramePr>
        <p:xfrm>
          <a:off x="839675" y="1867325"/>
          <a:ext cx="3000000" cy="3000000"/>
        </p:xfrm>
        <a:graphic>
          <a:graphicData uri="http://schemas.openxmlformats.org/drawingml/2006/table">
            <a:tbl>
              <a:tblPr>
                <a:noFill/>
                <a:tableStyleId>{CB1228A5-0E97-468C-82C3-16BB22DF206E}</a:tableStyleId>
              </a:tblPr>
              <a:tblGrid>
                <a:gridCol w="3983475"/>
                <a:gridCol w="3544925"/>
              </a:tblGrid>
              <a:tr h="778975">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Population</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Sample</a:t>
                      </a:r>
                      <a:endParaRPr b="1" sz="1800" u="none" cap="none" strike="noStrike"/>
                    </a:p>
                  </a:txBody>
                  <a:tcPr marT="91425" marB="91425" marR="91425" marL="91425"/>
                </a:tc>
              </a:tr>
              <a:tr h="756350">
                <a:tc>
                  <a:txBody>
                    <a:bodyPr/>
                    <a:lstStyle/>
                    <a:p>
                      <a:pPr indent="0" lvl="0" marL="0" marR="0" rtl="0" algn="l">
                        <a:lnSpc>
                          <a:spcPct val="100000"/>
                        </a:lnSpc>
                        <a:spcBef>
                          <a:spcPts val="0"/>
                        </a:spcBef>
                        <a:spcAft>
                          <a:spcPts val="0"/>
                        </a:spcAft>
                        <a:buClr>
                          <a:schemeClr val="dk1"/>
                        </a:buClr>
                        <a:buSzPts val="1100"/>
                        <a:buFont typeface="Arial"/>
                        <a:buNone/>
                      </a:pPr>
                      <a:r>
                        <a:rPr lang="en" sz="1800" u="none" cap="none" strike="noStrike">
                          <a:solidFill>
                            <a:schemeClr val="dk1"/>
                          </a:solidFill>
                        </a:rPr>
                        <a:t>Lung cancer cell lines</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CCLE’s collection of lung cancer cell lines</a:t>
                      </a:r>
                      <a:endParaRPr sz="1800" u="none" cap="none" strike="noStrike"/>
                    </a:p>
                  </a:txBody>
                  <a:tcPr marT="91425" marB="91425" marR="91425" marL="91425">
                    <a:lnB cap="flat" cmpd="sng" w="9525">
                      <a:solidFill>
                        <a:srgbClr val="9E9E9E"/>
                      </a:solidFill>
                      <a:prstDash val="solid"/>
                      <a:round/>
                      <a:headEnd len="sm" w="sm" type="none"/>
                      <a:tailEnd len="sm" w="sm" type="none"/>
                    </a:lnB>
                  </a:tcPr>
                </a:tc>
              </a:tr>
              <a:tr h="7563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plants (1920s?)</a:t>
                      </a:r>
                      <a:endParaRPr sz="1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dataset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63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Angiosarcoma Patients, n  &lt; 1,000</a:t>
                      </a:r>
                      <a:endParaRPr baseline="-25000"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Count Me In Enrollment of patient samples</a:t>
                      </a:r>
                      <a:endParaRPr sz="1800" u="none" cap="none" strike="noStrike"/>
                    </a:p>
                  </a:txBody>
                  <a:tcPr marT="91425" marB="91425" marR="91425" marL="91425">
                    <a:lnT cap="flat" cmpd="sng" w="9525">
                      <a:solidFill>
                        <a:srgbClr val="9E9E9E"/>
                      </a:solidFill>
                      <a:prstDash val="solid"/>
                      <a:round/>
                      <a:headEnd len="sm" w="sm" type="none"/>
                      <a:tailEnd len="sm" w="sm" type="none"/>
                    </a:lnT>
                  </a:tcPr>
                </a:tc>
              </a:tr>
              <a:tr h="7563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Human genes, n ~ 20,000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collection of genes</a:t>
                      </a:r>
                      <a:endParaRPr sz="1800" u="none" cap="none" strike="noStrike"/>
                    </a:p>
                  </a:txBody>
                  <a:tcPr marT="91425" marB="91425" marR="91425" marL="91425"/>
                </a:tc>
              </a:tr>
              <a:tr h="756350">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198875" y="4538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Samples taken are ideally random and independent</a:t>
            </a:r>
            <a:endParaRPr/>
          </a:p>
        </p:txBody>
      </p:sp>
      <p:graphicFrame>
        <p:nvGraphicFramePr>
          <p:cNvPr id="91" name="Google Shape;91;p6"/>
          <p:cNvGraphicFramePr/>
          <p:nvPr/>
        </p:nvGraphicFramePr>
        <p:xfrm>
          <a:off x="542600" y="1446450"/>
          <a:ext cx="3000000" cy="3000000"/>
        </p:xfrm>
        <a:graphic>
          <a:graphicData uri="http://schemas.openxmlformats.org/drawingml/2006/table">
            <a:tbl>
              <a:tblPr>
                <a:noFill/>
                <a:tableStyleId>{CB1228A5-0E97-468C-82C3-16BB22DF206E}</a:tableStyleId>
              </a:tblPr>
              <a:tblGrid>
                <a:gridCol w="2232250"/>
                <a:gridCol w="1929950"/>
                <a:gridCol w="1929950"/>
                <a:gridCol w="1728450"/>
              </a:tblGrid>
              <a:tr h="632125">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Population</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None/>
                      </a:pPr>
                      <a:r>
                        <a:rPr b="1" lang="en" sz="1800"/>
                        <a:t>Sampling Process</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Sample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a:t>Measurement</a:t>
                      </a:r>
                      <a:endParaRPr b="1" sz="1800" u="none" cap="none" strike="noStrike"/>
                    </a:p>
                  </a:txBody>
                  <a:tcPr marT="91425" marB="91425" marR="91425" marL="91425"/>
                </a:tc>
              </a:tr>
              <a:tr h="10388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Lung cancer cell lines</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CCLE’s collection of lung cancer cell lines</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61377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plants (1920s?)</a:t>
                      </a:r>
                      <a:endParaRPr sz="1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Iris dataset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6142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Angiosarcoma Patients, n &lt; 1,000</a:t>
                      </a:r>
                      <a:endParaRPr baseline="-25000"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Count Me In Enrollment of patient samples</a:t>
                      </a:r>
                      <a:endParaRPr sz="18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8162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Human genes, n ~ 20,000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Collection of human genes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800"/>
                        <a:t>Length of genes</a:t>
                      </a:r>
                      <a:endParaRPr sz="1800" u="none" cap="none" strike="noStrike"/>
                    </a:p>
                  </a:txBody>
                  <a:tcPr marT="91425" marB="91425" marR="91425" marL="91425"/>
                </a:tc>
              </a:tr>
              <a:tr h="613775">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None/>
                      </a:pPr>
                      <a:r>
                        <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7"/>
          <p:cNvPicPr preferRelativeResize="0"/>
          <p:nvPr/>
        </p:nvPicPr>
        <p:blipFill rotWithShape="1">
          <a:blip r:embed="rId3">
            <a:alphaModFix/>
          </a:blip>
          <a:srcRect b="0" l="0" r="0" t="0"/>
          <a:stretch/>
        </p:blipFill>
        <p:spPr>
          <a:xfrm>
            <a:off x="0" y="1105525"/>
            <a:ext cx="8839200" cy="5154359"/>
          </a:xfrm>
          <a:prstGeom prst="rect">
            <a:avLst/>
          </a:prstGeom>
          <a:noFill/>
          <a:ln>
            <a:noFill/>
          </a:ln>
        </p:spPr>
      </p:pic>
      <p:sp>
        <p:nvSpPr>
          <p:cNvPr id="97" name="Google Shape;97;p7"/>
          <p:cNvSpPr/>
          <p:nvPr/>
        </p:nvSpPr>
        <p:spPr>
          <a:xfrm>
            <a:off x="5602600" y="5346400"/>
            <a:ext cx="2929200" cy="662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ddfcfb80aa_0_62"/>
          <p:cNvPicPr preferRelativeResize="0"/>
          <p:nvPr/>
        </p:nvPicPr>
        <p:blipFill rotWithShape="1">
          <a:blip r:embed="rId3">
            <a:alphaModFix/>
          </a:blip>
          <a:srcRect b="0" l="0" r="0" t="0"/>
          <a:stretch/>
        </p:blipFill>
        <p:spPr>
          <a:xfrm>
            <a:off x="1411038" y="1236992"/>
            <a:ext cx="5972175" cy="4648200"/>
          </a:xfrm>
          <a:prstGeom prst="rect">
            <a:avLst/>
          </a:prstGeom>
          <a:noFill/>
          <a:ln>
            <a:noFill/>
          </a:ln>
        </p:spPr>
      </p:pic>
      <p:sp>
        <p:nvSpPr>
          <p:cNvPr id="103" name="Google Shape;103;gddfcfb80aa_0_62"/>
          <p:cNvSpPr/>
          <p:nvPr/>
        </p:nvSpPr>
        <p:spPr>
          <a:xfrm>
            <a:off x="5180198" y="3241775"/>
            <a:ext cx="924900" cy="5361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