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ProximaNova-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eac626367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ac626367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eac626367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ac626367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eac626367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ac626367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eac626367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ac626367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eac626367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ac626367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eac626367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ac626367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eac626367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ac626367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eb2fcf5e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b2fcf5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eac626367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ac626367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eac626367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ac626367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eac62636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ac62636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receives partial information in terms of feedback to a single predicted point.</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eac626367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ac626367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eac626367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ac626367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eac626367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ac626367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eac626367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ac626367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eb2fcf5e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b2fcf5e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eac62636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ac62636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eac626367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ac626367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eac626367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ac626367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eac626367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ac626367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eac626367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ac626367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eac626367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ac626367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eac626367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ac62636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1.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22.png"/><Relationship Id="rId9" Type="http://schemas.openxmlformats.org/officeDocument/2006/relationships/image" Target="../media/image24.png"/><Relationship Id="rId5" Type="http://schemas.openxmlformats.org/officeDocument/2006/relationships/image" Target="../media/image35.png"/><Relationship Id="rId6" Type="http://schemas.openxmlformats.org/officeDocument/2006/relationships/image" Target="../media/image25.png"/><Relationship Id="rId7" Type="http://schemas.openxmlformats.org/officeDocument/2006/relationships/image" Target="../media/image30.png"/><Relationship Id="rId8"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28.png"/><Relationship Id="rId10" Type="http://schemas.openxmlformats.org/officeDocument/2006/relationships/image" Target="../media/image48.png"/><Relationship Id="rId9" Type="http://schemas.openxmlformats.org/officeDocument/2006/relationships/image" Target="../media/image37.png"/><Relationship Id="rId5" Type="http://schemas.openxmlformats.org/officeDocument/2006/relationships/image" Target="../media/image34.png"/><Relationship Id="rId6" Type="http://schemas.openxmlformats.org/officeDocument/2006/relationships/image" Target="../media/image41.png"/><Relationship Id="rId7" Type="http://schemas.openxmlformats.org/officeDocument/2006/relationships/image" Target="../media/image36.png"/><Relationship Id="rId8" Type="http://schemas.openxmlformats.org/officeDocument/2006/relationships/image" Target="../media/image5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3.png"/><Relationship Id="rId4" Type="http://schemas.openxmlformats.org/officeDocument/2006/relationships/image" Target="../media/image45.png"/><Relationship Id="rId5"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6.gif"/><Relationship Id="rId4" Type="http://schemas.openxmlformats.org/officeDocument/2006/relationships/image" Target="../media/image40.png"/><Relationship Id="rId9" Type="http://schemas.openxmlformats.org/officeDocument/2006/relationships/image" Target="../media/image52.png"/><Relationship Id="rId5" Type="http://schemas.openxmlformats.org/officeDocument/2006/relationships/image" Target="../media/image47.png"/><Relationship Id="rId6" Type="http://schemas.openxmlformats.org/officeDocument/2006/relationships/image" Target="../media/image55.png"/><Relationship Id="rId7" Type="http://schemas.openxmlformats.org/officeDocument/2006/relationships/image" Target="../media/image49.png"/><Relationship Id="rId8"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8.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0.png"/><Relationship Id="rId6" Type="http://schemas.openxmlformats.org/officeDocument/2006/relationships/image" Target="../media/image14.png"/><Relationship Id="rId7" Type="http://schemas.openxmlformats.org/officeDocument/2006/relationships/image" Target="../media/image4.png"/><Relationship Id="rId8" Type="http://schemas.openxmlformats.org/officeDocument/2006/relationships/image" Target="../media/image5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Implementing bandit learning with CRFs on structured linguistics data</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Lo, Dec 3 2015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should we interpret this new model? </a:t>
            </a:r>
            <a:endParaRPr/>
          </a:p>
        </p:txBody>
      </p:sp>
      <p:sp>
        <p:nvSpPr>
          <p:cNvPr id="139" name="Google Shape;13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Lesson learned: don't interpret as “conditional form of HMMs” with transition and emission probabilities! </a:t>
            </a:r>
            <a:endParaRPr sz="1400"/>
          </a:p>
          <a:p>
            <a:pPr indent="0" lvl="0" marL="0" rtl="0" algn="l">
              <a:spcBef>
                <a:spcPts val="1600"/>
              </a:spcBef>
              <a:spcAft>
                <a:spcPts val="0"/>
              </a:spcAft>
              <a:buNone/>
            </a:pPr>
            <a:r>
              <a:rPr lang="en" sz="1400"/>
              <a:t>Interpret as, instead:</a:t>
            </a:r>
            <a:endParaRPr sz="1400"/>
          </a:p>
          <a:p>
            <a:pPr indent="0" lvl="0" marL="0" rtl="0" algn="l">
              <a:spcBef>
                <a:spcPts val="1600"/>
              </a:spcBef>
              <a:spcAft>
                <a:spcPts val="0"/>
              </a:spcAft>
              <a:buNone/>
            </a:pPr>
            <a:r>
              <a:rPr lang="en" sz="1400"/>
              <a:t>• Think of M as potentials for an undirected graph structure: </a:t>
            </a:r>
            <a:endParaRPr sz="1400"/>
          </a:p>
          <a:p>
            <a:pPr indent="0" lvl="0" marL="0" rtl="0" algn="l">
              <a:spcBef>
                <a:spcPts val="1600"/>
              </a:spcBef>
              <a:spcAft>
                <a:spcPts val="0"/>
              </a:spcAft>
              <a:buNone/>
            </a:pPr>
            <a:r>
              <a:rPr lang="en" sz="1400"/>
              <a:t> 	Cliques: induced subgraph is complete</a:t>
            </a:r>
            <a:endParaRPr sz="1400"/>
          </a:p>
          <a:p>
            <a:pPr indent="457200" lvl="0" marL="0" rtl="0" algn="l">
              <a:spcBef>
                <a:spcPts val="1600"/>
              </a:spcBef>
              <a:spcAft>
                <a:spcPts val="0"/>
              </a:spcAft>
              <a:buNone/>
            </a:pPr>
            <a:r>
              <a:rPr lang="en" sz="1400"/>
              <a:t>Potential functions do not have to be probability functions (different than directed graph structure)</a:t>
            </a:r>
            <a:endParaRPr sz="1400"/>
          </a:p>
          <a:p>
            <a:pPr indent="0" lvl="0" marL="0" rtl="0" algn="l">
              <a:spcBef>
                <a:spcPts val="1600"/>
              </a:spcBef>
              <a:spcAft>
                <a:spcPts val="0"/>
              </a:spcAft>
              <a:buNone/>
            </a:pPr>
            <a:r>
              <a:rPr lang="en" sz="1400"/>
              <a:t>• A sequential maximum entropy model</a:t>
            </a:r>
            <a:endParaRPr sz="1400"/>
          </a:p>
          <a:p>
            <a:pPr indent="0" lvl="0" marL="0" rtl="0" algn="l">
              <a:spcBef>
                <a:spcPts val="1600"/>
              </a:spcBef>
              <a:spcAft>
                <a:spcPts val="1600"/>
              </a:spcAft>
              <a:buNone/>
            </a:pPr>
            <a:r>
              <a:t/>
            </a:r>
            <a:endParaRPr sz="1400"/>
          </a:p>
        </p:txBody>
      </p:sp>
      <p:pic>
        <p:nvPicPr>
          <p:cNvPr id="140" name="Google Shape;140;p22"/>
          <p:cNvPicPr preferRelativeResize="0"/>
          <p:nvPr/>
        </p:nvPicPr>
        <p:blipFill>
          <a:blip r:embed="rId3">
            <a:alphaModFix/>
          </a:blip>
          <a:stretch>
            <a:fillRect/>
          </a:stretch>
        </p:blipFill>
        <p:spPr>
          <a:xfrm>
            <a:off x="5100646" y="2000250"/>
            <a:ext cx="2060475"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(first) task: Optical Character Recognition</a:t>
            </a:r>
            <a:endParaRPr/>
          </a:p>
        </p:txBody>
      </p:sp>
      <p:sp>
        <p:nvSpPr>
          <p:cNvPr id="146" name="Google Shape;146;p23"/>
          <p:cNvSpPr txBox="1"/>
          <p:nvPr>
            <p:ph idx="1" type="body"/>
          </p:nvPr>
        </p:nvSpPr>
        <p:spPr>
          <a:xfrm>
            <a:off x="311700" y="1152475"/>
            <a:ext cx="8520600" cy="110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dataset: sequences of handwriting images (128 pixels) associated with sequences of text labels, from Rob Kassel at MIT Spoken Language Systems Group. Each sequence/word is about 5-10 letters length.</a:t>
            </a:r>
            <a:endParaRPr/>
          </a:p>
        </p:txBody>
      </p:sp>
      <p:pic>
        <p:nvPicPr>
          <p:cNvPr id="147" name="Google Shape;147;p23"/>
          <p:cNvPicPr preferRelativeResize="0"/>
          <p:nvPr/>
        </p:nvPicPr>
        <p:blipFill>
          <a:blip r:embed="rId3">
            <a:alphaModFix/>
          </a:blip>
          <a:stretch>
            <a:fillRect/>
          </a:stretch>
        </p:blipFill>
        <p:spPr>
          <a:xfrm>
            <a:off x="3252888" y="2432525"/>
            <a:ext cx="1743075" cy="110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Reformulating the OCR problem into CRFs</a:t>
            </a:r>
            <a:endParaRPr/>
          </a:p>
        </p:txBody>
      </p:sp>
      <p:pic>
        <p:nvPicPr>
          <p:cNvPr id="153" name="Google Shape;153;p24"/>
          <p:cNvPicPr preferRelativeResize="0"/>
          <p:nvPr/>
        </p:nvPicPr>
        <p:blipFill>
          <a:blip r:embed="rId3">
            <a:alphaModFix/>
          </a:blip>
          <a:stretch>
            <a:fillRect/>
          </a:stretch>
        </p:blipFill>
        <p:spPr>
          <a:xfrm>
            <a:off x="530775" y="1158621"/>
            <a:ext cx="4675025" cy="2426200"/>
          </a:xfrm>
          <a:prstGeom prst="rect">
            <a:avLst/>
          </a:prstGeom>
          <a:noFill/>
          <a:ln>
            <a:noFill/>
          </a:ln>
        </p:spPr>
      </p:pic>
      <p:sp>
        <p:nvSpPr>
          <p:cNvPr id="154" name="Google Shape;154;p24"/>
          <p:cNvSpPr txBox="1"/>
          <p:nvPr/>
        </p:nvSpPr>
        <p:spPr>
          <a:xfrm>
            <a:off x="5572150" y="1181175"/>
            <a:ext cx="3028800" cy="23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also add two additional types of features: “start” and “stop”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What is most probable letter to start or end a word in the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Other implementations have a {start, end} state, but that requires constructing extra nodes and states.</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 of CRFs</a:t>
            </a:r>
            <a:endParaRPr/>
          </a:p>
        </p:txBody>
      </p:sp>
      <p:sp>
        <p:nvSpPr>
          <p:cNvPr id="160" name="Google Shape;16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Turns out, the zeros of partials of the log-likelihood require:                       for all k features: the empirical distribution expectation and model distribution expectation need be equal. We will need to compute:</a:t>
            </a:r>
            <a:endParaRPr/>
          </a:p>
          <a:p>
            <a:pPr indent="0" lvl="0" marL="0" rtl="0" algn="l">
              <a:spcBef>
                <a:spcPts val="1600"/>
              </a:spcBef>
              <a:spcAft>
                <a:spcPts val="1600"/>
              </a:spcAft>
              <a:buNone/>
            </a:pPr>
            <a:r>
              <a:t/>
            </a:r>
            <a:endParaRPr/>
          </a:p>
        </p:txBody>
      </p:sp>
      <p:pic>
        <p:nvPicPr>
          <p:cNvPr id="161" name="Google Shape;161;p25"/>
          <p:cNvPicPr preferRelativeResize="0"/>
          <p:nvPr/>
        </p:nvPicPr>
        <p:blipFill>
          <a:blip r:embed="rId3">
            <a:alphaModFix/>
          </a:blip>
          <a:stretch>
            <a:fillRect/>
          </a:stretch>
        </p:blipFill>
        <p:spPr>
          <a:xfrm>
            <a:off x="6362700" y="1257300"/>
            <a:ext cx="1224250" cy="240050"/>
          </a:xfrm>
          <a:prstGeom prst="rect">
            <a:avLst/>
          </a:prstGeom>
          <a:noFill/>
          <a:ln>
            <a:noFill/>
          </a:ln>
        </p:spPr>
      </p:pic>
      <p:pic>
        <p:nvPicPr>
          <p:cNvPr id="162" name="Google Shape;162;p25"/>
          <p:cNvPicPr preferRelativeResize="0"/>
          <p:nvPr/>
        </p:nvPicPr>
        <p:blipFill>
          <a:blip r:embed="rId4">
            <a:alphaModFix/>
          </a:blip>
          <a:stretch>
            <a:fillRect/>
          </a:stretch>
        </p:blipFill>
        <p:spPr>
          <a:xfrm>
            <a:off x="1152525" y="2414596"/>
            <a:ext cx="5076525" cy="572700"/>
          </a:xfrm>
          <a:prstGeom prst="rect">
            <a:avLst/>
          </a:prstGeom>
          <a:noFill/>
          <a:ln>
            <a:noFill/>
          </a:ln>
        </p:spPr>
      </p:pic>
      <p:pic>
        <p:nvPicPr>
          <p:cNvPr id="163" name="Google Shape;163;p25"/>
          <p:cNvPicPr preferRelativeResize="0"/>
          <p:nvPr/>
        </p:nvPicPr>
        <p:blipFill>
          <a:blip r:embed="rId5">
            <a:alphaModFix/>
          </a:blip>
          <a:stretch>
            <a:fillRect/>
          </a:stretch>
        </p:blipFill>
        <p:spPr>
          <a:xfrm>
            <a:off x="1152525" y="3200400"/>
            <a:ext cx="3876738"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Forward-backwards algorithm for CRFs</a:t>
            </a:r>
            <a:endParaRPr/>
          </a:p>
        </p:txBody>
      </p:sp>
      <p:sp>
        <p:nvSpPr>
          <p:cNvPr id="169" name="Google Shape;169;p26"/>
          <p:cNvSpPr txBox="1"/>
          <p:nvPr>
            <p:ph idx="1" type="body"/>
          </p:nvPr>
        </p:nvSpPr>
        <p:spPr>
          <a:xfrm>
            <a:off x="311700" y="1152475"/>
            <a:ext cx="8520600" cy="7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in HMMs,                                and                               , but it’s a bit different here. Consider expanding….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0" name="Google Shape;170;p26"/>
          <p:cNvPicPr preferRelativeResize="0"/>
          <p:nvPr/>
        </p:nvPicPr>
        <p:blipFill>
          <a:blip r:embed="rId3">
            <a:alphaModFix/>
          </a:blip>
          <a:stretch>
            <a:fillRect/>
          </a:stretch>
        </p:blipFill>
        <p:spPr>
          <a:xfrm>
            <a:off x="2214572" y="1245434"/>
            <a:ext cx="1601900" cy="242700"/>
          </a:xfrm>
          <a:prstGeom prst="rect">
            <a:avLst/>
          </a:prstGeom>
          <a:noFill/>
          <a:ln>
            <a:noFill/>
          </a:ln>
        </p:spPr>
      </p:pic>
      <p:pic>
        <p:nvPicPr>
          <p:cNvPr id="171" name="Google Shape;171;p26"/>
          <p:cNvPicPr preferRelativeResize="0"/>
          <p:nvPr/>
        </p:nvPicPr>
        <p:blipFill>
          <a:blip r:embed="rId4">
            <a:alphaModFix/>
          </a:blip>
          <a:stretch>
            <a:fillRect/>
          </a:stretch>
        </p:blipFill>
        <p:spPr>
          <a:xfrm>
            <a:off x="4419600" y="1222187"/>
            <a:ext cx="1696496" cy="289175"/>
          </a:xfrm>
          <a:prstGeom prst="rect">
            <a:avLst/>
          </a:prstGeom>
          <a:noFill/>
          <a:ln>
            <a:noFill/>
          </a:ln>
        </p:spPr>
      </p:pic>
      <p:pic>
        <p:nvPicPr>
          <p:cNvPr id="172" name="Google Shape;172;p26"/>
          <p:cNvPicPr preferRelativeResize="0"/>
          <p:nvPr/>
        </p:nvPicPr>
        <p:blipFill>
          <a:blip r:embed="rId5">
            <a:alphaModFix/>
          </a:blip>
          <a:stretch>
            <a:fillRect/>
          </a:stretch>
        </p:blipFill>
        <p:spPr>
          <a:xfrm>
            <a:off x="997498" y="2015348"/>
            <a:ext cx="6288903" cy="572700"/>
          </a:xfrm>
          <a:prstGeom prst="rect">
            <a:avLst/>
          </a:prstGeom>
          <a:noFill/>
          <a:ln>
            <a:noFill/>
          </a:ln>
        </p:spPr>
      </p:pic>
      <p:sp>
        <p:nvSpPr>
          <p:cNvPr id="173" name="Google Shape;173;p26"/>
          <p:cNvSpPr txBox="1"/>
          <p:nvPr/>
        </p:nvSpPr>
        <p:spPr>
          <a:xfrm>
            <a:off x="329050" y="2674125"/>
            <a:ext cx="322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Consider just the first summations: </a:t>
            </a:r>
            <a:endParaRPr/>
          </a:p>
        </p:txBody>
      </p:sp>
      <p:pic>
        <p:nvPicPr>
          <p:cNvPr id="174" name="Google Shape;174;p26"/>
          <p:cNvPicPr preferRelativeResize="0"/>
          <p:nvPr/>
        </p:nvPicPr>
        <p:blipFill>
          <a:blip r:embed="rId6">
            <a:alphaModFix/>
          </a:blip>
          <a:stretch>
            <a:fillRect/>
          </a:stretch>
        </p:blipFill>
        <p:spPr>
          <a:xfrm>
            <a:off x="1500200" y="3092050"/>
            <a:ext cx="3167050" cy="358950"/>
          </a:xfrm>
          <a:prstGeom prst="rect">
            <a:avLst/>
          </a:prstGeom>
          <a:noFill/>
          <a:ln>
            <a:noFill/>
          </a:ln>
        </p:spPr>
      </p:pic>
      <p:pic>
        <p:nvPicPr>
          <p:cNvPr id="175" name="Google Shape;175;p26"/>
          <p:cNvPicPr preferRelativeResize="0"/>
          <p:nvPr/>
        </p:nvPicPr>
        <p:blipFill>
          <a:blip r:embed="rId7">
            <a:alphaModFix/>
          </a:blip>
          <a:stretch>
            <a:fillRect/>
          </a:stretch>
        </p:blipFill>
        <p:spPr>
          <a:xfrm>
            <a:off x="1508200" y="3526250"/>
            <a:ext cx="2703638" cy="358950"/>
          </a:xfrm>
          <a:prstGeom prst="rect">
            <a:avLst/>
          </a:prstGeom>
          <a:noFill/>
          <a:ln>
            <a:noFill/>
          </a:ln>
        </p:spPr>
      </p:pic>
      <p:pic>
        <p:nvPicPr>
          <p:cNvPr id="176" name="Google Shape;176;p26"/>
          <p:cNvPicPr preferRelativeResize="0"/>
          <p:nvPr/>
        </p:nvPicPr>
        <p:blipFill>
          <a:blip r:embed="rId8">
            <a:alphaModFix/>
          </a:blip>
          <a:stretch>
            <a:fillRect/>
          </a:stretch>
        </p:blipFill>
        <p:spPr>
          <a:xfrm>
            <a:off x="1424000" y="3975125"/>
            <a:ext cx="2001532" cy="198700"/>
          </a:xfrm>
          <a:prstGeom prst="rect">
            <a:avLst/>
          </a:prstGeom>
          <a:noFill/>
          <a:ln>
            <a:noFill/>
          </a:ln>
        </p:spPr>
      </p:pic>
      <p:sp>
        <p:nvSpPr>
          <p:cNvPr id="177" name="Google Shape;177;p26"/>
          <p:cNvSpPr txBox="1"/>
          <p:nvPr/>
        </p:nvSpPr>
        <p:spPr>
          <a:xfrm>
            <a:off x="4291450" y="3450050"/>
            <a:ext cx="2724300" cy="2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with HMM’s definition of alpha</a:t>
            </a:r>
            <a:endParaRPr/>
          </a:p>
        </p:txBody>
      </p:sp>
      <p:pic>
        <p:nvPicPr>
          <p:cNvPr id="178" name="Google Shape;178;p26"/>
          <p:cNvPicPr preferRelativeResize="0"/>
          <p:nvPr/>
        </p:nvPicPr>
        <p:blipFill>
          <a:blip r:embed="rId9">
            <a:alphaModFix/>
          </a:blip>
          <a:stretch>
            <a:fillRect/>
          </a:stretch>
        </p:blipFill>
        <p:spPr>
          <a:xfrm>
            <a:off x="997500" y="4263745"/>
            <a:ext cx="4989688" cy="605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Forward-backwards algorithm for CRFs</a:t>
            </a:r>
            <a:endParaRPr/>
          </a:p>
          <a:p>
            <a:pPr indent="0" lvl="0" marL="0" rtl="0" algn="l">
              <a:spcBef>
                <a:spcPts val="0"/>
              </a:spcBef>
              <a:spcAft>
                <a:spcPts val="0"/>
              </a:spcAft>
              <a:buNone/>
            </a:pPr>
            <a:r>
              <a:t/>
            </a:r>
            <a:endParaRPr/>
          </a:p>
        </p:txBody>
      </p:sp>
      <p:sp>
        <p:nvSpPr>
          <p:cNvPr id="184" name="Google Shape;184;p27"/>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do the same thing for the last summations:</a:t>
            </a:r>
            <a:endParaRPr/>
          </a:p>
          <a:p>
            <a:pPr indent="0" lvl="0" marL="0" rtl="0" algn="l">
              <a:spcBef>
                <a:spcPts val="1600"/>
              </a:spcBef>
              <a:spcAft>
                <a:spcPts val="1600"/>
              </a:spcAft>
              <a:buNone/>
            </a:pPr>
            <a:r>
              <a:t/>
            </a:r>
            <a:endParaRPr/>
          </a:p>
        </p:txBody>
      </p:sp>
      <p:pic>
        <p:nvPicPr>
          <p:cNvPr id="185" name="Google Shape;185;p27"/>
          <p:cNvPicPr preferRelativeResize="0"/>
          <p:nvPr/>
        </p:nvPicPr>
        <p:blipFill>
          <a:blip r:embed="rId3">
            <a:alphaModFix/>
          </a:blip>
          <a:stretch>
            <a:fillRect/>
          </a:stretch>
        </p:blipFill>
        <p:spPr>
          <a:xfrm>
            <a:off x="454575" y="1676400"/>
            <a:ext cx="2993475" cy="436200"/>
          </a:xfrm>
          <a:prstGeom prst="rect">
            <a:avLst/>
          </a:prstGeom>
          <a:noFill/>
          <a:ln>
            <a:noFill/>
          </a:ln>
        </p:spPr>
      </p:pic>
      <p:pic>
        <p:nvPicPr>
          <p:cNvPr id="186" name="Google Shape;186;p27"/>
          <p:cNvPicPr preferRelativeResize="0"/>
          <p:nvPr/>
        </p:nvPicPr>
        <p:blipFill>
          <a:blip r:embed="rId4">
            <a:alphaModFix/>
          </a:blip>
          <a:stretch>
            <a:fillRect/>
          </a:stretch>
        </p:blipFill>
        <p:spPr>
          <a:xfrm>
            <a:off x="454575" y="2276500"/>
            <a:ext cx="2993475" cy="236183"/>
          </a:xfrm>
          <a:prstGeom prst="rect">
            <a:avLst/>
          </a:prstGeom>
          <a:noFill/>
          <a:ln>
            <a:noFill/>
          </a:ln>
        </p:spPr>
      </p:pic>
      <p:pic>
        <p:nvPicPr>
          <p:cNvPr id="187" name="Google Shape;187;p27"/>
          <p:cNvPicPr preferRelativeResize="0"/>
          <p:nvPr/>
        </p:nvPicPr>
        <p:blipFill>
          <a:blip r:embed="rId5">
            <a:alphaModFix/>
          </a:blip>
          <a:stretch>
            <a:fillRect/>
          </a:stretch>
        </p:blipFill>
        <p:spPr>
          <a:xfrm>
            <a:off x="4124800" y="2276500"/>
            <a:ext cx="2199802" cy="236175"/>
          </a:xfrm>
          <a:prstGeom prst="rect">
            <a:avLst/>
          </a:prstGeom>
          <a:noFill/>
          <a:ln>
            <a:noFill/>
          </a:ln>
        </p:spPr>
      </p:pic>
      <p:pic>
        <p:nvPicPr>
          <p:cNvPr id="188" name="Google Shape;188;p27"/>
          <p:cNvPicPr preferRelativeResize="0"/>
          <p:nvPr/>
        </p:nvPicPr>
        <p:blipFill>
          <a:blip r:embed="rId6">
            <a:alphaModFix/>
          </a:blip>
          <a:stretch>
            <a:fillRect/>
          </a:stretch>
        </p:blipFill>
        <p:spPr>
          <a:xfrm>
            <a:off x="454575" y="2676575"/>
            <a:ext cx="1570320" cy="436200"/>
          </a:xfrm>
          <a:prstGeom prst="rect">
            <a:avLst/>
          </a:prstGeom>
          <a:noFill/>
          <a:ln>
            <a:noFill/>
          </a:ln>
        </p:spPr>
      </p:pic>
      <p:pic>
        <p:nvPicPr>
          <p:cNvPr id="189" name="Google Shape;189;p27"/>
          <p:cNvPicPr preferRelativeResize="0"/>
          <p:nvPr/>
        </p:nvPicPr>
        <p:blipFill>
          <a:blip r:embed="rId7">
            <a:alphaModFix/>
          </a:blip>
          <a:stretch>
            <a:fillRect/>
          </a:stretch>
        </p:blipFill>
        <p:spPr>
          <a:xfrm>
            <a:off x="2177675" y="3112775"/>
            <a:ext cx="3274679" cy="572700"/>
          </a:xfrm>
          <a:prstGeom prst="rect">
            <a:avLst/>
          </a:prstGeom>
          <a:noFill/>
          <a:ln>
            <a:noFill/>
          </a:ln>
        </p:spPr>
      </p:pic>
      <p:sp>
        <p:nvSpPr>
          <p:cNvPr id="190" name="Google Shape;190;p27"/>
          <p:cNvSpPr txBox="1"/>
          <p:nvPr/>
        </p:nvSpPr>
        <p:spPr>
          <a:xfrm>
            <a:off x="3457575" y="2202200"/>
            <a:ext cx="17241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where</a:t>
            </a:r>
            <a:endParaRPr/>
          </a:p>
        </p:txBody>
      </p:sp>
      <p:pic>
        <p:nvPicPr>
          <p:cNvPr id="191" name="Google Shape;191;p27"/>
          <p:cNvPicPr preferRelativeResize="0"/>
          <p:nvPr/>
        </p:nvPicPr>
        <p:blipFill>
          <a:blip r:embed="rId8">
            <a:alphaModFix/>
          </a:blip>
          <a:stretch>
            <a:fillRect/>
          </a:stretch>
        </p:blipFill>
        <p:spPr>
          <a:xfrm>
            <a:off x="1471622" y="3771450"/>
            <a:ext cx="5602180" cy="572700"/>
          </a:xfrm>
          <a:prstGeom prst="rect">
            <a:avLst/>
          </a:prstGeom>
          <a:noFill/>
          <a:ln>
            <a:noFill/>
          </a:ln>
        </p:spPr>
      </p:pic>
      <p:pic>
        <p:nvPicPr>
          <p:cNvPr id="192" name="Google Shape;192;p27"/>
          <p:cNvPicPr preferRelativeResize="0"/>
          <p:nvPr/>
        </p:nvPicPr>
        <p:blipFill>
          <a:blip r:embed="rId9">
            <a:alphaModFix/>
          </a:blip>
          <a:stretch>
            <a:fillRect/>
          </a:stretch>
        </p:blipFill>
        <p:spPr>
          <a:xfrm>
            <a:off x="2614620" y="4557720"/>
            <a:ext cx="1414181" cy="142800"/>
          </a:xfrm>
          <a:prstGeom prst="rect">
            <a:avLst/>
          </a:prstGeom>
          <a:noFill/>
          <a:ln>
            <a:noFill/>
          </a:ln>
        </p:spPr>
      </p:pic>
      <p:pic>
        <p:nvPicPr>
          <p:cNvPr id="193" name="Google Shape;193;p27"/>
          <p:cNvPicPr preferRelativeResize="0"/>
          <p:nvPr/>
        </p:nvPicPr>
        <p:blipFill>
          <a:blip r:embed="rId10">
            <a:alphaModFix/>
          </a:blip>
          <a:stretch>
            <a:fillRect/>
          </a:stretch>
        </p:blipFill>
        <p:spPr>
          <a:xfrm>
            <a:off x="4410075" y="4557720"/>
            <a:ext cx="1335871" cy="14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Obtaining feedback</a:t>
            </a:r>
            <a:endParaRPr/>
          </a:p>
        </p:txBody>
      </p:sp>
      <p:pic>
        <p:nvPicPr>
          <p:cNvPr id="199" name="Google Shape;199;p28"/>
          <p:cNvPicPr preferRelativeResize="0"/>
          <p:nvPr/>
        </p:nvPicPr>
        <p:blipFill>
          <a:blip r:embed="rId3">
            <a:alphaModFix/>
          </a:blip>
          <a:stretch>
            <a:fillRect/>
          </a:stretch>
        </p:blipFill>
        <p:spPr>
          <a:xfrm>
            <a:off x="359325" y="1915573"/>
            <a:ext cx="8520600" cy="248052"/>
          </a:xfrm>
          <a:prstGeom prst="rect">
            <a:avLst/>
          </a:prstGeom>
          <a:noFill/>
          <a:ln>
            <a:noFill/>
          </a:ln>
        </p:spPr>
      </p:pic>
      <p:pic>
        <p:nvPicPr>
          <p:cNvPr id="200" name="Google Shape;200;p28"/>
          <p:cNvPicPr preferRelativeResize="0"/>
          <p:nvPr/>
        </p:nvPicPr>
        <p:blipFill>
          <a:blip r:embed="rId4">
            <a:alphaModFix/>
          </a:blip>
          <a:stretch>
            <a:fillRect/>
          </a:stretch>
        </p:blipFill>
        <p:spPr>
          <a:xfrm>
            <a:off x="3900499" y="1152250"/>
            <a:ext cx="2026880" cy="523750"/>
          </a:xfrm>
          <a:prstGeom prst="rect">
            <a:avLst/>
          </a:prstGeom>
          <a:noFill/>
          <a:ln>
            <a:noFill/>
          </a:ln>
        </p:spPr>
      </p:pic>
      <p:sp>
        <p:nvSpPr>
          <p:cNvPr id="201" name="Google Shape;201;p28"/>
          <p:cNvSpPr txBox="1"/>
          <p:nvPr/>
        </p:nvSpPr>
        <p:spPr>
          <a:xfrm>
            <a:off x="309125" y="1228450"/>
            <a:ext cx="38196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need to sample the model distribution</a:t>
            </a:r>
            <a:endParaRPr/>
          </a:p>
        </p:txBody>
      </p:sp>
      <p:sp>
        <p:nvSpPr>
          <p:cNvPr id="202" name="Google Shape;202;p28"/>
          <p:cNvSpPr txBox="1"/>
          <p:nvPr/>
        </p:nvSpPr>
        <p:spPr>
          <a:xfrm>
            <a:off x="3804800" y="2164100"/>
            <a:ext cx="2638500" cy="2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will do.</a:t>
            </a:r>
            <a:endParaRPr/>
          </a:p>
        </p:txBody>
      </p:sp>
      <p:pic>
        <p:nvPicPr>
          <p:cNvPr id="203" name="Google Shape;203;p28"/>
          <p:cNvPicPr preferRelativeResize="0"/>
          <p:nvPr/>
        </p:nvPicPr>
        <p:blipFill>
          <a:blip r:embed="rId5">
            <a:alphaModFix/>
          </a:blip>
          <a:stretch>
            <a:fillRect/>
          </a:stretch>
        </p:blipFill>
        <p:spPr>
          <a:xfrm>
            <a:off x="5600263" y="2650838"/>
            <a:ext cx="2657475" cy="1209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Obtaining feedback</a:t>
            </a:r>
            <a:endParaRPr/>
          </a:p>
        </p:txBody>
      </p:sp>
      <p:pic>
        <p:nvPicPr>
          <p:cNvPr id="209" name="Google Shape;209;p2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33025" y="1389200"/>
            <a:ext cx="2521000" cy="282525"/>
          </a:xfrm>
          <a:prstGeom prst="rect">
            <a:avLst/>
          </a:prstGeom>
          <a:noFill/>
          <a:ln>
            <a:noFill/>
          </a:ln>
        </p:spPr>
      </p:pic>
      <p:pic>
        <p:nvPicPr>
          <p:cNvPr id="210" name="Google Shape;210;p29"/>
          <p:cNvPicPr preferRelativeResize="0"/>
          <p:nvPr/>
        </p:nvPicPr>
        <p:blipFill>
          <a:blip r:embed="rId4">
            <a:alphaModFix/>
          </a:blip>
          <a:stretch>
            <a:fillRect/>
          </a:stretch>
        </p:blipFill>
        <p:spPr>
          <a:xfrm>
            <a:off x="533020" y="1877058"/>
            <a:ext cx="1547050" cy="693500"/>
          </a:xfrm>
          <a:prstGeom prst="rect">
            <a:avLst/>
          </a:prstGeom>
          <a:noFill/>
          <a:ln>
            <a:noFill/>
          </a:ln>
        </p:spPr>
      </p:pic>
      <p:pic>
        <p:nvPicPr>
          <p:cNvPr id="211" name="Google Shape;211;p29"/>
          <p:cNvPicPr preferRelativeResize="0"/>
          <p:nvPr/>
        </p:nvPicPr>
        <p:blipFill>
          <a:blip r:embed="rId5">
            <a:alphaModFix/>
          </a:blip>
          <a:stretch>
            <a:fillRect/>
          </a:stretch>
        </p:blipFill>
        <p:spPr>
          <a:xfrm>
            <a:off x="463425" y="2653457"/>
            <a:ext cx="2406504" cy="693500"/>
          </a:xfrm>
          <a:prstGeom prst="rect">
            <a:avLst/>
          </a:prstGeom>
          <a:noFill/>
          <a:ln>
            <a:noFill/>
          </a:ln>
        </p:spPr>
      </p:pic>
      <p:pic>
        <p:nvPicPr>
          <p:cNvPr id="212" name="Google Shape;212;p29"/>
          <p:cNvPicPr preferRelativeResize="0"/>
          <p:nvPr/>
        </p:nvPicPr>
        <p:blipFill>
          <a:blip r:embed="rId6">
            <a:alphaModFix/>
          </a:blip>
          <a:stretch>
            <a:fillRect/>
          </a:stretch>
        </p:blipFill>
        <p:spPr>
          <a:xfrm>
            <a:off x="463420" y="3567945"/>
            <a:ext cx="3301534" cy="693500"/>
          </a:xfrm>
          <a:prstGeom prst="rect">
            <a:avLst/>
          </a:prstGeom>
          <a:noFill/>
          <a:ln>
            <a:noFill/>
          </a:ln>
        </p:spPr>
      </p:pic>
      <p:pic>
        <p:nvPicPr>
          <p:cNvPr id="213" name="Google Shape;213;p29"/>
          <p:cNvPicPr preferRelativeResize="0"/>
          <p:nvPr/>
        </p:nvPicPr>
        <p:blipFill>
          <a:blip r:embed="rId7">
            <a:alphaModFix/>
          </a:blip>
          <a:stretch>
            <a:fillRect/>
          </a:stretch>
        </p:blipFill>
        <p:spPr>
          <a:xfrm>
            <a:off x="4941775" y="1389196"/>
            <a:ext cx="2521000" cy="717657"/>
          </a:xfrm>
          <a:prstGeom prst="rect">
            <a:avLst/>
          </a:prstGeom>
          <a:noFill/>
          <a:ln>
            <a:noFill/>
          </a:ln>
        </p:spPr>
      </p:pic>
      <p:pic>
        <p:nvPicPr>
          <p:cNvPr id="214" name="Google Shape;214;p29"/>
          <p:cNvPicPr preferRelativeResize="0"/>
          <p:nvPr/>
        </p:nvPicPr>
        <p:blipFill>
          <a:blip r:embed="rId8">
            <a:alphaModFix/>
          </a:blip>
          <a:stretch>
            <a:fillRect/>
          </a:stretch>
        </p:blipFill>
        <p:spPr>
          <a:xfrm>
            <a:off x="4941775" y="2478325"/>
            <a:ext cx="1658848" cy="572700"/>
          </a:xfrm>
          <a:prstGeom prst="rect">
            <a:avLst/>
          </a:prstGeom>
          <a:noFill/>
          <a:ln>
            <a:noFill/>
          </a:ln>
        </p:spPr>
      </p:pic>
      <p:pic>
        <p:nvPicPr>
          <p:cNvPr id="215" name="Google Shape;215;p29"/>
          <p:cNvPicPr preferRelativeResize="0"/>
          <p:nvPr/>
        </p:nvPicPr>
        <p:blipFill>
          <a:blip r:embed="rId9">
            <a:alphaModFix/>
          </a:blip>
          <a:stretch>
            <a:fillRect/>
          </a:stretch>
        </p:blipFill>
        <p:spPr>
          <a:xfrm>
            <a:off x="4941775" y="3467096"/>
            <a:ext cx="1301700" cy="522025"/>
          </a:xfrm>
          <a:prstGeom prst="rect">
            <a:avLst/>
          </a:prstGeom>
          <a:noFill/>
          <a:ln>
            <a:noFill/>
          </a:ln>
        </p:spPr>
      </p:pic>
      <p:cxnSp>
        <p:nvCxnSpPr>
          <p:cNvPr id="216" name="Google Shape;216;p29"/>
          <p:cNvCxnSpPr/>
          <p:nvPr/>
        </p:nvCxnSpPr>
        <p:spPr>
          <a:xfrm>
            <a:off x="4299175" y="1140550"/>
            <a:ext cx="11400" cy="3267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 Implementation</a:t>
            </a:r>
            <a:endParaRPr/>
          </a:p>
        </p:txBody>
      </p:sp>
      <p:sp>
        <p:nvSpPr>
          <p:cNvPr id="222" name="Google Shape;22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Peered into several popular CRF packages: pystruct, wapiti, CRF++, crfChain, </a:t>
            </a:r>
            <a:endParaRPr/>
          </a:p>
          <a:p>
            <a:pPr indent="0" lvl="0" marL="0" rtl="0" algn="l">
              <a:spcBef>
                <a:spcPts val="1600"/>
              </a:spcBef>
              <a:spcAft>
                <a:spcPts val="0"/>
              </a:spcAft>
              <a:buNone/>
            </a:pPr>
            <a:r>
              <a:rPr lang="en"/>
              <a:t>• Binary vs. categorical features, </a:t>
            </a:r>
            <a:endParaRPr/>
          </a:p>
          <a:p>
            <a:pPr indent="0" lvl="0" marL="0" rtl="0" algn="l">
              <a:spcBef>
                <a:spcPts val="1600"/>
              </a:spcBef>
              <a:spcAft>
                <a:spcPts val="0"/>
              </a:spcAft>
              <a:buNone/>
            </a:pPr>
            <a:r>
              <a:rPr lang="en"/>
              <a:t>• Ability to sample</a:t>
            </a:r>
            <a:endParaRPr/>
          </a:p>
          <a:p>
            <a:pPr indent="0" lvl="0" marL="0" rtl="0" algn="l">
              <a:spcBef>
                <a:spcPts val="1600"/>
              </a:spcBef>
              <a:spcAft>
                <a:spcPts val="0"/>
              </a:spcAft>
              <a:buNone/>
            </a:pPr>
            <a:r>
              <a:rPr lang="en"/>
              <a:t>• Only pystruct can use binary features, but not categorical features. Not very fast so...</a:t>
            </a:r>
            <a:endParaRPr/>
          </a:p>
          <a:p>
            <a:pPr indent="0" lvl="0" marL="0" rtl="0" algn="l">
              <a:spcBef>
                <a:spcPts val="1600"/>
              </a:spcBef>
              <a:spcAft>
                <a:spcPts val="0"/>
              </a:spcAft>
              <a:buNone/>
            </a:pPr>
            <a:r>
              <a:rPr lang="en"/>
              <a:t>• I rewrote everything in C++</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results</a:t>
            </a:r>
            <a:endParaRPr/>
          </a:p>
        </p:txBody>
      </p:sp>
      <p:pic>
        <p:nvPicPr>
          <p:cNvPr descr="100word100epochs.png" id="228" name="Google Shape;228;p31"/>
          <p:cNvPicPr preferRelativeResize="0"/>
          <p:nvPr/>
        </p:nvPicPr>
        <p:blipFill>
          <a:blip r:embed="rId3">
            <a:alphaModFix/>
          </a:blip>
          <a:stretch>
            <a:fillRect/>
          </a:stretch>
        </p:blipFill>
        <p:spPr>
          <a:xfrm>
            <a:off x="1255052" y="953200"/>
            <a:ext cx="5155274" cy="3885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Bandit/online learning recap</a:t>
            </a:r>
            <a:endParaRPr/>
          </a:p>
        </p:txBody>
      </p:sp>
      <p:sp>
        <p:nvSpPr>
          <p:cNvPr id="66" name="Google Shape;66;p14"/>
          <p:cNvSpPr txBox="1"/>
          <p:nvPr>
            <p:ph idx="1" type="body"/>
          </p:nvPr>
        </p:nvSpPr>
        <p:spPr>
          <a:xfrm>
            <a:off x="362237" y="134812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Typical process:</a:t>
            </a:r>
            <a:endParaRPr/>
          </a:p>
          <a:p>
            <a:pPr indent="0" lvl="0" marL="0" rtl="0" algn="l">
              <a:spcBef>
                <a:spcPts val="1600"/>
              </a:spcBef>
              <a:spcAft>
                <a:spcPts val="0"/>
              </a:spcAft>
              <a:buNone/>
            </a:pPr>
            <a:r>
              <a:rPr lang="en"/>
              <a:t>observe one example </a:t>
            </a:r>
            <a:endParaRPr/>
          </a:p>
          <a:p>
            <a:pPr indent="0" lvl="0" marL="0" rtl="0" algn="l">
              <a:spcBef>
                <a:spcPts val="1600"/>
              </a:spcBef>
              <a:spcAft>
                <a:spcPts val="0"/>
              </a:spcAft>
              <a:buNone/>
            </a:pPr>
            <a:r>
              <a:rPr lang="en"/>
              <a:t>predict </a:t>
            </a:r>
            <a:endParaRPr/>
          </a:p>
          <a:p>
            <a:pPr indent="0" lvl="0" marL="0" rtl="0" algn="l">
              <a:spcBef>
                <a:spcPts val="1600"/>
              </a:spcBef>
              <a:spcAft>
                <a:spcPts val="0"/>
              </a:spcAft>
              <a:buNone/>
            </a:pPr>
            <a:r>
              <a:rPr lang="en"/>
              <a:t>suffer loss </a:t>
            </a:r>
            <a:endParaRPr/>
          </a:p>
          <a:p>
            <a:pPr indent="0" lvl="0" marL="0" rtl="0" algn="l">
              <a:spcBef>
                <a:spcPts val="1600"/>
              </a:spcBef>
              <a:spcAft>
                <a:spcPts val="0"/>
              </a:spcAft>
              <a:buNone/>
            </a:pPr>
            <a:r>
              <a:rPr lang="en"/>
              <a:t>improve the model</a:t>
            </a:r>
            <a:endParaRPr/>
          </a:p>
          <a:p>
            <a:pPr indent="0" lvl="0" marL="0" rtl="0" algn="l">
              <a:spcBef>
                <a:spcPts val="1600"/>
              </a:spcBef>
              <a:spcAft>
                <a:spcPts val="0"/>
              </a:spcAft>
              <a:buNone/>
            </a:pPr>
            <a:r>
              <a:rPr lang="en"/>
              <a:t>repeat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7" name="Google Shape;67;p14"/>
          <p:cNvPicPr preferRelativeResize="0"/>
          <p:nvPr/>
        </p:nvPicPr>
        <p:blipFill>
          <a:blip r:embed="rId3">
            <a:alphaModFix/>
          </a:blip>
          <a:stretch>
            <a:fillRect/>
          </a:stretch>
        </p:blipFill>
        <p:spPr>
          <a:xfrm>
            <a:off x="2695575" y="2038350"/>
            <a:ext cx="209550" cy="159650"/>
          </a:xfrm>
          <a:prstGeom prst="rect">
            <a:avLst/>
          </a:prstGeom>
          <a:noFill/>
          <a:ln>
            <a:noFill/>
          </a:ln>
        </p:spPr>
      </p:pic>
      <p:pic>
        <p:nvPicPr>
          <p:cNvPr id="68" name="Google Shape;68;p14"/>
          <p:cNvPicPr preferRelativeResize="0"/>
          <p:nvPr/>
        </p:nvPicPr>
        <p:blipFill>
          <a:blip r:embed="rId4">
            <a:alphaModFix/>
          </a:blip>
          <a:stretch>
            <a:fillRect/>
          </a:stretch>
        </p:blipFill>
        <p:spPr>
          <a:xfrm>
            <a:off x="1238250" y="2533650"/>
            <a:ext cx="209550" cy="187492"/>
          </a:xfrm>
          <a:prstGeom prst="rect">
            <a:avLst/>
          </a:prstGeom>
          <a:noFill/>
          <a:ln>
            <a:noFill/>
          </a:ln>
        </p:spPr>
      </p:pic>
      <p:pic>
        <p:nvPicPr>
          <p:cNvPr id="69" name="Google Shape;69;p14"/>
          <p:cNvPicPr preferRelativeResize="0"/>
          <p:nvPr/>
        </p:nvPicPr>
        <p:blipFill>
          <a:blip r:embed="rId5">
            <a:alphaModFix/>
          </a:blip>
          <a:stretch>
            <a:fillRect/>
          </a:stretch>
        </p:blipFill>
        <p:spPr>
          <a:xfrm>
            <a:off x="1590675" y="3028950"/>
            <a:ext cx="819150" cy="231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results</a:t>
            </a:r>
            <a:endParaRPr/>
          </a:p>
        </p:txBody>
      </p:sp>
      <p:pic>
        <p:nvPicPr>
          <p:cNvPr id="234" name="Google Shape;234;p32"/>
          <p:cNvPicPr preferRelativeResize="0"/>
          <p:nvPr/>
        </p:nvPicPr>
        <p:blipFill>
          <a:blip r:embed="rId3">
            <a:alphaModFix/>
          </a:blip>
          <a:stretch>
            <a:fillRect/>
          </a:stretch>
        </p:blipFill>
        <p:spPr>
          <a:xfrm>
            <a:off x="1813673" y="1095375"/>
            <a:ext cx="5103724" cy="38466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improvements</a:t>
            </a:r>
            <a:endParaRPr/>
          </a:p>
        </p:txBody>
      </p:sp>
      <p:sp>
        <p:nvSpPr>
          <p:cNvPr id="240" name="Google Shape;24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Adaptation</a:t>
            </a:r>
            <a:endParaRPr/>
          </a:p>
          <a:p>
            <a:pPr indent="0" lvl="0" marL="0" rtl="0" algn="l">
              <a:spcBef>
                <a:spcPts val="1600"/>
              </a:spcBef>
              <a:spcAft>
                <a:spcPts val="0"/>
              </a:spcAft>
              <a:buNone/>
            </a:pPr>
            <a:r>
              <a:rPr lang="en"/>
              <a:t>Annealing</a:t>
            </a:r>
            <a:endParaRPr/>
          </a:p>
          <a:p>
            <a:pPr indent="0" lvl="0" marL="0" rtl="0" algn="l">
              <a:spcBef>
                <a:spcPts val="1600"/>
              </a:spcBef>
              <a:spcAft>
                <a:spcPts val="0"/>
              </a:spcAft>
              <a:buNone/>
            </a:pPr>
            <a:r>
              <a:rPr lang="en"/>
              <a:t>Regularization</a:t>
            </a:r>
            <a:endParaRPr/>
          </a:p>
          <a:p>
            <a:pPr indent="0" lvl="0" marL="0" rtl="0" algn="l">
              <a:spcBef>
                <a:spcPts val="1600"/>
              </a:spcBef>
              <a:spcAft>
                <a:spcPts val="0"/>
              </a:spcAft>
              <a:buNone/>
            </a:pPr>
            <a:r>
              <a:rPr lang="en"/>
              <a:t>Adaptive learning rates - learning rate per feature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Chucking experiment</a:t>
            </a:r>
            <a:endParaRPr/>
          </a:p>
        </p:txBody>
      </p:sp>
      <p:pic>
        <p:nvPicPr>
          <p:cNvPr id="246" name="Google Shape;246;p34"/>
          <p:cNvPicPr preferRelativeResize="0"/>
          <p:nvPr/>
        </p:nvPicPr>
        <p:blipFill>
          <a:blip r:embed="rId3">
            <a:alphaModFix/>
          </a:blip>
          <a:stretch>
            <a:fillRect/>
          </a:stretch>
        </p:blipFill>
        <p:spPr>
          <a:xfrm>
            <a:off x="457200" y="1846388"/>
            <a:ext cx="8229600" cy="828675"/>
          </a:xfrm>
          <a:prstGeom prst="rect">
            <a:avLst/>
          </a:prstGeom>
          <a:noFill/>
          <a:ln>
            <a:noFill/>
          </a:ln>
        </p:spPr>
      </p:pic>
      <p:sp>
        <p:nvSpPr>
          <p:cNvPr id="247" name="Google Shape;247;p34"/>
          <p:cNvSpPr txBox="1"/>
          <p:nvPr/>
        </p:nvSpPr>
        <p:spPr>
          <a:xfrm>
            <a:off x="514350" y="3086100"/>
            <a:ext cx="7515300" cy="17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Input: words, and its annotated POS tags.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Labeling/output: Noun phrase chunking, ie:</a:t>
            </a:r>
            <a:endParaRPr/>
          </a:p>
          <a:p>
            <a:pPr indent="0" lvl="0" marL="0" rtl="0" algn="l">
              <a:spcBef>
                <a:spcPts val="0"/>
              </a:spcBef>
              <a:spcAft>
                <a:spcPts val="0"/>
              </a:spcAft>
              <a:buNone/>
            </a:pPr>
            <a:r>
              <a:rPr lang="en"/>
              <a:t>B, I, I, B, I, I, O, B, O, B, I, I, 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Sha &amp; Pereira, “Shallow Parsing with Conditional Random Fields”. </a:t>
            </a:r>
            <a:endParaRPr/>
          </a:p>
          <a:p>
            <a:pPr indent="0" lvl="0" marL="0" rtl="0" algn="l">
              <a:spcBef>
                <a:spcPts val="0"/>
              </a:spcBef>
              <a:spcAft>
                <a:spcPts val="0"/>
              </a:spcAft>
              <a:buNone/>
            </a:pPr>
            <a:r>
              <a:rPr lang="en"/>
              <a:t>Second order Markov dependencies for labels.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Chunking Task Features</a:t>
            </a:r>
            <a:endParaRPr/>
          </a:p>
        </p:txBody>
      </p:sp>
      <p:pic>
        <p:nvPicPr>
          <p:cNvPr id="253" name="Google Shape;253;p35"/>
          <p:cNvPicPr preferRelativeResize="0"/>
          <p:nvPr/>
        </p:nvPicPr>
        <p:blipFill>
          <a:blip r:embed="rId3">
            <a:alphaModFix/>
          </a:blip>
          <a:stretch>
            <a:fillRect/>
          </a:stretch>
        </p:blipFill>
        <p:spPr>
          <a:xfrm>
            <a:off x="575900" y="1190625"/>
            <a:ext cx="3195650" cy="3752025"/>
          </a:xfrm>
          <a:prstGeom prst="rect">
            <a:avLst/>
          </a:prstGeom>
          <a:noFill/>
          <a:ln>
            <a:noFill/>
          </a:ln>
        </p:spPr>
      </p:pic>
      <p:pic>
        <p:nvPicPr>
          <p:cNvPr id="254" name="Google Shape;254;p35"/>
          <p:cNvPicPr preferRelativeResize="0"/>
          <p:nvPr/>
        </p:nvPicPr>
        <p:blipFill>
          <a:blip r:embed="rId4">
            <a:alphaModFix/>
          </a:blip>
          <a:stretch>
            <a:fillRect/>
          </a:stretch>
        </p:blipFill>
        <p:spPr>
          <a:xfrm>
            <a:off x="4319600" y="2013750"/>
            <a:ext cx="3526725" cy="1462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process of implementation!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loss </a:t>
            </a:r>
            <a:endParaRPr/>
          </a:p>
        </p:txBody>
      </p:sp>
      <p:sp>
        <p:nvSpPr>
          <p:cNvPr id="75" name="Google Shape;75;p15"/>
          <p:cNvSpPr txBox="1"/>
          <p:nvPr>
            <p:ph idx="1" type="body"/>
          </p:nvPr>
        </p:nvSpPr>
        <p:spPr>
          <a:xfrm>
            <a:off x="428900" y="1367176"/>
            <a:ext cx="6321600" cy="47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Full information expected loss:</a:t>
            </a:r>
            <a:endParaRPr/>
          </a:p>
        </p:txBody>
      </p:sp>
      <p:pic>
        <p:nvPicPr>
          <p:cNvPr id="76" name="Google Shape;76;p15"/>
          <p:cNvPicPr preferRelativeResize="0"/>
          <p:nvPr/>
        </p:nvPicPr>
        <p:blipFill>
          <a:blip r:embed="rId3">
            <a:alphaModFix/>
          </a:blip>
          <a:stretch>
            <a:fillRect/>
          </a:stretch>
        </p:blipFill>
        <p:spPr>
          <a:xfrm>
            <a:off x="524138" y="1952625"/>
            <a:ext cx="7477125" cy="476250"/>
          </a:xfrm>
          <a:prstGeom prst="rect">
            <a:avLst/>
          </a:prstGeom>
          <a:noFill/>
          <a:ln>
            <a:noFill/>
          </a:ln>
        </p:spPr>
      </p:pic>
      <p:sp>
        <p:nvSpPr>
          <p:cNvPr id="77" name="Google Shape;77;p15"/>
          <p:cNvSpPr txBox="1"/>
          <p:nvPr>
            <p:ph idx="1" type="body"/>
          </p:nvPr>
        </p:nvSpPr>
        <p:spPr>
          <a:xfrm>
            <a:off x="428900" y="2519701"/>
            <a:ext cx="6321600" cy="47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Bandit learning expected loss:</a:t>
            </a:r>
            <a:endParaRPr/>
          </a:p>
        </p:txBody>
      </p:sp>
      <p:pic>
        <p:nvPicPr>
          <p:cNvPr id="78" name="Google Shape;78;p15"/>
          <p:cNvPicPr preferRelativeResize="0"/>
          <p:nvPr/>
        </p:nvPicPr>
        <p:blipFill>
          <a:blip r:embed="rId4">
            <a:alphaModFix/>
          </a:blip>
          <a:stretch>
            <a:fillRect/>
          </a:stretch>
        </p:blipFill>
        <p:spPr>
          <a:xfrm>
            <a:off x="514350" y="3171825"/>
            <a:ext cx="6438900" cy="47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Bandit Structured Prediction algorithm</a:t>
            </a:r>
            <a:endParaRPr/>
          </a:p>
        </p:txBody>
      </p:sp>
      <p:sp>
        <p:nvSpPr>
          <p:cNvPr id="84" name="Google Shape;84;p16"/>
          <p:cNvSpPr txBox="1"/>
          <p:nvPr>
            <p:ph idx="1" type="body"/>
          </p:nvPr>
        </p:nvSpPr>
        <p:spPr>
          <a:xfrm>
            <a:off x="311700" y="3006625"/>
            <a:ext cx="8520600" cy="18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assume:</a:t>
            </a:r>
            <a:endParaRPr/>
          </a:p>
          <a:p>
            <a:pPr indent="0" lvl="0" marL="0" rtl="0" algn="l">
              <a:spcBef>
                <a:spcPts val="1600"/>
              </a:spcBef>
              <a:spcAft>
                <a:spcPts val="0"/>
              </a:spcAft>
              <a:buNone/>
            </a:pPr>
            <a:r>
              <a:rPr lang="en"/>
              <a:t>• a sequence of input structures x_t for t = 1, … ,T that is generated by a fixed, unknown distribution.</a:t>
            </a:r>
            <a:endParaRPr/>
          </a:p>
          <a:p>
            <a:pPr indent="0" lvl="0" marL="0" rtl="0" algn="l">
              <a:spcBef>
                <a:spcPts val="1600"/>
              </a:spcBef>
              <a:spcAft>
                <a:spcPts val="0"/>
              </a:spcAft>
              <a:buNone/>
            </a:pPr>
            <a:r>
              <a:rPr lang="en"/>
              <a:t>• this distribution is a is log-linear model</a:t>
            </a:r>
            <a:endParaRPr/>
          </a:p>
          <a:p>
            <a:pPr indent="0" lvl="0" marL="0" rtl="0" algn="l">
              <a:spcBef>
                <a:spcPts val="1600"/>
              </a:spcBef>
              <a:spcAft>
                <a:spcPts val="1600"/>
              </a:spcAft>
              <a:buNone/>
            </a:pPr>
            <a:r>
              <a:t/>
            </a:r>
            <a:endParaRPr/>
          </a:p>
        </p:txBody>
      </p:sp>
      <p:pic>
        <p:nvPicPr>
          <p:cNvPr id="85" name="Google Shape;85;p16"/>
          <p:cNvPicPr preferRelativeResize="0"/>
          <p:nvPr/>
        </p:nvPicPr>
        <p:blipFill>
          <a:blip r:embed="rId3">
            <a:alphaModFix/>
          </a:blip>
          <a:stretch>
            <a:fillRect/>
          </a:stretch>
        </p:blipFill>
        <p:spPr>
          <a:xfrm>
            <a:off x="2219325" y="1096863"/>
            <a:ext cx="4705350" cy="178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What are Conditional Random Fields and why are they relevant?</a:t>
            </a:r>
            <a:endParaRPr sz="2200"/>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Sequential labeling tasks such that there is correlation between elements in the sequence, such as letter recognition (OCR), text chunking (“shallow parsing”). </a:t>
            </a:r>
            <a:endParaRPr/>
          </a:p>
          <a:p>
            <a:pPr indent="0" lvl="0" marL="0" rtl="0" algn="l">
              <a:spcBef>
                <a:spcPts val="1600"/>
              </a:spcBef>
              <a:spcAft>
                <a:spcPts val="0"/>
              </a:spcAft>
              <a:buNone/>
            </a:pPr>
            <a:r>
              <a:rPr lang="en"/>
              <a:t>A few related classification models:</a:t>
            </a:r>
            <a:endParaRPr/>
          </a:p>
          <a:p>
            <a:pPr indent="0" lvl="0" marL="0" rtl="0" algn="l">
              <a:spcBef>
                <a:spcPts val="0"/>
              </a:spcBef>
              <a:spcAft>
                <a:spcPts val="1600"/>
              </a:spcAft>
              <a:buNone/>
            </a:pPr>
            <a:r>
              <a:t/>
            </a:r>
            <a:endParaRPr/>
          </a:p>
        </p:txBody>
      </p:sp>
      <p:pic>
        <p:nvPicPr>
          <p:cNvPr id="92" name="Google Shape;92;p17"/>
          <p:cNvPicPr preferRelativeResize="0"/>
          <p:nvPr/>
        </p:nvPicPr>
        <p:blipFill>
          <a:blip r:embed="rId3">
            <a:alphaModFix/>
          </a:blip>
          <a:stretch>
            <a:fillRect/>
          </a:stretch>
        </p:blipFill>
        <p:spPr>
          <a:xfrm>
            <a:off x="2795575" y="2774138"/>
            <a:ext cx="3552825" cy="168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Maximum Entropy, HMMs</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Maximum Entropy: Maximize                                                                 subject to</a:t>
            </a:r>
            <a:endParaRPr/>
          </a:p>
          <a:p>
            <a:pPr indent="0" lvl="0" marL="0" rtl="0" algn="l">
              <a:spcBef>
                <a:spcPts val="1600"/>
              </a:spcBef>
              <a:spcAft>
                <a:spcPts val="0"/>
              </a:spcAft>
              <a:buNone/>
            </a:pPr>
            <a:r>
              <a:rPr lang="en"/>
              <a:t>                        yields: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Hidden Markov, a sequential version of Naive Bayes: </a:t>
            </a:r>
            <a:endParaRPr/>
          </a:p>
          <a:p>
            <a:pPr indent="0" lvl="0" marL="0" rtl="0" algn="l">
              <a:spcBef>
                <a:spcPts val="1600"/>
              </a:spcBef>
              <a:spcAft>
                <a:spcPts val="1600"/>
              </a:spcAft>
              <a:buNone/>
            </a:pPr>
            <a:r>
              <a:t/>
            </a:r>
            <a:endParaRPr/>
          </a:p>
        </p:txBody>
      </p:sp>
      <p:pic>
        <p:nvPicPr>
          <p:cNvPr id="99" name="Google Shape;99;p18"/>
          <p:cNvPicPr preferRelativeResize="0"/>
          <p:nvPr/>
        </p:nvPicPr>
        <p:blipFill>
          <a:blip r:embed="rId3">
            <a:alphaModFix/>
          </a:blip>
          <a:stretch>
            <a:fillRect/>
          </a:stretch>
        </p:blipFill>
        <p:spPr>
          <a:xfrm>
            <a:off x="3433775" y="1238200"/>
            <a:ext cx="3500474" cy="530600"/>
          </a:xfrm>
          <a:prstGeom prst="rect">
            <a:avLst/>
          </a:prstGeom>
          <a:noFill/>
          <a:ln>
            <a:noFill/>
          </a:ln>
        </p:spPr>
      </p:pic>
      <p:pic>
        <p:nvPicPr>
          <p:cNvPr id="100" name="Google Shape;100;p18"/>
          <p:cNvPicPr preferRelativeResize="0"/>
          <p:nvPr/>
        </p:nvPicPr>
        <p:blipFill>
          <a:blip r:embed="rId4">
            <a:alphaModFix/>
          </a:blip>
          <a:stretch>
            <a:fillRect/>
          </a:stretch>
        </p:blipFill>
        <p:spPr>
          <a:xfrm>
            <a:off x="400050" y="1768800"/>
            <a:ext cx="1324025" cy="273000"/>
          </a:xfrm>
          <a:prstGeom prst="rect">
            <a:avLst/>
          </a:prstGeom>
          <a:noFill/>
          <a:ln>
            <a:noFill/>
          </a:ln>
        </p:spPr>
      </p:pic>
      <p:pic>
        <p:nvPicPr>
          <p:cNvPr id="101" name="Google Shape;101;p18"/>
          <p:cNvPicPr preferRelativeResize="0"/>
          <p:nvPr/>
        </p:nvPicPr>
        <p:blipFill>
          <a:blip r:embed="rId5">
            <a:alphaModFix/>
          </a:blip>
          <a:stretch>
            <a:fillRect/>
          </a:stretch>
        </p:blipFill>
        <p:spPr>
          <a:xfrm>
            <a:off x="2624146" y="1711646"/>
            <a:ext cx="2957942" cy="530600"/>
          </a:xfrm>
          <a:prstGeom prst="rect">
            <a:avLst/>
          </a:prstGeom>
          <a:noFill/>
          <a:ln>
            <a:noFill/>
          </a:ln>
        </p:spPr>
      </p:pic>
      <p:pic>
        <p:nvPicPr>
          <p:cNvPr id="102" name="Google Shape;102;p18"/>
          <p:cNvPicPr preferRelativeResize="0"/>
          <p:nvPr/>
        </p:nvPicPr>
        <p:blipFill>
          <a:blip r:embed="rId6">
            <a:alphaModFix/>
          </a:blip>
          <a:stretch>
            <a:fillRect/>
          </a:stretch>
        </p:blipFill>
        <p:spPr>
          <a:xfrm>
            <a:off x="2321521" y="3175313"/>
            <a:ext cx="2957949" cy="6280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Graphical representation</a:t>
            </a:r>
            <a:endParaRPr/>
          </a:p>
        </p:txBody>
      </p:sp>
      <p:pic>
        <p:nvPicPr>
          <p:cNvPr id="108" name="Google Shape;108;p19"/>
          <p:cNvPicPr preferRelativeResize="0"/>
          <p:nvPr/>
        </p:nvPicPr>
        <p:blipFill>
          <a:blip r:embed="rId3">
            <a:alphaModFix/>
          </a:blip>
          <a:stretch>
            <a:fillRect/>
          </a:stretch>
        </p:blipFill>
        <p:spPr>
          <a:xfrm>
            <a:off x="1876525" y="3114863"/>
            <a:ext cx="4758600" cy="1539525"/>
          </a:xfrm>
          <a:prstGeom prst="rect">
            <a:avLst/>
          </a:prstGeom>
          <a:noFill/>
          <a:ln>
            <a:noFill/>
          </a:ln>
        </p:spPr>
      </p:pic>
      <p:pic>
        <p:nvPicPr>
          <p:cNvPr id="109" name="Google Shape;109;p19"/>
          <p:cNvPicPr preferRelativeResize="0"/>
          <p:nvPr/>
        </p:nvPicPr>
        <p:blipFill>
          <a:blip r:embed="rId4">
            <a:alphaModFix/>
          </a:blip>
          <a:stretch>
            <a:fillRect/>
          </a:stretch>
        </p:blipFill>
        <p:spPr>
          <a:xfrm>
            <a:off x="2267050" y="1080438"/>
            <a:ext cx="2952750" cy="1971675"/>
          </a:xfrm>
          <a:prstGeom prst="rect">
            <a:avLst/>
          </a:prstGeom>
          <a:noFill/>
          <a:ln>
            <a:noFill/>
          </a:ln>
        </p:spPr>
      </p:pic>
      <p:sp>
        <p:nvSpPr>
          <p:cNvPr id="110" name="Google Shape;110;p19"/>
          <p:cNvSpPr txBox="1"/>
          <p:nvPr/>
        </p:nvSpPr>
        <p:spPr>
          <a:xfrm>
            <a:off x="514450" y="1635025"/>
            <a:ext cx="12192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Maximum Entropy</a:t>
            </a:r>
            <a:endParaRPr/>
          </a:p>
        </p:txBody>
      </p:sp>
      <p:sp>
        <p:nvSpPr>
          <p:cNvPr id="111" name="Google Shape;111;p19"/>
          <p:cNvSpPr txBox="1"/>
          <p:nvPr/>
        </p:nvSpPr>
        <p:spPr>
          <a:xfrm>
            <a:off x="566800" y="3701950"/>
            <a:ext cx="1114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HMM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HMMs to CRFs, a common derivation</a:t>
            </a:r>
            <a:endParaRPr/>
          </a:p>
        </p:txBody>
      </p:sp>
      <p:pic>
        <p:nvPicPr>
          <p:cNvPr id="117" name="Google Shape;117;p20"/>
          <p:cNvPicPr preferRelativeResize="0"/>
          <p:nvPr/>
        </p:nvPicPr>
        <p:blipFill>
          <a:blip r:embed="rId3">
            <a:alphaModFix/>
          </a:blip>
          <a:stretch>
            <a:fillRect/>
          </a:stretch>
        </p:blipFill>
        <p:spPr>
          <a:xfrm>
            <a:off x="311695" y="1017725"/>
            <a:ext cx="4026081" cy="572700"/>
          </a:xfrm>
          <a:prstGeom prst="rect">
            <a:avLst/>
          </a:prstGeom>
          <a:noFill/>
          <a:ln>
            <a:noFill/>
          </a:ln>
        </p:spPr>
      </p:pic>
      <p:pic>
        <p:nvPicPr>
          <p:cNvPr id="118" name="Google Shape;118;p20"/>
          <p:cNvPicPr preferRelativeResize="0"/>
          <p:nvPr/>
        </p:nvPicPr>
        <p:blipFill>
          <a:blip r:embed="rId4">
            <a:alphaModFix/>
          </a:blip>
          <a:stretch>
            <a:fillRect/>
          </a:stretch>
        </p:blipFill>
        <p:spPr>
          <a:xfrm>
            <a:off x="311700" y="1590425"/>
            <a:ext cx="3206726" cy="501825"/>
          </a:xfrm>
          <a:prstGeom prst="rect">
            <a:avLst/>
          </a:prstGeom>
          <a:noFill/>
          <a:ln>
            <a:noFill/>
          </a:ln>
        </p:spPr>
      </p:pic>
      <p:pic>
        <p:nvPicPr>
          <p:cNvPr id="119" name="Google Shape;119;p20"/>
          <p:cNvPicPr preferRelativeResize="0"/>
          <p:nvPr/>
        </p:nvPicPr>
        <p:blipFill>
          <a:blip r:embed="rId5">
            <a:alphaModFix/>
          </a:blip>
          <a:stretch>
            <a:fillRect/>
          </a:stretch>
        </p:blipFill>
        <p:spPr>
          <a:xfrm>
            <a:off x="1797600" y="2166200"/>
            <a:ext cx="3021730" cy="232925"/>
          </a:xfrm>
          <a:prstGeom prst="rect">
            <a:avLst/>
          </a:prstGeom>
          <a:noFill/>
          <a:ln>
            <a:noFill/>
          </a:ln>
        </p:spPr>
      </p:pic>
      <p:pic>
        <p:nvPicPr>
          <p:cNvPr id="120" name="Google Shape;120;p20"/>
          <p:cNvPicPr preferRelativeResize="0"/>
          <p:nvPr/>
        </p:nvPicPr>
        <p:blipFill>
          <a:blip r:embed="rId6">
            <a:alphaModFix/>
          </a:blip>
          <a:stretch>
            <a:fillRect/>
          </a:stretch>
        </p:blipFill>
        <p:spPr>
          <a:xfrm>
            <a:off x="1797596" y="2490321"/>
            <a:ext cx="2814202" cy="257100"/>
          </a:xfrm>
          <a:prstGeom prst="rect">
            <a:avLst/>
          </a:prstGeom>
          <a:noFill/>
          <a:ln>
            <a:noFill/>
          </a:ln>
        </p:spPr>
      </p:pic>
      <p:pic>
        <p:nvPicPr>
          <p:cNvPr id="121" name="Google Shape;121;p20"/>
          <p:cNvPicPr preferRelativeResize="0"/>
          <p:nvPr/>
        </p:nvPicPr>
        <p:blipFill>
          <a:blip r:embed="rId7">
            <a:alphaModFix/>
          </a:blip>
          <a:stretch>
            <a:fillRect/>
          </a:stretch>
        </p:blipFill>
        <p:spPr>
          <a:xfrm>
            <a:off x="338138" y="2938475"/>
            <a:ext cx="7134225" cy="685800"/>
          </a:xfrm>
          <a:prstGeom prst="rect">
            <a:avLst/>
          </a:prstGeom>
          <a:noFill/>
          <a:ln>
            <a:noFill/>
          </a:ln>
        </p:spPr>
      </p:pic>
      <p:pic>
        <p:nvPicPr>
          <p:cNvPr id="122" name="Google Shape;122;p20"/>
          <p:cNvPicPr preferRelativeResize="0"/>
          <p:nvPr/>
        </p:nvPicPr>
        <p:blipFill>
          <a:blip r:embed="rId8">
            <a:alphaModFix/>
          </a:blip>
          <a:stretch>
            <a:fillRect/>
          </a:stretch>
        </p:blipFill>
        <p:spPr>
          <a:xfrm>
            <a:off x="311701" y="3753013"/>
            <a:ext cx="2296192" cy="572700"/>
          </a:xfrm>
          <a:prstGeom prst="rect">
            <a:avLst/>
          </a:prstGeom>
          <a:noFill/>
          <a:ln>
            <a:noFill/>
          </a:ln>
        </p:spPr>
      </p:pic>
      <p:sp>
        <p:nvSpPr>
          <p:cNvPr id="123" name="Google Shape;123;p20"/>
          <p:cNvSpPr txBox="1"/>
          <p:nvPr/>
        </p:nvSpPr>
        <p:spPr>
          <a:xfrm>
            <a:off x="311700" y="2115313"/>
            <a:ext cx="18954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Define features: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HMMs to CRFs, a common derivation</a:t>
            </a:r>
            <a:endParaRPr/>
          </a:p>
          <a:p>
            <a:pPr indent="0" lvl="0" marL="0" rtl="0" algn="l">
              <a:spcBef>
                <a:spcPts val="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387897" y="1562700"/>
            <a:ext cx="5260525" cy="706100"/>
          </a:xfrm>
          <a:prstGeom prst="rect">
            <a:avLst/>
          </a:prstGeom>
          <a:noFill/>
          <a:ln>
            <a:noFill/>
          </a:ln>
        </p:spPr>
      </p:pic>
      <p:pic>
        <p:nvPicPr>
          <p:cNvPr id="130" name="Google Shape;130;p21"/>
          <p:cNvPicPr preferRelativeResize="0"/>
          <p:nvPr/>
        </p:nvPicPr>
        <p:blipFill>
          <a:blip r:embed="rId4">
            <a:alphaModFix/>
          </a:blip>
          <a:stretch>
            <a:fillRect/>
          </a:stretch>
        </p:blipFill>
        <p:spPr>
          <a:xfrm>
            <a:off x="452451" y="2547951"/>
            <a:ext cx="3448050" cy="480418"/>
          </a:xfrm>
          <a:prstGeom prst="rect">
            <a:avLst/>
          </a:prstGeom>
          <a:noFill/>
          <a:ln>
            <a:noFill/>
          </a:ln>
        </p:spPr>
      </p:pic>
      <p:pic>
        <p:nvPicPr>
          <p:cNvPr id="131" name="Google Shape;131;p21"/>
          <p:cNvPicPr preferRelativeResize="0"/>
          <p:nvPr/>
        </p:nvPicPr>
        <p:blipFill>
          <a:blip r:embed="rId5">
            <a:alphaModFix/>
          </a:blip>
          <a:stretch>
            <a:fillRect/>
          </a:stretch>
        </p:blipFill>
        <p:spPr>
          <a:xfrm>
            <a:off x="3305350" y="3028375"/>
            <a:ext cx="2829000" cy="781492"/>
          </a:xfrm>
          <a:prstGeom prst="rect">
            <a:avLst/>
          </a:prstGeom>
          <a:noFill/>
          <a:ln>
            <a:noFill/>
          </a:ln>
        </p:spPr>
      </p:pic>
      <p:sp>
        <p:nvSpPr>
          <p:cNvPr id="132" name="Google Shape;132;p21"/>
          <p:cNvSpPr txBox="1"/>
          <p:nvPr/>
        </p:nvSpPr>
        <p:spPr>
          <a:xfrm>
            <a:off x="311700" y="1144488"/>
            <a:ext cx="68676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Okay, let’s bring out the “conditional” in CRFs...</a:t>
            </a:r>
            <a:endParaRPr/>
          </a:p>
        </p:txBody>
      </p:sp>
      <p:sp>
        <p:nvSpPr>
          <p:cNvPr id="133" name="Google Shape;133;p21"/>
          <p:cNvSpPr txBox="1"/>
          <p:nvPr/>
        </p:nvSpPr>
        <p:spPr>
          <a:xfrm>
            <a:off x="476350" y="3271600"/>
            <a:ext cx="2829000" cy="8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Further compress the notation: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