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153" autoAdjust="0"/>
    <p:restoredTop sz="97742" autoAdjust="0"/>
  </p:normalViewPr>
  <p:slideViewPr>
    <p:cSldViewPr>
      <p:cViewPr>
        <p:scale>
          <a:sx n="45" d="100"/>
          <a:sy n="45" d="100"/>
        </p:scale>
        <p:origin x="-1072" y="5728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ata:documents:cmu%20ece%20comp%20research:shared:documents:data: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data:documents:cmu%20ece%20comp%20research:shared:documents:data:cache-confi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data:documents:cmu%20ece%20comp%20research:shared:documents:data:cache-confi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3600" b="1" i="0" baseline="0" dirty="0">
                <a:effectLst/>
              </a:rPr>
              <a:t>Effect of Pooling on </a:t>
            </a:r>
            <a:r>
              <a:rPr lang="el-GR" sz="36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B+Δ</a:t>
            </a:r>
            <a:r>
              <a:rPr lang="en-US" sz="36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Compression </a:t>
            </a:r>
            <a:r>
              <a:rPr lang="en-US" sz="3600" b="1" i="0" baseline="0" dirty="0" smtClean="0">
                <a:effectLst/>
              </a:rPr>
              <a:t>Block </a:t>
            </a:r>
            <a:r>
              <a:rPr lang="en-US" sz="3600" b="1" i="0" baseline="0" dirty="0">
                <a:effectLst/>
              </a:rPr>
              <a:t>Types</a:t>
            </a:r>
            <a:endParaRPr lang="en-US" sz="3600" dirty="0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524297628477"/>
          <c:y val="0.148039022695692"/>
          <c:w val="0.857716147167994"/>
          <c:h val="0.65235660799753"/>
        </c:manualLayout>
      </c:layout>
      <c:barChart>
        <c:barDir val="col"/>
        <c:grouping val="percentStacked"/>
        <c:varyColors val="0"/>
        <c:ser>
          <c:idx val="2"/>
          <c:order val="0"/>
          <c:tx>
            <c:v>LARGE</c:v>
          </c:tx>
          <c:spPr>
            <a:solidFill>
              <a:schemeClr val="tx1">
                <a:lumMod val="85000"/>
                <a:lumOff val="15000"/>
              </a:schemeClr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Sheet1!$E$47:$E$52</c:f>
              <c:numCache>
                <c:formatCode>General</c:formatCode>
                <c:ptCount val="6"/>
                <c:pt idx="0">
                  <c:v>767.0</c:v>
                </c:pt>
                <c:pt idx="1">
                  <c:v>488.0</c:v>
                </c:pt>
                <c:pt idx="2">
                  <c:v>1763.0</c:v>
                </c:pt>
                <c:pt idx="3">
                  <c:v>28.0</c:v>
                </c:pt>
                <c:pt idx="4">
                  <c:v>251.0</c:v>
                </c:pt>
                <c:pt idx="5">
                  <c:v>80.0</c:v>
                </c:pt>
              </c:numCache>
            </c:numRef>
          </c:val>
        </c:ser>
        <c:ser>
          <c:idx val="0"/>
          <c:order val="1"/>
          <c:tx>
            <c:v>MEDIUM</c:v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Sheet1!$D$47:$D$52</c:f>
              <c:numCache>
                <c:formatCode>General</c:formatCode>
                <c:ptCount val="6"/>
                <c:pt idx="0">
                  <c:v>253.0</c:v>
                </c:pt>
                <c:pt idx="1">
                  <c:v>152.0</c:v>
                </c:pt>
                <c:pt idx="2">
                  <c:v>345.0</c:v>
                </c:pt>
                <c:pt idx="3">
                  <c:v>624.0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2"/>
          <c:tx>
            <c:v>REPEATED</c:v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Sheet1!$C$47:$C$52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97.0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v>ZEROS</c:v>
          </c:tx>
          <c:spPr>
            <a:solidFill>
              <a:srgbClr val="008000"/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Sheet1!$B$47:$B$52</c:f>
              <c:numCache>
                <c:formatCode>General</c:formatCode>
                <c:ptCount val="6"/>
                <c:pt idx="0">
                  <c:v>4.0</c:v>
                </c:pt>
                <c:pt idx="1">
                  <c:v>0.0</c:v>
                </c:pt>
                <c:pt idx="2">
                  <c:v>0.0</c:v>
                </c:pt>
                <c:pt idx="3">
                  <c:v>833.0</c:v>
                </c:pt>
                <c:pt idx="4">
                  <c:v>0.0</c:v>
                </c:pt>
                <c:pt idx="5">
                  <c:v>125.0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1123192"/>
        <c:axId val="2136602568"/>
      </c:barChart>
      <c:catAx>
        <c:axId val="21311231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136602568"/>
        <c:crosses val="autoZero"/>
        <c:auto val="1"/>
        <c:lblAlgn val="ctr"/>
        <c:lblOffset val="100"/>
        <c:noMultiLvlLbl val="0"/>
      </c:catAx>
      <c:valAx>
        <c:axId val="21366025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800" dirty="0" smtClean="0"/>
                  <a:t>Ratio </a:t>
                </a:r>
                <a:r>
                  <a:rPr lang="en-US" sz="2800" dirty="0"/>
                  <a:t>of Blocks </a:t>
                </a:r>
                <a:r>
                  <a:rPr lang="en-US" sz="2800" dirty="0" smtClean="0"/>
                  <a:t>per Type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0.00763041823914022"/>
              <c:y val="0.14803902036699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31123192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06113239223475"/>
          <c:y val="0.910389454994596"/>
          <c:w val="0.629980255846397"/>
          <c:h val="0.0645752841987999"/>
        </c:manualLayout>
      </c:layout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06671652077"/>
          <c:y val="0.03"/>
          <c:w val="0.405641982613445"/>
          <c:h val="0.802595144356955"/>
        </c:manualLayout>
      </c:layout>
      <c:barChart>
        <c:barDir val="col"/>
        <c:grouping val="clustered"/>
        <c:varyColors val="0"/>
        <c:ser>
          <c:idx val="2"/>
          <c:order val="0"/>
          <c:tx>
            <c:v>BASELINE</c:v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cat>
            <c:strRef>
              <c:f>Sheet1!$A$6:$A$11</c:f>
              <c:strCache>
                <c:ptCount val="6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</c:strCache>
            </c:strRef>
          </c:cat>
          <c:val>
            <c:numRef>
              <c:f>Sheet1!$G$48:$G$51</c:f>
              <c:numCache>
                <c:formatCode>0.00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</c:ser>
        <c:ser>
          <c:idx val="0"/>
          <c:order val="1"/>
          <c:tx>
            <c:v>POOLING</c:v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Sheet1!$A$6:$A$11</c:f>
              <c:strCache>
                <c:ptCount val="6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</c:strCache>
            </c:strRef>
          </c:cat>
          <c:val>
            <c:numRef>
              <c:f>Sheet1!$H$48:$H$51</c:f>
              <c:numCache>
                <c:formatCode>0.00</c:formatCode>
                <c:ptCount val="4"/>
                <c:pt idx="0">
                  <c:v>0.908728476669454</c:v>
                </c:pt>
                <c:pt idx="1">
                  <c:v>0.948389027368222</c:v>
                </c:pt>
                <c:pt idx="2">
                  <c:v>1.018887313872017</c:v>
                </c:pt>
                <c:pt idx="3">
                  <c:v>1.00030076712363</c:v>
                </c:pt>
              </c:numCache>
            </c:numRef>
          </c:val>
        </c:ser>
        <c:ser>
          <c:idx val="1"/>
          <c:order val="2"/>
          <c:tx>
            <c:v>BASE-DELTA</c:v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Sheet1!$A$6:$A$11</c:f>
              <c:strCache>
                <c:ptCount val="6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</c:strCache>
            </c:strRef>
          </c:cat>
          <c:val>
            <c:numRef>
              <c:f>Sheet1!$I$48:$I$51</c:f>
              <c:numCache>
                <c:formatCode>0.00</c:formatCode>
                <c:ptCount val="4"/>
                <c:pt idx="0">
                  <c:v>1.074369813684046</c:v>
                </c:pt>
                <c:pt idx="1">
                  <c:v>0.984344619649433</c:v>
                </c:pt>
                <c:pt idx="2">
                  <c:v>1.013379281170892</c:v>
                </c:pt>
                <c:pt idx="3">
                  <c:v>1.000023891672033</c:v>
                </c:pt>
              </c:numCache>
            </c:numRef>
          </c:val>
        </c:ser>
        <c:ser>
          <c:idx val="3"/>
          <c:order val="3"/>
          <c:tx>
            <c:v>BD+POOL</c:v>
          </c:tx>
          <c:spPr>
            <a:solidFill>
              <a:srgbClr val="008000"/>
            </a:solidFill>
          </c:spPr>
          <c:invertIfNegative val="0"/>
          <c:dLbls>
            <c:numFmt formatCode="#,##0.00" sourceLinked="0"/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Sheet1!$A$6:$A$11</c:f>
              <c:strCache>
                <c:ptCount val="6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</c:strCache>
            </c:strRef>
          </c:cat>
          <c:val>
            <c:numRef>
              <c:f>Sheet1!$J$48:$J$51</c:f>
              <c:numCache>
                <c:formatCode>0.00</c:formatCode>
                <c:ptCount val="4"/>
                <c:pt idx="0">
                  <c:v>1.148730626070268</c:v>
                </c:pt>
                <c:pt idx="1">
                  <c:v>1.064213498985428</c:v>
                </c:pt>
                <c:pt idx="2">
                  <c:v>1.031063352732969</c:v>
                </c:pt>
                <c:pt idx="3">
                  <c:v>1.00030076712363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415688"/>
        <c:axId val="2130976808"/>
      </c:barChart>
      <c:catAx>
        <c:axId val="2127415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30976808"/>
        <c:crosses val="autoZero"/>
        <c:auto val="1"/>
        <c:lblAlgn val="ctr"/>
        <c:lblOffset val="100"/>
        <c:noMultiLvlLbl val="0"/>
      </c:catAx>
      <c:valAx>
        <c:axId val="2130976808"/>
        <c:scaling>
          <c:orientation val="minMax"/>
          <c:min val="0.7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2127415688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253292521960766"/>
          <c:y val="0.914145669291339"/>
          <c:w val="0.559809597499735"/>
          <c:h val="0.0645752841987999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770553820437"/>
          <c:y val="0.03"/>
          <c:w val="0.870994735993196"/>
          <c:h val="0.810739337270341"/>
        </c:manualLayout>
      </c:layout>
      <c:barChart>
        <c:barDir val="col"/>
        <c:grouping val="clustered"/>
        <c:varyColors val="0"/>
        <c:ser>
          <c:idx val="2"/>
          <c:order val="0"/>
          <c:tx>
            <c:v>BASELINE</c:v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cat>
            <c:strRef>
              <c:f>Sheet1!$A$6:$A$11</c:f>
              <c:strCache>
                <c:ptCount val="6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</c:strCache>
            </c:strRef>
          </c:cat>
          <c:val>
            <c:numRef>
              <c:f>Sheet1!$G$64:$G$67</c:f>
              <c:numCache>
                <c:formatCode>0.00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</c:ser>
        <c:ser>
          <c:idx val="0"/>
          <c:order val="1"/>
          <c:tx>
            <c:v>POOLING</c:v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Sheet1!$A$6:$A$11</c:f>
              <c:strCache>
                <c:ptCount val="6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</c:strCache>
            </c:strRef>
          </c:cat>
          <c:val>
            <c:numRef>
              <c:f>Sheet1!$H$64:$H$67</c:f>
              <c:numCache>
                <c:formatCode>0.00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1.481012658227848</c:v>
                </c:pt>
              </c:numCache>
            </c:numRef>
          </c:val>
        </c:ser>
        <c:ser>
          <c:idx val="1"/>
          <c:order val="2"/>
          <c:tx>
            <c:v>BASE-DELTA</c:v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Sheet1!$A$6:$A$11</c:f>
              <c:strCache>
                <c:ptCount val="6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</c:strCache>
            </c:strRef>
          </c:cat>
          <c:val>
            <c:numRef>
              <c:f>Sheet1!$I$64:$I$67</c:f>
              <c:numCache>
                <c:formatCode>0.00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1.008890306892359</c:v>
                </c:pt>
              </c:numCache>
            </c:numRef>
          </c:val>
        </c:ser>
        <c:ser>
          <c:idx val="3"/>
          <c:order val="3"/>
          <c:tx>
            <c:v>BD+POOL</c:v>
          </c:tx>
          <c:spPr>
            <a:solidFill>
              <a:srgbClr val="008000"/>
            </a:solidFill>
          </c:spPr>
          <c:invertIfNegative val="0"/>
          <c:dLbls>
            <c:numFmt formatCode="#,##0.00" sourceLinked="0"/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Sheet1!$A$6:$A$11</c:f>
              <c:strCache>
                <c:ptCount val="6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</c:strCache>
            </c:strRef>
          </c:cat>
          <c:val>
            <c:numRef>
              <c:f>Sheet1!$J$64:$J$67</c:f>
              <c:numCache>
                <c:formatCode>0.00</c:formatCode>
                <c:ptCount val="4"/>
                <c:pt idx="0">
                  <c:v>1.377268188548015</c:v>
                </c:pt>
                <c:pt idx="1">
                  <c:v>1.42966921028647</c:v>
                </c:pt>
                <c:pt idx="2">
                  <c:v>2.433025276851665</c:v>
                </c:pt>
                <c:pt idx="3">
                  <c:v>4.44787433424445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451768"/>
        <c:axId val="-2139202632"/>
      </c:barChart>
      <c:catAx>
        <c:axId val="-2141451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39202632"/>
        <c:crosses val="autoZero"/>
        <c:auto val="1"/>
        <c:lblAlgn val="ctr"/>
        <c:lblOffset val="100"/>
        <c:noMultiLvlLbl val="0"/>
      </c:catAx>
      <c:valAx>
        <c:axId val="-21392026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41451768"/>
        <c:crosses val="autoZero"/>
        <c:crossBetween val="between"/>
        <c:majorUnit val="0.5"/>
        <c:minorUnit val="0.1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itchFamily="18" charset="0"/>
              </a:rPr>
              <a:t>Enhanced Base-Delta Compression with Memory Pooling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4600"/>
            <a:ext cx="274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aramond" pitchFamily="18" charset="0"/>
              </a:rPr>
              <a:t>Aditya Bhandaru, </a:t>
            </a:r>
            <a:r>
              <a:rPr lang="en-US" sz="4000" dirty="0">
                <a:latin typeface="Garamond" pitchFamily="18" charset="0"/>
              </a:rPr>
              <a:t>Gennady </a:t>
            </a:r>
            <a:r>
              <a:rPr lang="en-US" sz="4000" dirty="0" smtClean="0">
                <a:latin typeface="Garamond" pitchFamily="18" charset="0"/>
              </a:rPr>
              <a:t>Pekhimenko, Onur Mutlu</a:t>
            </a:r>
            <a:endParaRPr lang="en-US" sz="4000" dirty="0">
              <a:latin typeface="Garamond" pitchFamily="18" charset="0"/>
            </a:endParaRPr>
          </a:p>
        </p:txBody>
      </p:sp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2" cstate="print"/>
          <a:srcRect t="92588" r="43587"/>
          <a:stretch>
            <a:fillRect/>
          </a:stretch>
        </p:blipFill>
        <p:spPr bwMode="auto">
          <a:xfrm>
            <a:off x="533401" y="2235873"/>
            <a:ext cx="5867400" cy="11931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" name="Picture 29" descr="wordmark7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31200" y="2514600"/>
            <a:ext cx="5463849" cy="92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09600" y="533400"/>
            <a:ext cx="25984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1905000"/>
            <a:ext cx="25984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533400"/>
            <a:ext cx="0" cy="9906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93800" y="914400"/>
            <a:ext cx="0" cy="9906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4362271"/>
            <a:ext cx="13162678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Overview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44600" y="4362271"/>
            <a:ext cx="130302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Motivation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5087600"/>
            <a:ext cx="131826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Mechanisms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944600" y="11125200"/>
            <a:ext cx="130302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Results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44600" y="26060400"/>
            <a:ext cx="130302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Conclusions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4800" y="4267200"/>
            <a:ext cx="13335000" cy="10515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868400" y="4267200"/>
            <a:ext cx="13182600" cy="65532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4800" y="15011400"/>
            <a:ext cx="13335000" cy="212598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68400" y="11049000"/>
            <a:ext cx="13182600" cy="14706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68400" y="25984200"/>
            <a:ext cx="13182600" cy="102870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3400" y="5562600"/>
            <a:ext cx="12954000" cy="920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Base-Delta </a:t>
            </a:r>
            <a:r>
              <a:rPr lang="en-US" sz="4000" dirty="0" smtClean="0">
                <a:solidFill>
                  <a:srgbClr val="008000"/>
                </a:solidFill>
              </a:rPr>
              <a:t>Compression </a:t>
            </a:r>
            <a:r>
              <a:rPr lang="en-US" sz="4000" dirty="0"/>
              <a:t>[Pekhimenko et. al., PACT’12</a:t>
            </a:r>
            <a:r>
              <a:rPr lang="en-US" sz="4000" dirty="0" smtClean="0"/>
              <a:t>] proposes a promising technique for increasing on chip cache capacity using </a:t>
            </a:r>
            <a:r>
              <a:rPr lang="en-US" sz="4000" b="1" dirty="0" smtClean="0">
                <a:solidFill>
                  <a:srgbClr val="000000"/>
                </a:solidFill>
              </a:rPr>
              <a:t>compression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/>
              <a:t>B+Δ </a:t>
            </a:r>
            <a:r>
              <a:rPr lang="en-US" sz="4000" dirty="0" smtClean="0"/>
              <a:t>offers good compression but incurs an </a:t>
            </a:r>
            <a:r>
              <a:rPr lang="en-US" sz="4000" b="1" dirty="0" smtClean="0"/>
              <a:t>additional access latency</a:t>
            </a:r>
            <a:r>
              <a:rPr lang="en-US" sz="4000" dirty="0" smtClean="0"/>
              <a:t>.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b="1" dirty="0"/>
              <a:t>B+</a:t>
            </a:r>
            <a:r>
              <a:rPr lang="en-US" sz="4000" b="1" dirty="0" smtClean="0"/>
              <a:t>Δ </a:t>
            </a:r>
            <a:r>
              <a:rPr lang="en-US" sz="4000" dirty="0" smtClean="0"/>
              <a:t>suffers </a:t>
            </a:r>
            <a:r>
              <a:rPr lang="en-US" sz="4000" dirty="0" smtClean="0">
                <a:solidFill>
                  <a:srgbClr val="FF0000"/>
                </a:solidFill>
              </a:rPr>
              <a:t>poor compressibility</a:t>
            </a:r>
            <a:r>
              <a:rPr lang="en-US" sz="4000" dirty="0" smtClean="0"/>
              <a:t> when adjacent data in memory have </a:t>
            </a:r>
            <a:r>
              <a:rPr lang="en-US" sz="4000" dirty="0" smtClean="0">
                <a:solidFill>
                  <a:srgbClr val="FF0000"/>
                </a:solidFill>
              </a:rPr>
              <a:t>large value ranges</a:t>
            </a:r>
            <a:r>
              <a:rPr lang="en-US" sz="4000" dirty="0" smtClean="0"/>
              <a:t>.</a:t>
            </a:r>
          </a:p>
          <a:p>
            <a:endParaRPr lang="en-US" sz="3200" dirty="0" smtClean="0"/>
          </a:p>
          <a:p>
            <a:pPr marL="571500" indent="-571500">
              <a:buFont typeface="Arial"/>
              <a:buChar char="•"/>
            </a:pPr>
            <a:r>
              <a:rPr lang="en-US" sz="4000" b="1" u="sng" dirty="0" smtClean="0"/>
              <a:t>Observation</a:t>
            </a:r>
            <a:r>
              <a:rPr lang="en-US" sz="4000" dirty="0" smtClean="0"/>
              <a:t>: Traditional compilers and memory-allocators are unaware of </a:t>
            </a:r>
            <a:r>
              <a:rPr lang="en-US" sz="4000" b="1" dirty="0" smtClean="0"/>
              <a:t>B</a:t>
            </a:r>
            <a:r>
              <a:rPr lang="en-US" sz="4000" b="1" dirty="0"/>
              <a:t>+</a:t>
            </a:r>
            <a:r>
              <a:rPr lang="en-US" sz="4000" b="1" dirty="0" smtClean="0"/>
              <a:t>Δ </a:t>
            </a:r>
            <a:r>
              <a:rPr lang="en-US" sz="4000" dirty="0" smtClean="0"/>
              <a:t>cache compression in hardware.</a:t>
            </a:r>
            <a:endParaRPr lang="en-US" sz="4000" dirty="0" smtClean="0"/>
          </a:p>
          <a:p>
            <a:pPr marL="571500" indent="-571500">
              <a:buFont typeface="Arial"/>
              <a:buChar char="•"/>
            </a:pPr>
            <a:r>
              <a:rPr lang="en-US" sz="4000" b="1" u="sng" dirty="0" smtClean="0">
                <a:solidFill>
                  <a:srgbClr val="008000"/>
                </a:solidFill>
              </a:rPr>
              <a:t>Key Idea</a:t>
            </a:r>
            <a:r>
              <a:rPr lang="en-US" sz="4000" dirty="0" smtClean="0">
                <a:solidFill>
                  <a:srgbClr val="008000"/>
                </a:solidFill>
              </a:rPr>
              <a:t>: Arrange data in memory to optimize </a:t>
            </a:r>
            <a:r>
              <a:rPr lang="en-US" sz="4000" dirty="0">
                <a:solidFill>
                  <a:srgbClr val="008000"/>
                </a:solidFill>
              </a:rPr>
              <a:t>B+Δ </a:t>
            </a:r>
            <a:r>
              <a:rPr lang="en-US" sz="4000" dirty="0" smtClean="0">
                <a:solidFill>
                  <a:srgbClr val="008000"/>
                </a:solidFill>
              </a:rPr>
              <a:t>compressibility.</a:t>
            </a:r>
            <a:endParaRPr lang="en-US" sz="3200" dirty="0" smtClean="0">
              <a:solidFill>
                <a:srgbClr val="0000FF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u="sng" dirty="0" smtClean="0"/>
              <a:t>Solution</a:t>
            </a:r>
            <a:r>
              <a:rPr lang="en-US" sz="4000" dirty="0" smtClean="0"/>
              <a:t>: Recent literature on </a:t>
            </a:r>
            <a:r>
              <a:rPr lang="en-US" sz="4000" dirty="0" smtClean="0">
                <a:solidFill>
                  <a:srgbClr val="3366FF"/>
                </a:solidFill>
              </a:rPr>
              <a:t>Memory Pooling, Data Splitting</a:t>
            </a:r>
            <a:r>
              <a:rPr lang="en-US" sz="4000" dirty="0" smtClean="0"/>
              <a:t> [Curial et. al., ISMM’08] and related work seems promising.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20800" y="5583734"/>
            <a:ext cx="1295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Problem</a:t>
            </a:r>
            <a:r>
              <a:rPr lang="en-US" sz="4000" dirty="0" smtClean="0">
                <a:solidFill>
                  <a:srgbClr val="FF0000"/>
                </a:solidFill>
              </a:rPr>
              <a:t>: Can we mitigate low compressibility cases for </a:t>
            </a:r>
            <a:r>
              <a:rPr lang="en-US" sz="4000" b="1" dirty="0">
                <a:solidFill>
                  <a:srgbClr val="FF0000"/>
                </a:solidFill>
              </a:rPr>
              <a:t>B+</a:t>
            </a:r>
            <a:r>
              <a:rPr lang="en-US" sz="4000" b="1" dirty="0" smtClean="0">
                <a:solidFill>
                  <a:srgbClr val="FF0000"/>
                </a:solidFill>
              </a:rPr>
              <a:t>Δ</a:t>
            </a:r>
            <a:r>
              <a:rPr lang="en-US" sz="4000" dirty="0" smtClean="0">
                <a:solidFill>
                  <a:srgbClr val="FF0000"/>
                </a:solidFill>
              </a:rPr>
              <a:t> compression?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Increase viability for </a:t>
            </a:r>
            <a:r>
              <a:rPr lang="el-GR" sz="4000" dirty="0"/>
              <a:t>B+</a:t>
            </a:r>
            <a:r>
              <a:rPr lang="el-GR" sz="4000" dirty="0" smtClean="0"/>
              <a:t>Δ</a:t>
            </a:r>
            <a:r>
              <a:rPr lang="en-US" sz="4000" dirty="0" smtClean="0"/>
              <a:t> implementation in hardware, and justify the extra access latency.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Proposals like Memory Pooling and Data Splitting </a:t>
            </a:r>
            <a:r>
              <a:rPr lang="en-US" sz="4000" b="1" dirty="0" smtClean="0"/>
              <a:t>already improve locality and reduce value range</a:t>
            </a:r>
            <a:r>
              <a:rPr lang="en-US" sz="4000" dirty="0" smtClean="0"/>
              <a:t> in adjacent data values.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But they have not yet been applied to </a:t>
            </a:r>
            <a:r>
              <a:rPr lang="en-US" sz="4000" b="1" dirty="0">
                <a:solidFill>
                  <a:srgbClr val="008000"/>
                </a:solidFill>
              </a:rPr>
              <a:t>B+</a:t>
            </a:r>
            <a:r>
              <a:rPr lang="en-US" sz="4000" b="1" dirty="0" smtClean="0">
                <a:solidFill>
                  <a:srgbClr val="008000"/>
                </a:solidFill>
              </a:rPr>
              <a:t>Δ</a:t>
            </a:r>
            <a:r>
              <a:rPr lang="en-US" sz="4000" dirty="0" smtClean="0">
                <a:solidFill>
                  <a:srgbClr val="008000"/>
                </a:solidFill>
              </a:rPr>
              <a:t>!</a:t>
            </a:r>
            <a:endParaRPr lang="en-US" sz="4000" dirty="0">
              <a:solidFill>
                <a:srgbClr val="008000"/>
              </a:solidFill>
            </a:endParaRPr>
          </a:p>
          <a:p>
            <a:endParaRPr lang="en-US" sz="4400" dirty="0"/>
          </a:p>
        </p:txBody>
      </p:sp>
      <p:sp>
        <p:nvSpPr>
          <p:cNvPr id="106" name="Rectangle 105"/>
          <p:cNvSpPr/>
          <p:nvPr/>
        </p:nvSpPr>
        <p:spPr>
          <a:xfrm>
            <a:off x="13944600" y="27355800"/>
            <a:ext cx="132588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BΔ-POOL: </a:t>
            </a:r>
            <a:r>
              <a:rPr lang="en-US" sz="4000" dirty="0" smtClean="0"/>
              <a:t>Strong improvement over baseline, </a:t>
            </a:r>
            <a:r>
              <a:rPr lang="en-US" sz="4000" dirty="0"/>
              <a:t>p</a:t>
            </a:r>
            <a:r>
              <a:rPr lang="en-US" sz="4000" dirty="0" smtClean="0"/>
              <a:t>ooling and base-delta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3366FF"/>
                </a:solidFill>
              </a:rPr>
              <a:t>Just proof of concept*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3366FF"/>
                </a:solidFill>
              </a:rPr>
              <a:t>Makes single base version of </a:t>
            </a:r>
            <a:r>
              <a:rPr lang="en-US" sz="4000" b="1" dirty="0" smtClean="0">
                <a:solidFill>
                  <a:srgbClr val="3366FF"/>
                </a:solidFill>
              </a:rPr>
              <a:t>BΔI</a:t>
            </a:r>
            <a:r>
              <a:rPr lang="en-US" sz="4000" dirty="0" smtClean="0">
                <a:solidFill>
                  <a:srgbClr val="3366FF"/>
                </a:solidFill>
              </a:rPr>
              <a:t> more viable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  <a:endParaRPr lang="en-US" sz="4000" dirty="0" smtClean="0"/>
          </a:p>
          <a:p>
            <a:endParaRPr lang="en-US" sz="2000" dirty="0" smtClean="0"/>
          </a:p>
          <a:p>
            <a:r>
              <a:rPr lang="en-US" sz="3600" dirty="0" smtClean="0"/>
              <a:t>*Recall that splitting and pooling was done by hand. </a:t>
            </a:r>
            <a:r>
              <a:rPr lang="en-US" sz="3600" i="1" dirty="0" smtClean="0">
                <a:solidFill>
                  <a:srgbClr val="3366FF"/>
                </a:solidFill>
              </a:rPr>
              <a:t>Safely</a:t>
            </a:r>
            <a:r>
              <a:rPr lang="en-US" sz="3600" dirty="0" smtClean="0">
                <a:solidFill>
                  <a:srgbClr val="3366FF"/>
                </a:solidFill>
              </a:rPr>
              <a:t> </a:t>
            </a:r>
            <a:r>
              <a:rPr lang="en-US" sz="3600" dirty="0" smtClean="0"/>
              <a:t>splitting-pooling in the compiler is not always possible.</a:t>
            </a:r>
            <a:endParaRPr lang="en-US" sz="3600" dirty="0"/>
          </a:p>
          <a:p>
            <a:endParaRPr lang="en-US" sz="2800" b="1" dirty="0" smtClean="0">
              <a:solidFill>
                <a:srgbClr val="000000"/>
              </a:solidFill>
            </a:endParaRPr>
          </a:p>
          <a:p>
            <a:r>
              <a:rPr lang="en-US" sz="4000" b="1" dirty="0" smtClean="0">
                <a:solidFill>
                  <a:srgbClr val="000000"/>
                </a:solidFill>
              </a:rPr>
              <a:t>Further Work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Implement pointer transformations in LLVM.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Run benchmarks on cycle accurate BΔ-simulator.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Incorporate data from standard benchmarks.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Multithreaded environments.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Interaction with non-traditional LRU policies.</a:t>
            </a:r>
          </a:p>
          <a:p>
            <a:r>
              <a:rPr lang="en-US" sz="4000" dirty="0" smtClean="0">
                <a:solidFill>
                  <a:srgbClr val="000000"/>
                </a:solidFill>
              </a:rPr>
              <a:t>See CARP by </a:t>
            </a:r>
            <a:r>
              <a:rPr lang="en-US" sz="4000" dirty="0" err="1" smtClean="0">
                <a:solidFill>
                  <a:srgbClr val="000000"/>
                </a:solidFill>
              </a:rPr>
              <a:t>Huberty</a:t>
            </a:r>
            <a:r>
              <a:rPr lang="en-US" sz="4000" dirty="0" smtClean="0">
                <a:solidFill>
                  <a:srgbClr val="000000"/>
                </a:solidFill>
              </a:rPr>
              <a:t> et. al.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115" name="Chart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965307"/>
              </p:ext>
            </p:extLst>
          </p:nvPr>
        </p:nvGraphicFramePr>
        <p:xfrm>
          <a:off x="609600" y="27355800"/>
          <a:ext cx="12877800" cy="6568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33909000"/>
            <a:ext cx="1287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Figure 1. </a:t>
            </a:r>
            <a:r>
              <a:rPr lang="en-US" sz="3600" dirty="0" smtClean="0"/>
              <a:t>Each column shows the ratio of block-types for B+D compression with and without splitting and pooling. </a:t>
            </a:r>
            <a:r>
              <a:rPr lang="en-US" sz="3600" dirty="0" smtClean="0">
                <a:solidFill>
                  <a:srgbClr val="008000"/>
                </a:solidFill>
              </a:rPr>
              <a:t>Notice the large increase in 1-byte all-zero blocks, and general decrease of large, uncompressed blocks</a:t>
            </a:r>
            <a:r>
              <a:rPr lang="en-US" sz="3600" dirty="0" smtClean="0"/>
              <a:t>. 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 MB, 16-way, 32-BiB BΔ-Cache)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9600" y="16535400"/>
            <a:ext cx="1287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Basic Splitting-Pooling Example (64-bit)</a:t>
            </a:r>
            <a:endParaRPr lang="en-US" sz="4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" y="17983200"/>
            <a:ext cx="6934200" cy="461665"/>
            <a:chOff x="685800" y="17449800"/>
            <a:chExt cx="6934200" cy="461665"/>
          </a:xfrm>
        </p:grpSpPr>
        <p:sp>
          <p:nvSpPr>
            <p:cNvPr id="118" name="TextBox 117"/>
            <p:cNvSpPr txBox="1"/>
            <p:nvPr/>
          </p:nvSpPr>
          <p:spPr>
            <a:xfrm>
              <a:off x="685800" y="17449800"/>
              <a:ext cx="15240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FLAG (1B)</a:t>
              </a:r>
              <a:endParaRPr lang="en-US" sz="2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209800" y="17449801"/>
              <a:ext cx="2133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VAL (</a:t>
              </a:r>
              <a:r>
                <a:rPr lang="en-US" sz="2400" dirty="0"/>
                <a:t>4</a:t>
              </a:r>
              <a:r>
                <a:rPr lang="en-US" sz="2400" dirty="0" smtClean="0"/>
                <a:t>B)</a:t>
              </a:r>
              <a:endParaRPr lang="en-US" sz="2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43400" y="17449800"/>
              <a:ext cx="3276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POINTER (8B)</a:t>
              </a:r>
              <a:endParaRPr lang="en-US" sz="2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2000" y="17297400"/>
            <a:ext cx="52962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Simple struct (a </a:t>
            </a:r>
            <a:r>
              <a:rPr lang="en-US" sz="3200" dirty="0" smtClean="0">
                <a:solidFill>
                  <a:srgbClr val="3366FF"/>
                </a:solidFill>
              </a:rPr>
              <a:t>node</a:t>
            </a:r>
            <a:r>
              <a:rPr lang="en-US" sz="3200" dirty="0" smtClean="0"/>
              <a:t> perhaps)</a:t>
            </a:r>
            <a:endParaRPr lang="en-US" sz="3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62000" y="18693824"/>
            <a:ext cx="8327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memory layout (</a:t>
            </a:r>
            <a:r>
              <a:rPr lang="en-US" sz="3200" dirty="0" smtClean="0">
                <a:solidFill>
                  <a:srgbClr val="FF0000"/>
                </a:solidFill>
              </a:rPr>
              <a:t>high range in adjacent values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2000" y="20141624"/>
            <a:ext cx="77732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After split-pool allocation (</a:t>
            </a:r>
            <a:r>
              <a:rPr lang="en-US" sz="3200" dirty="0" smtClean="0">
                <a:solidFill>
                  <a:srgbClr val="008000"/>
                </a:solidFill>
              </a:rPr>
              <a:t>much lower range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57200" y="23393400"/>
            <a:ext cx="13030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Proof of Concept Methodology</a:t>
            </a:r>
            <a:endParaRPr lang="en-US" sz="4000" b="1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To test the affect of splitting and pooling on </a:t>
            </a:r>
            <a:r>
              <a:rPr lang="en-US" sz="3600" b="1" dirty="0"/>
              <a:t>B+Δ </a:t>
            </a:r>
            <a:r>
              <a:rPr lang="en-US" sz="3600" dirty="0" smtClean="0"/>
              <a:t>compression, we manually restructured programs for optimal data layout. (</a:t>
            </a:r>
            <a:r>
              <a:rPr lang="en-US" sz="3600" dirty="0" smtClean="0">
                <a:solidFill>
                  <a:srgbClr val="3366FF"/>
                </a:solidFill>
              </a:rPr>
              <a:t>Later: implement pointer transformations in compiler</a:t>
            </a:r>
            <a:r>
              <a:rPr lang="en-US" sz="36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For this project, we focused on pointer based algorithms for benchmarks (</a:t>
            </a:r>
            <a:r>
              <a:rPr lang="en-US" sz="3600" b="1" dirty="0" smtClean="0"/>
              <a:t>bisort</a:t>
            </a:r>
            <a:r>
              <a:rPr lang="en-US" sz="3600" dirty="0" smtClean="0"/>
              <a:t> and </a:t>
            </a:r>
            <a:r>
              <a:rPr lang="en-US" sz="3600" b="1" dirty="0" smtClean="0"/>
              <a:t>llu</a:t>
            </a:r>
            <a:r>
              <a:rPr lang="en-US" sz="3600" dirty="0" smtClean="0"/>
              <a:t> – an </a:t>
            </a:r>
            <a:r>
              <a:rPr lang="en-US" sz="3600" dirty="0" err="1" smtClean="0"/>
              <a:t>apprx</a:t>
            </a:r>
            <a:r>
              <a:rPr lang="en-US" sz="3600" dirty="0" smtClean="0"/>
              <a:t>. for </a:t>
            </a:r>
            <a:r>
              <a:rPr lang="en-US" sz="3600" i="1" dirty="0" smtClean="0"/>
              <a:t>Health</a:t>
            </a:r>
            <a:r>
              <a:rPr lang="en-US" sz="3600" dirty="0" smtClean="0"/>
              <a:t>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62000" y="21640800"/>
            <a:ext cx="75188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After </a:t>
            </a:r>
            <a:r>
              <a:rPr lang="en-US" sz="3200" b="1" dirty="0"/>
              <a:t>B+</a:t>
            </a:r>
            <a:r>
              <a:rPr lang="en-US" sz="3200" b="1" dirty="0" smtClean="0"/>
              <a:t>Δ</a:t>
            </a:r>
            <a:r>
              <a:rPr lang="en-US" sz="3200" dirty="0" smtClean="0"/>
              <a:t> compression (</a:t>
            </a:r>
            <a:r>
              <a:rPr lang="en-US" sz="3200" dirty="0" smtClean="0">
                <a:solidFill>
                  <a:srgbClr val="008000"/>
                </a:solidFill>
              </a:rPr>
              <a:t>huge space savings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0" y="22402800"/>
            <a:ext cx="11277600" cy="461665"/>
            <a:chOff x="457200" y="22936200"/>
            <a:chExt cx="11277600" cy="461665"/>
          </a:xfrm>
        </p:grpSpPr>
        <p:sp>
          <p:nvSpPr>
            <p:cNvPr id="157" name="TextBox 156"/>
            <p:cNvSpPr txBox="1"/>
            <p:nvPr/>
          </p:nvSpPr>
          <p:spPr>
            <a:xfrm>
              <a:off x="1066800" y="22936200"/>
              <a:ext cx="533400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B0</a:t>
              </a:r>
              <a:endParaRPr lang="en-US" sz="2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600200" y="22936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+0</a:t>
              </a:r>
              <a:endParaRPr lang="en-US" sz="2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33600" y="22936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+1</a:t>
              </a:r>
              <a:endParaRPr lang="en-US" sz="2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00400" y="229362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10000" y="22936200"/>
              <a:ext cx="1295400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B0x77..0</a:t>
              </a:r>
              <a:endParaRPr lang="en-US" sz="24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667000" y="22936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+0</a:t>
              </a:r>
              <a:endParaRPr lang="en-US" sz="24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57200" y="229362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105400" y="22936200"/>
              <a:ext cx="838200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+0x0</a:t>
              </a:r>
              <a:endParaRPr lang="en-US" sz="2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943600" y="22936200"/>
              <a:ext cx="838200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+0x4</a:t>
              </a:r>
              <a:endParaRPr lang="en-US" sz="24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781800" y="22936200"/>
              <a:ext cx="838200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+0xC</a:t>
              </a:r>
              <a:endParaRPr lang="en-US" sz="24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620000" y="229362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229600" y="22936200"/>
              <a:ext cx="838200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B100</a:t>
              </a:r>
              <a:endParaRPr lang="en-US" sz="2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067800" y="22936200"/>
              <a:ext cx="685800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+0</a:t>
              </a:r>
              <a:endParaRPr lang="en-US" sz="2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753600" y="22936200"/>
              <a:ext cx="685800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+8</a:t>
              </a:r>
              <a:endParaRPr lang="en-US" sz="24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439400" y="22936200"/>
              <a:ext cx="685800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-7</a:t>
              </a:r>
              <a:endParaRPr lang="en-US" sz="2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1125200" y="229362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19431000"/>
            <a:ext cx="8991600" cy="457201"/>
            <a:chOff x="457200" y="19431000"/>
            <a:chExt cx="8991600" cy="457201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66800" y="19431000"/>
              <a:ext cx="2590800" cy="457201"/>
              <a:chOff x="457200" y="17449800"/>
              <a:chExt cx="2590800" cy="457201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457200" y="17449801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90600" y="174498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100</a:t>
                </a:r>
                <a:endParaRPr lang="en-US" sz="24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828800" y="174498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0x77..0</a:t>
                </a:r>
                <a:endParaRPr lang="en-US" sz="24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657600" y="19431000"/>
              <a:ext cx="2590800" cy="457201"/>
              <a:chOff x="457200" y="17449800"/>
              <a:chExt cx="2590800" cy="45720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57200" y="17449801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90600" y="174498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108</a:t>
                </a:r>
                <a:endParaRPr lang="en-US" sz="24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828800" y="174498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0x77..4</a:t>
                </a:r>
                <a:endParaRPr lang="en-US" sz="2400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248400" y="19431000"/>
              <a:ext cx="2590800" cy="457201"/>
              <a:chOff x="457200" y="17449800"/>
              <a:chExt cx="2590800" cy="457201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457200" y="17449801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90600" y="174498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93</a:t>
                </a:r>
                <a:endParaRPr lang="en-US" sz="2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828800" y="174498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0x77..C</a:t>
                </a:r>
                <a:endParaRPr lang="en-US" sz="2400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57200" y="194310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839200" y="194310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" y="20878800"/>
            <a:ext cx="9525000" cy="466130"/>
            <a:chOff x="457200" y="20874335"/>
            <a:chExt cx="9525000" cy="466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066800" y="20874335"/>
              <a:ext cx="8382000" cy="466130"/>
              <a:chOff x="914400" y="21488400"/>
              <a:chExt cx="8382000" cy="4661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914400" y="214884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447800" y="214884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  <a:endParaRPr lang="en-US" sz="24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981200" y="214884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24200" y="21492865"/>
                <a:ext cx="1143000" cy="4616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0x77..0</a:t>
                </a:r>
                <a:endParaRPr lang="en-US" sz="2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267200" y="21492865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0x77..4</a:t>
                </a:r>
                <a:endParaRPr lang="en-US" sz="24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410200" y="21492865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0x77..C</a:t>
                </a:r>
                <a:endParaRPr lang="en-US" sz="24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7239000" y="21492865"/>
                <a:ext cx="685800" cy="46166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100</a:t>
                </a:r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7924800" y="21492865"/>
                <a:ext cx="685800" cy="46166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108</a:t>
                </a:r>
                <a:endParaRPr lang="en-US" sz="2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8610600" y="21492865"/>
                <a:ext cx="685800" cy="46166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93</a:t>
                </a:r>
                <a:endParaRPr lang="en-US" sz="2400" dirty="0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9372600" y="208788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7200" y="208788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667000" y="208788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81800" y="20878800"/>
              <a:ext cx="6096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3944600" y="12496800"/>
            <a:ext cx="118239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Results for LLU micro-benchmark (working set ~117kb)</a:t>
            </a:r>
            <a:endParaRPr lang="en-US" sz="4000" b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13030200" y="13335000"/>
            <a:ext cx="14214662" cy="6629400"/>
            <a:chOff x="13030200" y="13258800"/>
            <a:chExt cx="14214662" cy="6629400"/>
          </a:xfrm>
        </p:grpSpPr>
        <p:graphicFrame>
          <p:nvGraphicFramePr>
            <p:cNvPr id="188" name="Chart 18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281757"/>
                </p:ext>
              </p:extLst>
            </p:nvPr>
          </p:nvGraphicFramePr>
          <p:xfrm>
            <a:off x="13030200" y="13792200"/>
            <a:ext cx="13182600" cy="609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89" name="Chart 1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2221480"/>
                </p:ext>
              </p:extLst>
            </p:nvPr>
          </p:nvGraphicFramePr>
          <p:xfrm>
            <a:off x="20345400" y="13792200"/>
            <a:ext cx="6819900" cy="609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1" name="Rectangle 190"/>
            <p:cNvSpPr/>
            <p:nvPr/>
          </p:nvSpPr>
          <p:spPr>
            <a:xfrm>
              <a:off x="14630400" y="13258800"/>
              <a:ext cx="51739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3366FF"/>
                  </a:solidFill>
                </a:rPr>
                <a:t>Normalize Hit Ratio by Cache Size</a:t>
              </a:r>
              <a:endParaRPr lang="en-US" sz="2800" b="1" dirty="0">
                <a:solidFill>
                  <a:srgbClr val="3366FF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0269200" y="13258800"/>
              <a:ext cx="69756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3366FF"/>
                  </a:solidFill>
                </a:rPr>
                <a:t>Normalized Compression Ratio by Cache Size</a:t>
              </a:r>
              <a:endParaRPr lang="en-US" sz="2800" b="1" dirty="0">
                <a:solidFill>
                  <a:srgbClr val="3366FF"/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13944600" y="19888200"/>
            <a:ext cx="1303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000" b="1" dirty="0" smtClean="0"/>
              <a:t>Improvement</a:t>
            </a:r>
            <a:r>
              <a:rPr lang="en-US" sz="4000" dirty="0" smtClean="0"/>
              <a:t> in hit% from </a:t>
            </a:r>
            <a:r>
              <a:rPr lang="en-US" sz="4000" dirty="0" smtClean="0">
                <a:solidFill>
                  <a:srgbClr val="3366FF"/>
                </a:solidFill>
              </a:rPr>
              <a:t>fewer evictions</a:t>
            </a:r>
            <a:r>
              <a:rPr lang="en-US" sz="4000" dirty="0" smtClean="0"/>
              <a:t> (more space)</a:t>
            </a:r>
          </a:p>
          <a:p>
            <a:pPr marL="457200" indent="-457200">
              <a:buFont typeface="Arial"/>
              <a:buChar char="•"/>
            </a:pPr>
            <a:r>
              <a:rPr lang="en-US" sz="4000" b="1" dirty="0"/>
              <a:t>B+</a:t>
            </a:r>
            <a:r>
              <a:rPr lang="en-US" sz="4000" b="1" dirty="0" smtClean="0"/>
              <a:t>Δ</a:t>
            </a:r>
            <a:r>
              <a:rPr lang="en-US" sz="4000" dirty="0" smtClean="0"/>
              <a:t> alone reaches cache capacity for sizes </a:t>
            </a:r>
            <a:r>
              <a:rPr lang="en-US" sz="4000" b="1" dirty="0" smtClean="0"/>
              <a:t>&lt;</a:t>
            </a:r>
            <a:r>
              <a:rPr lang="en-US" sz="4000" dirty="0" smtClean="0"/>
              <a:t> working set.</a:t>
            </a:r>
            <a:r>
              <a:rPr lang="en-US" sz="4000" b="1" dirty="0" smtClean="0"/>
              <a:t> </a:t>
            </a:r>
            <a:endParaRPr lang="en-US" sz="4000" dirty="0" smtClean="0"/>
          </a:p>
          <a:p>
            <a:pPr marL="457200" indent="-457200">
              <a:buFont typeface="Arial"/>
              <a:buChar char="•"/>
            </a:pPr>
            <a:r>
              <a:rPr lang="en-US" sz="4000" b="1" dirty="0" smtClean="0">
                <a:solidFill>
                  <a:srgbClr val="008000"/>
                </a:solidFill>
              </a:rPr>
              <a:t>BΔ+POOL</a:t>
            </a:r>
            <a:r>
              <a:rPr lang="en-US" sz="4000" dirty="0" smtClean="0">
                <a:solidFill>
                  <a:srgbClr val="008000"/>
                </a:solidFill>
              </a:rPr>
              <a:t> still comes up with space savings!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3944600" y="22021800"/>
            <a:ext cx="13106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000" b="1" u="sng" dirty="0" smtClean="0">
                <a:solidFill>
                  <a:srgbClr val="FF0000"/>
                </a:solidFill>
              </a:rPr>
              <a:t>Compression Ratio:</a:t>
            </a:r>
            <a:r>
              <a:rPr lang="en-US" sz="4000" b="1" dirty="0" smtClean="0">
                <a:solidFill>
                  <a:srgbClr val="FF0000"/>
                </a:solidFill>
              </a:rPr>
              <a:t> 2.6x avg </a:t>
            </a:r>
            <a:r>
              <a:rPr lang="en-US" sz="4000" dirty="0" smtClean="0">
                <a:solidFill>
                  <a:srgbClr val="FF0000"/>
                </a:solidFill>
              </a:rPr>
              <a:t>(over LLU, </a:t>
            </a:r>
            <a:r>
              <a:rPr lang="en-US" sz="4000" dirty="0" err="1" smtClean="0">
                <a:solidFill>
                  <a:srgbClr val="FF0000"/>
                </a:solidFill>
              </a:rPr>
              <a:t>TreeSort</a:t>
            </a:r>
            <a:r>
              <a:rPr lang="en-US" sz="4000" dirty="0" smtClean="0">
                <a:solidFill>
                  <a:srgbClr val="FF0000"/>
                </a:solidFill>
              </a:rPr>
              <a:t>, </a:t>
            </a:r>
            <a:r>
              <a:rPr lang="en-US" sz="4000" dirty="0" err="1" smtClean="0">
                <a:solidFill>
                  <a:srgbClr val="FF0000"/>
                </a:solidFill>
              </a:rPr>
              <a:t>ArraySort</a:t>
            </a:r>
            <a:r>
              <a:rPr lang="en-US" sz="4000" dirty="0" smtClean="0">
                <a:solidFill>
                  <a:srgbClr val="FF0000"/>
                </a:solidFill>
              </a:rPr>
              <a:t>) </a:t>
            </a:r>
            <a:r>
              <a:rPr lang="en-US" sz="4000" b="1" dirty="0" smtClean="0">
                <a:solidFill>
                  <a:srgbClr val="FF0000"/>
                </a:solidFill>
              </a:rPr>
              <a:t>1.93x</a:t>
            </a:r>
            <a:r>
              <a:rPr lang="en-US" sz="4000" dirty="0" smtClean="0">
                <a:solidFill>
                  <a:srgbClr val="FF0000"/>
                </a:solidFill>
              </a:rPr>
              <a:t> over just </a:t>
            </a:r>
            <a:r>
              <a:rPr lang="en-US" sz="4000" i="1" dirty="0" smtClean="0">
                <a:solidFill>
                  <a:srgbClr val="FF0000"/>
                </a:solidFill>
              </a:rPr>
              <a:t>Split-Pool</a:t>
            </a:r>
            <a:r>
              <a:rPr lang="en-US" sz="4000" dirty="0" smtClean="0">
                <a:solidFill>
                  <a:srgbClr val="FF0000"/>
                </a:solidFill>
              </a:rPr>
              <a:t>, </a:t>
            </a:r>
            <a:r>
              <a:rPr lang="en-US" sz="4000" b="1" dirty="0" smtClean="0">
                <a:solidFill>
                  <a:srgbClr val="FF0000"/>
                </a:solidFill>
              </a:rPr>
              <a:t>2.47x</a:t>
            </a:r>
            <a:r>
              <a:rPr lang="en-US" sz="4000" dirty="0" smtClean="0">
                <a:solidFill>
                  <a:srgbClr val="FF0000"/>
                </a:solidFill>
              </a:rPr>
              <a:t> over only </a:t>
            </a:r>
            <a:r>
              <a:rPr lang="en-US" sz="4000" i="1" dirty="0">
                <a:solidFill>
                  <a:srgbClr val="FF0000"/>
                </a:solidFill>
              </a:rPr>
              <a:t>B+</a:t>
            </a:r>
            <a:r>
              <a:rPr lang="en-US" sz="4000" i="1" dirty="0" smtClean="0">
                <a:solidFill>
                  <a:srgbClr val="FF0000"/>
                </a:solidFill>
              </a:rPr>
              <a:t>Δ</a:t>
            </a:r>
            <a:endParaRPr lang="en-US" sz="4000" dirty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000" b="1" u="sng" dirty="0" smtClean="0">
                <a:solidFill>
                  <a:srgbClr val="FF0000"/>
                </a:solidFill>
              </a:rPr>
              <a:t>Hit Rate:</a:t>
            </a:r>
            <a:r>
              <a:rPr lang="en-US" sz="4000" b="1" dirty="0" smtClean="0">
                <a:solidFill>
                  <a:srgbClr val="FF0000"/>
                </a:solidFill>
              </a:rPr>
              <a:t> 8% avg. increase over micro-benchmarks.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Pointer based algorithms had poor locality.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Expect multithreaded apps benefit from compression too.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669</Words>
  <Application>Microsoft Macintosh PowerPoint</Application>
  <PresentationFormat>Custom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Tyler Huberty</dc:creator>
  <cp:lastModifiedBy>Aditya Bhandaru</cp:lastModifiedBy>
  <cp:revision>76</cp:revision>
  <dcterms:created xsi:type="dcterms:W3CDTF">2012-12-10T22:24:59Z</dcterms:created>
  <dcterms:modified xsi:type="dcterms:W3CDTF">2013-12-15T03:31:27Z</dcterms:modified>
</cp:coreProperties>
</file>