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3" autoAdjust="0"/>
    <p:restoredTop sz="97742" autoAdjust="0"/>
  </p:normalViewPr>
  <p:slideViewPr>
    <p:cSldViewPr>
      <p:cViewPr>
        <p:scale>
          <a:sx n="45" d="100"/>
          <a:sy n="45" d="100"/>
        </p:scale>
        <p:origin x="-592" y="215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3600" b="1" i="0" baseline="0" dirty="0">
                <a:effectLst/>
              </a:rPr>
              <a:t>Effect of Pooling on </a:t>
            </a:r>
            <a:r>
              <a:rPr lang="el-GR" sz="36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B+Δ</a:t>
            </a:r>
            <a:r>
              <a:rPr lang="en-US" sz="36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Compression </a:t>
            </a:r>
            <a:r>
              <a:rPr lang="en-US" sz="3600" b="1" i="0" baseline="0" dirty="0" smtClean="0">
                <a:effectLst/>
              </a:rPr>
              <a:t>Block </a:t>
            </a:r>
            <a:r>
              <a:rPr lang="en-US" sz="3600" b="1" i="0" baseline="0" dirty="0">
                <a:effectLst/>
              </a:rPr>
              <a:t>Types</a:t>
            </a:r>
            <a:endParaRPr lang="en-US" sz="3600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524297628477"/>
          <c:y val="0.148039022695692"/>
          <c:w val="0.857716147167994"/>
          <c:h val="0.65235660799753"/>
        </c:manualLayout>
      </c:layout>
      <c:barChart>
        <c:barDir val="col"/>
        <c:grouping val="percentStacked"/>
        <c:varyColors val="0"/>
        <c:ser>
          <c:idx val="2"/>
          <c:order val="0"/>
          <c:tx>
            <c:v>LARGE</c:v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Sheet1!$E$47:$E$52</c:f>
              <c:numCache>
                <c:formatCode>General</c:formatCode>
                <c:ptCount val="6"/>
                <c:pt idx="0">
                  <c:v>767.0</c:v>
                </c:pt>
                <c:pt idx="1">
                  <c:v>488.0</c:v>
                </c:pt>
                <c:pt idx="2">
                  <c:v>1763.0</c:v>
                </c:pt>
                <c:pt idx="3">
                  <c:v>28.0</c:v>
                </c:pt>
                <c:pt idx="4">
                  <c:v>251.0</c:v>
                </c:pt>
                <c:pt idx="5">
                  <c:v>80.0</c:v>
                </c:pt>
              </c:numCache>
            </c:numRef>
          </c:val>
        </c:ser>
        <c:ser>
          <c:idx val="0"/>
          <c:order val="1"/>
          <c:tx>
            <c:v>MEDIUM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Sheet1!$D$47:$D$52</c:f>
              <c:numCache>
                <c:formatCode>General</c:formatCode>
                <c:ptCount val="6"/>
                <c:pt idx="0">
                  <c:v>253.0</c:v>
                </c:pt>
                <c:pt idx="1">
                  <c:v>152.0</c:v>
                </c:pt>
                <c:pt idx="2">
                  <c:v>345.0</c:v>
                </c:pt>
                <c:pt idx="3">
                  <c:v>624.0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2"/>
          <c:tx>
            <c:v>REPEATED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Sheet1!$C$47:$C$52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97.0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v>ZEROS</c:v>
          </c:tx>
          <c:spPr>
            <a:solidFill>
              <a:srgbClr val="008000"/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Sheet1!$B$47:$B$52</c:f>
              <c:numCache>
                <c:formatCode>General</c:formatCode>
                <c:ptCount val="6"/>
                <c:pt idx="0">
                  <c:v>4.0</c:v>
                </c:pt>
                <c:pt idx="1">
                  <c:v>0.0</c:v>
                </c:pt>
                <c:pt idx="2">
                  <c:v>0.0</c:v>
                </c:pt>
                <c:pt idx="3">
                  <c:v>833.0</c:v>
                </c:pt>
                <c:pt idx="4">
                  <c:v>0.0</c:v>
                </c:pt>
                <c:pt idx="5">
                  <c:v>125.0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123192"/>
        <c:axId val="2136602568"/>
      </c:barChart>
      <c:catAx>
        <c:axId val="2131123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136602568"/>
        <c:crosses val="autoZero"/>
        <c:auto val="1"/>
        <c:lblAlgn val="ctr"/>
        <c:lblOffset val="100"/>
        <c:noMultiLvlLbl val="0"/>
      </c:catAx>
      <c:valAx>
        <c:axId val="21366025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800" dirty="0" smtClean="0"/>
                  <a:t>Ratio </a:t>
                </a:r>
                <a:r>
                  <a:rPr lang="en-US" sz="2800" dirty="0"/>
                  <a:t>of Blocks </a:t>
                </a:r>
                <a:r>
                  <a:rPr lang="en-US" sz="2800" dirty="0" smtClean="0"/>
                  <a:t>of Particular </a:t>
                </a:r>
                <a:r>
                  <a:rPr lang="en-US" sz="2800" dirty="0"/>
                  <a:t>Type</a:t>
                </a:r>
              </a:p>
            </c:rich>
          </c:tx>
          <c:layout>
            <c:manualLayout>
              <c:xMode val="edge"/>
              <c:yMode val="edge"/>
              <c:x val="0.00763041823914022"/>
              <c:y val="0.14803902036699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3112319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06113239223475"/>
          <c:y val="0.910389454994596"/>
          <c:w val="0.629980255846397"/>
          <c:h val="0.0645752841987999"/>
        </c:manualLayout>
      </c:layout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US" sz="4000" b="1" i="0" baseline="0">
                <a:effectLst/>
              </a:rPr>
              <a:t>Normalized Compression Ratio for Benchmarks</a:t>
            </a:r>
            <a:endParaRPr lang="en-US" sz="400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8556818711271"/>
          <c:y val="0.143739275503815"/>
          <c:w val="0.868622668468217"/>
          <c:h val="0.663766646169017"/>
        </c:manualLayout>
      </c:layout>
      <c:barChart>
        <c:barDir val="col"/>
        <c:grouping val="clustered"/>
        <c:varyColors val="0"/>
        <c:ser>
          <c:idx val="2"/>
          <c:order val="0"/>
          <c:tx>
            <c:v>BASELINE</c:v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strRef>
              <c:f>Sheet1!$A$30:$A$32</c:f>
              <c:strCache>
                <c:ptCount val="3"/>
                <c:pt idx="0">
                  <c:v>bisort</c:v>
                </c:pt>
                <c:pt idx="1">
                  <c:v>llu</c:v>
                </c:pt>
                <c:pt idx="2">
                  <c:v>sort</c:v>
                </c:pt>
              </c:strCache>
            </c:strRef>
          </c:cat>
          <c:val>
            <c:numRef>
              <c:f>Sheet1!$F$34:$F$36</c:f>
              <c:numCache>
                <c:formatCode>0.00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0"/>
          <c:order val="1"/>
          <c:tx>
            <c:v>POOLING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val>
            <c:numRef>
              <c:f>Sheet1!$G$34:$G$36</c:f>
              <c:numCache>
                <c:formatCode>0.00</c:formatCode>
                <c:ptCount val="3"/>
                <c:pt idx="0">
                  <c:v>1.6</c:v>
                </c:pt>
                <c:pt idx="1">
                  <c:v>1.327315666642771</c:v>
                </c:pt>
                <c:pt idx="2">
                  <c:v>1.224390243902439</c:v>
                </c:pt>
              </c:numCache>
            </c:numRef>
          </c:val>
        </c:ser>
        <c:ser>
          <c:idx val="1"/>
          <c:order val="2"/>
          <c:tx>
            <c:v>BASE-DELTA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val>
            <c:numRef>
              <c:f>Sheet1!$H$34:$H$36</c:f>
              <c:numCache>
                <c:formatCode>0.00</c:formatCode>
                <c:ptCount val="3"/>
                <c:pt idx="0">
                  <c:v>1.144774640379779</c:v>
                </c:pt>
                <c:pt idx="1">
                  <c:v>1.102039534160874</c:v>
                </c:pt>
                <c:pt idx="2">
                  <c:v>1.05020920502092</c:v>
                </c:pt>
              </c:numCache>
            </c:numRef>
          </c:val>
        </c:ser>
        <c:ser>
          <c:idx val="3"/>
          <c:order val="3"/>
          <c:tx>
            <c:v>BD+POOL</c:v>
          </c:tx>
          <c:spPr>
            <a:solidFill>
              <a:srgbClr val="008000"/>
            </a:solidFill>
          </c:spPr>
          <c:invertIfNegative val="0"/>
          <c:dLbls>
            <c:txPr>
              <a:bodyPr/>
              <a:lstStyle/>
              <a:p>
                <a:pPr>
                  <a:defRPr sz="2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Sheet1!$I$34:$I$36</c:f>
              <c:numCache>
                <c:formatCode>0.00</c:formatCode>
                <c:ptCount val="3"/>
                <c:pt idx="0">
                  <c:v>1.815602836879433</c:v>
                </c:pt>
                <c:pt idx="1">
                  <c:v>3.727391683628962</c:v>
                </c:pt>
                <c:pt idx="2">
                  <c:v>2.261261261261261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085832"/>
        <c:axId val="-2145698936"/>
      </c:barChart>
      <c:catAx>
        <c:axId val="2132085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-2145698936"/>
        <c:crosses val="autoZero"/>
        <c:auto val="1"/>
        <c:lblAlgn val="ctr"/>
        <c:lblOffset val="100"/>
        <c:noMultiLvlLbl val="0"/>
      </c:catAx>
      <c:valAx>
        <c:axId val="-214569893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Normalized Compression Ratio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132085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9039898119244"/>
          <c:y val="0.917636429598979"/>
          <c:w val="0.681474320147851"/>
          <c:h val="0.0645752841987999"/>
        </c:manualLayout>
      </c:layout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itchFamily="18" charset="0"/>
              </a:rPr>
              <a:t>Enhanced Base-Delta Compression with Memory Pooling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274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aramond" pitchFamily="18" charset="0"/>
              </a:rPr>
              <a:t>Aditya Bhandaru, </a:t>
            </a:r>
            <a:r>
              <a:rPr lang="en-US" sz="4000" dirty="0">
                <a:latin typeface="Garamond" pitchFamily="18" charset="0"/>
              </a:rPr>
              <a:t>Gennady </a:t>
            </a:r>
            <a:r>
              <a:rPr lang="en-US" sz="4000" dirty="0" smtClean="0">
                <a:latin typeface="Garamond" pitchFamily="18" charset="0"/>
              </a:rPr>
              <a:t>Pekhimenko, Onur Mutlu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2" cstate="print"/>
          <a:srcRect t="92588" r="43587"/>
          <a:stretch>
            <a:fillRect/>
          </a:stretch>
        </p:blipFill>
        <p:spPr bwMode="auto">
          <a:xfrm>
            <a:off x="533401" y="2235873"/>
            <a:ext cx="5867400" cy="11931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" name="Picture 29" descr="wordmark7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1200" y="2514600"/>
            <a:ext cx="5463849" cy="92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09600" y="5334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19050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533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93800" y="914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4362271"/>
            <a:ext cx="13010278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20800" y="4362271"/>
            <a:ext cx="12954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Motivation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15258871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Mechanisms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20800" y="153162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20800" y="261366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Conclusions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8684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5163800"/>
            <a:ext cx="13182600" cy="209550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68400" y="151638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68400" y="259842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400" y="5638800"/>
            <a:ext cx="1295400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Base-Delta </a:t>
            </a:r>
            <a:r>
              <a:rPr lang="en-US" sz="4000" dirty="0" smtClean="0">
                <a:solidFill>
                  <a:srgbClr val="008000"/>
                </a:solidFill>
              </a:rPr>
              <a:t>Compression </a:t>
            </a:r>
            <a:r>
              <a:rPr lang="en-US" sz="4000" dirty="0"/>
              <a:t>[Pekhimenko et. al., PACT’12</a:t>
            </a:r>
            <a:r>
              <a:rPr lang="en-US" sz="4000" dirty="0" smtClean="0"/>
              <a:t>] proposes a promising technique for increasing on chip cache capacity using </a:t>
            </a:r>
            <a:r>
              <a:rPr lang="en-US" sz="4000" b="1" dirty="0" smtClean="0">
                <a:solidFill>
                  <a:srgbClr val="000000"/>
                </a:solidFill>
              </a:rPr>
              <a:t>compression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/>
              <a:t>B+Δ </a:t>
            </a:r>
            <a:r>
              <a:rPr lang="en-US" sz="4000" dirty="0" smtClean="0"/>
              <a:t>offers good compression but incurs an </a:t>
            </a:r>
            <a:r>
              <a:rPr lang="en-US" sz="4000" b="1" dirty="0" smtClean="0"/>
              <a:t>additional access latency</a:t>
            </a:r>
            <a:r>
              <a:rPr lang="en-US" sz="4000" dirty="0" smtClean="0"/>
              <a:t>.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b="1" dirty="0"/>
              <a:t>B+</a:t>
            </a:r>
            <a:r>
              <a:rPr lang="en-US" sz="4000" b="1" dirty="0" smtClean="0"/>
              <a:t>Δ </a:t>
            </a:r>
            <a:r>
              <a:rPr lang="en-US" sz="4000" dirty="0" smtClean="0"/>
              <a:t>suffers </a:t>
            </a:r>
            <a:r>
              <a:rPr lang="en-US" sz="4000" dirty="0" smtClean="0">
                <a:solidFill>
                  <a:srgbClr val="FF0000"/>
                </a:solidFill>
              </a:rPr>
              <a:t>poor compressibility</a:t>
            </a:r>
            <a:r>
              <a:rPr lang="en-US" sz="4000" dirty="0" smtClean="0"/>
              <a:t> when adjacent data in memory have </a:t>
            </a:r>
            <a:r>
              <a:rPr lang="en-US" sz="4000" dirty="0" smtClean="0">
                <a:solidFill>
                  <a:srgbClr val="FF0000"/>
                </a:solidFill>
              </a:rPr>
              <a:t>large value ranges</a:t>
            </a:r>
            <a:r>
              <a:rPr lang="en-US" sz="4000" dirty="0" smtClean="0"/>
              <a:t>.</a:t>
            </a:r>
          </a:p>
          <a:p>
            <a:endParaRPr lang="en-US" sz="32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Observation</a:t>
            </a:r>
            <a:r>
              <a:rPr lang="en-US" sz="4000" dirty="0" smtClean="0"/>
              <a:t>: Traditional compilers and memory-allocators are unaware of </a:t>
            </a:r>
            <a:r>
              <a:rPr lang="en-US" sz="4000" b="1" dirty="0" smtClean="0"/>
              <a:t>B</a:t>
            </a:r>
            <a:r>
              <a:rPr lang="en-US" sz="4000" b="1" dirty="0"/>
              <a:t>+</a:t>
            </a:r>
            <a:r>
              <a:rPr lang="en-US" sz="4000" b="1" dirty="0" smtClean="0"/>
              <a:t>Δ </a:t>
            </a:r>
            <a:r>
              <a:rPr lang="en-US" sz="4000" dirty="0" smtClean="0"/>
              <a:t>cache compression in hardware.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>
                <a:solidFill>
                  <a:srgbClr val="008000"/>
                </a:solidFill>
              </a:rPr>
              <a:t>Key Idea</a:t>
            </a:r>
            <a:r>
              <a:rPr lang="en-US" sz="4000" dirty="0" smtClean="0">
                <a:solidFill>
                  <a:srgbClr val="008000"/>
                </a:solidFill>
              </a:rPr>
              <a:t>: Arrange data in memory to optimize </a:t>
            </a:r>
            <a:r>
              <a:rPr lang="en-US" sz="4000" dirty="0">
                <a:solidFill>
                  <a:srgbClr val="008000"/>
                </a:solidFill>
              </a:rPr>
              <a:t>B+Δ </a:t>
            </a:r>
            <a:r>
              <a:rPr lang="en-US" sz="4000" dirty="0" smtClean="0">
                <a:solidFill>
                  <a:srgbClr val="008000"/>
                </a:solidFill>
              </a:rPr>
              <a:t>compressibility.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Solution</a:t>
            </a:r>
            <a:r>
              <a:rPr lang="en-US" sz="4000" dirty="0" smtClean="0"/>
              <a:t>: Recent literature on </a:t>
            </a:r>
            <a:r>
              <a:rPr lang="en-US" sz="4000" dirty="0" smtClean="0">
                <a:solidFill>
                  <a:srgbClr val="3366FF"/>
                </a:solidFill>
              </a:rPr>
              <a:t>Memory Pooling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3366FF"/>
                </a:solidFill>
              </a:rPr>
              <a:t>Data Splitting</a:t>
            </a:r>
            <a:r>
              <a:rPr lang="en-US" sz="4000" dirty="0" smtClean="0"/>
              <a:t> [Curial et. al., ISMM’08] and related work seem promising.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20800" y="5638800"/>
            <a:ext cx="1295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Problem</a:t>
            </a:r>
            <a:r>
              <a:rPr lang="en-US" sz="4000" dirty="0" smtClean="0">
                <a:solidFill>
                  <a:srgbClr val="FF0000"/>
                </a:solidFill>
              </a:rPr>
              <a:t>: Can we mitigate low compressibility cases for </a:t>
            </a:r>
            <a:r>
              <a:rPr lang="en-US" sz="4000" b="1" dirty="0">
                <a:solidFill>
                  <a:srgbClr val="FF0000"/>
                </a:solidFill>
              </a:rPr>
              <a:t>B+</a:t>
            </a:r>
            <a:r>
              <a:rPr lang="en-US" sz="4000" b="1" dirty="0" smtClean="0">
                <a:solidFill>
                  <a:srgbClr val="FF0000"/>
                </a:solidFill>
              </a:rPr>
              <a:t>Δ</a:t>
            </a:r>
            <a:r>
              <a:rPr lang="en-US" sz="4000" dirty="0" smtClean="0">
                <a:solidFill>
                  <a:srgbClr val="FF0000"/>
                </a:solidFill>
              </a:rPr>
              <a:t> compression?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Increase viability for </a:t>
            </a:r>
            <a:r>
              <a:rPr lang="el-GR" sz="4000" dirty="0"/>
              <a:t>B+</a:t>
            </a:r>
            <a:r>
              <a:rPr lang="el-GR" sz="4000" dirty="0" smtClean="0"/>
              <a:t>Δ</a:t>
            </a:r>
            <a:r>
              <a:rPr lang="en-US" sz="4000" dirty="0" smtClean="0"/>
              <a:t> implementation in hardware, and justify the extra access latency.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Proposals like Memory Pooling and Data Splitting </a:t>
            </a:r>
            <a:r>
              <a:rPr lang="en-US" sz="4000" b="1" dirty="0" smtClean="0"/>
              <a:t>already improve locality and reduce value range</a:t>
            </a:r>
            <a:r>
              <a:rPr lang="en-US" sz="4000" dirty="0" smtClean="0"/>
              <a:t> in adjacent data values.</a:t>
            </a:r>
          </a:p>
          <a:p>
            <a:pPr marL="457200" indent="-457200">
              <a:buFont typeface="Arial"/>
              <a:buChar char="•"/>
            </a:pPr>
            <a:endParaRPr lang="en-US" sz="4000" dirty="0" smtClean="0"/>
          </a:p>
          <a:p>
            <a:pPr marL="457200" indent="-4572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But they have not yet been applied to </a:t>
            </a:r>
            <a:r>
              <a:rPr lang="en-US" sz="4000" b="1" dirty="0">
                <a:solidFill>
                  <a:srgbClr val="008000"/>
                </a:solidFill>
              </a:rPr>
              <a:t>B+</a:t>
            </a:r>
            <a:r>
              <a:rPr lang="en-US" sz="4000" b="1" dirty="0" smtClean="0">
                <a:solidFill>
                  <a:srgbClr val="008000"/>
                </a:solidFill>
              </a:rPr>
              <a:t>Δ</a:t>
            </a:r>
            <a:r>
              <a:rPr lang="en-US" sz="4000" dirty="0" smtClean="0">
                <a:solidFill>
                  <a:srgbClr val="008000"/>
                </a:solidFill>
              </a:rPr>
              <a:t>!</a:t>
            </a:r>
            <a:endParaRPr lang="en-US" sz="4000" dirty="0">
              <a:solidFill>
                <a:srgbClr val="008000"/>
              </a:solidFill>
            </a:endParaRPr>
          </a:p>
          <a:p>
            <a:endParaRPr lang="en-US" sz="4400" dirty="0"/>
          </a:p>
        </p:txBody>
      </p:sp>
      <p:sp>
        <p:nvSpPr>
          <p:cNvPr id="106" name="Rectangle 105"/>
          <p:cNvSpPr/>
          <p:nvPr/>
        </p:nvSpPr>
        <p:spPr>
          <a:xfrm>
            <a:off x="13944600" y="27584400"/>
            <a:ext cx="134874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Min-Eviction</a:t>
            </a:r>
            <a:r>
              <a:rPr lang="en-US" sz="4400" dirty="0" smtClean="0"/>
              <a:t>: a novel replacement policy for the compressed cache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Outperforms current state-of-the-art replacement policies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First to consider both compressed block size and probability of reuse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Simple to implement</a:t>
            </a:r>
          </a:p>
          <a:p>
            <a:pPr>
              <a:buFont typeface="Arial" pitchFamily="34" charset="0"/>
              <a:buChar char="•"/>
            </a:pPr>
            <a:endParaRPr lang="en-US" sz="3600" u="sng" dirty="0"/>
          </a:p>
          <a:p>
            <a:r>
              <a:rPr lang="en-US" sz="4400" dirty="0">
                <a:solidFill>
                  <a:srgbClr val="0000FF"/>
                </a:solidFill>
              </a:rPr>
              <a:t>Further Work</a:t>
            </a:r>
            <a:r>
              <a:rPr lang="en-US" sz="4400" dirty="0" smtClean="0">
                <a:solidFill>
                  <a:srgbClr val="0000FF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Global Min-Eviction</a:t>
            </a:r>
            <a:r>
              <a:rPr lang="en-US" sz="3600" dirty="0" smtClean="0"/>
              <a:t>: a global replacement policy for the compressed decoupled variable way cache that applies similar insight as Min-Eviction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b="1" dirty="0" smtClean="0"/>
              <a:t>Fairness</a:t>
            </a:r>
            <a:r>
              <a:rPr lang="en-US" sz="3600" dirty="0" smtClean="0"/>
              <a:t> in compressed cache replacement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Multi-core evaluation and analysis </a:t>
            </a:r>
            <a:r>
              <a:rPr lang="en-US" sz="3600" dirty="0" smtClean="0"/>
              <a:t>(see paper): 4% increase in normalized weighted speedup over LRU in heterogeneous workloads</a:t>
            </a:r>
            <a:endParaRPr lang="en-US" sz="3600" dirty="0"/>
          </a:p>
        </p:txBody>
      </p:sp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637092"/>
              </p:ext>
            </p:extLst>
          </p:nvPr>
        </p:nvGraphicFramePr>
        <p:xfrm>
          <a:off x="609600" y="25580876"/>
          <a:ext cx="12877800" cy="717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2972276"/>
            <a:ext cx="1287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Figure 1. </a:t>
            </a:r>
            <a:r>
              <a:rPr lang="en-US" sz="3600" dirty="0" smtClean="0"/>
              <a:t>Each column shows the ratio of block-types for B+D compression with and without splitting and pooling. </a:t>
            </a:r>
            <a:r>
              <a:rPr lang="en-US" sz="3600" dirty="0" smtClean="0">
                <a:solidFill>
                  <a:srgbClr val="008000"/>
                </a:solidFill>
              </a:rPr>
              <a:t>Notice the large increase in 1-byte all-zero blocks, and general decrease of large, uncompressed blocks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09600" y="16535400"/>
            <a:ext cx="1287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Splitting-Pooling Example (64-bit)</a:t>
            </a:r>
            <a:endParaRPr lang="en-US"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7983200"/>
            <a:ext cx="6934200" cy="461665"/>
            <a:chOff x="685800" y="17449800"/>
            <a:chExt cx="6934200" cy="461665"/>
          </a:xfrm>
        </p:grpSpPr>
        <p:sp>
          <p:nvSpPr>
            <p:cNvPr id="118" name="TextBox 117"/>
            <p:cNvSpPr txBox="1"/>
            <p:nvPr/>
          </p:nvSpPr>
          <p:spPr>
            <a:xfrm>
              <a:off x="685800" y="17449800"/>
              <a:ext cx="152400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FLAG (1B)</a:t>
              </a:r>
              <a:endParaRPr lang="en-US" sz="2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09800" y="17449801"/>
              <a:ext cx="2133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VAL (</a:t>
              </a:r>
              <a:r>
                <a:rPr lang="en-US" sz="2400" dirty="0"/>
                <a:t>4</a:t>
              </a:r>
              <a:r>
                <a:rPr lang="en-US" sz="2400" dirty="0" smtClean="0"/>
                <a:t>B)</a:t>
              </a:r>
              <a:endParaRPr lang="en-US" sz="2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43400" y="17449800"/>
              <a:ext cx="3276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POINTER (8B)</a:t>
              </a:r>
              <a:endParaRPr lang="en-US" sz="2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0" y="17297400"/>
            <a:ext cx="52962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Simple struct (a </a:t>
            </a:r>
            <a:r>
              <a:rPr lang="en-US" sz="3200" dirty="0" smtClean="0">
                <a:solidFill>
                  <a:srgbClr val="3366FF"/>
                </a:solidFill>
              </a:rPr>
              <a:t>node</a:t>
            </a:r>
            <a:r>
              <a:rPr lang="en-US" sz="3200" dirty="0" smtClean="0"/>
              <a:t> perhaps)</a:t>
            </a:r>
            <a:endParaRPr lang="en-US" sz="3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62000" y="18693824"/>
            <a:ext cx="8327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memory layout (</a:t>
            </a:r>
            <a:r>
              <a:rPr lang="en-US" sz="3200" dirty="0" smtClean="0">
                <a:solidFill>
                  <a:srgbClr val="FF0000"/>
                </a:solidFill>
              </a:rPr>
              <a:t>high range in adjacent values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431000"/>
            <a:ext cx="8382000" cy="461665"/>
            <a:chOff x="152400" y="20193000"/>
            <a:chExt cx="8382000" cy="461665"/>
          </a:xfrm>
        </p:grpSpPr>
        <p:grpSp>
          <p:nvGrpSpPr>
            <p:cNvPr id="121" name="Group 120"/>
            <p:cNvGrpSpPr/>
            <p:nvPr/>
          </p:nvGrpSpPr>
          <p:grpSpPr>
            <a:xfrm>
              <a:off x="457200" y="20193000"/>
              <a:ext cx="2590800" cy="457201"/>
              <a:chOff x="457200" y="17449800"/>
              <a:chExt cx="2590800" cy="457201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100</a:t>
                </a:r>
                <a:endParaRPr lang="en-US" sz="24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0x77..0</a:t>
                </a:r>
                <a:endParaRPr lang="en-US" sz="24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048000" y="20193000"/>
              <a:ext cx="2590800" cy="457201"/>
              <a:chOff x="457200" y="17449800"/>
              <a:chExt cx="2590800" cy="45720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108</a:t>
                </a:r>
                <a:endParaRPr lang="en-US" sz="24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0x77..4</a:t>
                </a:r>
                <a:endParaRPr lang="en-US" sz="2400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638800" y="20193000"/>
              <a:ext cx="2590800" cy="457201"/>
              <a:chOff x="457200" y="17449800"/>
              <a:chExt cx="2590800" cy="457201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457200" y="17449801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90600" y="17449800"/>
                <a:ext cx="8382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93</a:t>
                </a:r>
                <a:endParaRPr lang="en-US" sz="2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28800" y="174498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0x77..C</a:t>
                </a:r>
                <a:endParaRPr lang="en-US" sz="2400" dirty="0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8229600" y="20193000"/>
              <a:ext cx="304800" cy="461665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52400" y="20193000"/>
              <a:ext cx="3048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0874335"/>
            <a:ext cx="8534400" cy="461665"/>
            <a:chOff x="609600" y="21488400"/>
            <a:chExt cx="8534400" cy="461665"/>
          </a:xfrm>
        </p:grpSpPr>
        <p:sp>
          <p:nvSpPr>
            <p:cNvPr id="137" name="TextBox 136"/>
            <p:cNvSpPr txBox="1"/>
            <p:nvPr/>
          </p:nvSpPr>
          <p:spPr>
            <a:xfrm>
              <a:off x="914400" y="214884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47800" y="214884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981200" y="214884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14600" y="21488400"/>
              <a:ext cx="3810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5600" y="21488400"/>
              <a:ext cx="11430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0x77..0</a:t>
              </a:r>
              <a:endParaRPr lang="en-US" sz="2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38600" y="21488400"/>
              <a:ext cx="11430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0x77..4</a:t>
              </a:r>
              <a:endParaRPr lang="en-US" sz="2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81600" y="21488400"/>
              <a:ext cx="1219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0x77..C</a:t>
              </a:r>
              <a:endParaRPr lang="en-US" sz="2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00800" y="21488400"/>
              <a:ext cx="3810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09600" y="21488400"/>
              <a:ext cx="304800" cy="4572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781800" y="214884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100</a:t>
              </a:r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467600" y="214884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108</a:t>
              </a:r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153400" y="21488400"/>
              <a:ext cx="685800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93</a:t>
              </a:r>
              <a:endParaRPr lang="en-US" sz="2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839200" y="21488400"/>
              <a:ext cx="304800" cy="461665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…</a:t>
              </a:r>
              <a:endParaRPr lang="en-US" sz="24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2000" y="20141624"/>
            <a:ext cx="7773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After split-pool allocation (</a:t>
            </a:r>
            <a:r>
              <a:rPr lang="en-US" sz="3200" dirty="0" smtClean="0">
                <a:solidFill>
                  <a:srgbClr val="008000"/>
                </a:solidFill>
              </a:rPr>
              <a:t>much lower range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57200" y="21640800"/>
            <a:ext cx="1303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Proof of Concept Methodology</a:t>
            </a:r>
            <a:endParaRPr lang="en-US" sz="4000" b="1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To test the affect of splitting and pooling on </a:t>
            </a:r>
            <a:r>
              <a:rPr lang="en-US" sz="4000" b="1" dirty="0"/>
              <a:t>B+Δ </a:t>
            </a:r>
            <a:r>
              <a:rPr lang="en-US" sz="4000" dirty="0" smtClean="0"/>
              <a:t>compression, we manually restructured programs for optimal data layout.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Ideally these pointer transformations will be implemented in the compiler.</a:t>
            </a:r>
          </a:p>
        </p:txBody>
      </p:sp>
      <p:graphicFrame>
        <p:nvGraphicFramePr>
          <p:cNvPr id="154" name="Chart 1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07236"/>
              </p:ext>
            </p:extLst>
          </p:nvPr>
        </p:nvGraphicFramePr>
        <p:xfrm>
          <a:off x="14020800" y="16687800"/>
          <a:ext cx="12877800" cy="713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35280600"/>
            <a:ext cx="1295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/>
              <a:t>B</a:t>
            </a:r>
            <a:r>
              <a:rPr lang="en-US" sz="3600" b="1" i="1" dirty="0"/>
              <a:t>+Δ </a:t>
            </a:r>
            <a:r>
              <a:rPr lang="en-US" sz="3600" i="1" dirty="0"/>
              <a:t>compression on a 2MB, 16-way, 32BiB cache. 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512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 Huberty</dc:creator>
  <cp:lastModifiedBy>Aditya Bhandaru</cp:lastModifiedBy>
  <cp:revision>53</cp:revision>
  <dcterms:created xsi:type="dcterms:W3CDTF">2012-12-10T22:24:59Z</dcterms:created>
  <dcterms:modified xsi:type="dcterms:W3CDTF">2013-12-13T22:19:15Z</dcterms:modified>
</cp:coreProperties>
</file>