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embeddings/oleObject1.bin" ContentType="application/vnd.openxmlformats-officedocument.oleObject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7742" autoAdjust="0"/>
  </p:normalViewPr>
  <p:slideViewPr>
    <p:cSldViewPr>
      <p:cViewPr>
        <p:scale>
          <a:sx n="59" d="100"/>
          <a:sy n="59" d="100"/>
        </p:scale>
        <p:origin x="1632" y="2416"/>
      </p:cViewPr>
      <p:guideLst>
        <p:guide orient="horz" pos="1152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yler\Documents\Education\18-742\paper_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data:documents:cmu%20ece%20comp%20research:shared:documents:data: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39661938131998"/>
          <c:y val="0.0344264176280291"/>
          <c:w val="0.903404751223386"/>
          <c:h val="0.7111431136897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LRU</c:v>
                </c:pt>
              </c:strCache>
            </c:strRef>
          </c:tx>
          <c:invertIfNegative val="0"/>
          <c:cat>
            <c:strRef>
              <c:f>Sheet2!$B$2:$B$26</c:f>
              <c:strCache>
                <c:ptCount val="25"/>
                <c:pt idx="0">
                  <c:v>astar</c:v>
                </c:pt>
                <c:pt idx="1">
                  <c:v>cactusADM</c:v>
                </c:pt>
                <c:pt idx="2">
                  <c:v>gcc</c:v>
                </c:pt>
                <c:pt idx="3">
                  <c:v>gobmk</c:v>
                </c:pt>
                <c:pt idx="4">
                  <c:v>h264ref</c:v>
                </c:pt>
                <c:pt idx="5">
                  <c:v>soplex</c:v>
                </c:pt>
                <c:pt idx="6">
                  <c:v>zeusmp</c:v>
                </c:pt>
                <c:pt idx="7">
                  <c:v>bzip2</c:v>
                </c:pt>
                <c:pt idx="8">
                  <c:v>GemsFDTD</c:v>
                </c:pt>
                <c:pt idx="9">
                  <c:v>gromacs</c:v>
                </c:pt>
                <c:pt idx="10">
                  <c:v>hmmer</c:v>
                </c:pt>
                <c:pt idx="11">
                  <c:v>leslie3d</c:v>
                </c:pt>
                <c:pt idx="12">
                  <c:v>sjeng</c:v>
                </c:pt>
                <c:pt idx="13">
                  <c:v>sphinx3</c:v>
                </c:pt>
                <c:pt idx="14">
                  <c:v>xalancbmk</c:v>
                </c:pt>
                <c:pt idx="15">
                  <c:v>milc</c:v>
                </c:pt>
                <c:pt idx="16">
                  <c:v>omnetpp</c:v>
                </c:pt>
                <c:pt idx="17">
                  <c:v>libquantum</c:v>
                </c:pt>
                <c:pt idx="18">
                  <c:v>lbm</c:v>
                </c:pt>
                <c:pt idx="19">
                  <c:v>mcf</c:v>
                </c:pt>
                <c:pt idx="20">
                  <c:v>tpch2</c:v>
                </c:pt>
                <c:pt idx="21">
                  <c:v>tpch6</c:v>
                </c:pt>
                <c:pt idx="22">
                  <c:v>tpch17</c:v>
                </c:pt>
                <c:pt idx="23">
                  <c:v>apache</c:v>
                </c:pt>
                <c:pt idx="24">
                  <c:v>gmean</c:v>
                </c:pt>
              </c:strCache>
            </c:strRef>
          </c:cat>
          <c:val>
            <c:numRef>
              <c:f>Sheet2!$C$2:$C$26</c:f>
              <c:numCache>
                <c:formatCode>General</c:formatCode>
                <c:ptCount val="25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Sheet2!$D$1</c:f>
              <c:strCache>
                <c:ptCount val="1"/>
                <c:pt idx="0">
                  <c:v>Min-LRU</c:v>
                </c:pt>
              </c:strCache>
            </c:strRef>
          </c:tx>
          <c:invertIfNegative val="0"/>
          <c:cat>
            <c:strRef>
              <c:f>Sheet2!$B$2:$B$26</c:f>
              <c:strCache>
                <c:ptCount val="25"/>
                <c:pt idx="0">
                  <c:v>astar</c:v>
                </c:pt>
                <c:pt idx="1">
                  <c:v>cactusADM</c:v>
                </c:pt>
                <c:pt idx="2">
                  <c:v>gcc</c:v>
                </c:pt>
                <c:pt idx="3">
                  <c:v>gobmk</c:v>
                </c:pt>
                <c:pt idx="4">
                  <c:v>h264ref</c:v>
                </c:pt>
                <c:pt idx="5">
                  <c:v>soplex</c:v>
                </c:pt>
                <c:pt idx="6">
                  <c:v>zeusmp</c:v>
                </c:pt>
                <c:pt idx="7">
                  <c:v>bzip2</c:v>
                </c:pt>
                <c:pt idx="8">
                  <c:v>GemsFDTD</c:v>
                </c:pt>
                <c:pt idx="9">
                  <c:v>gromacs</c:v>
                </c:pt>
                <c:pt idx="10">
                  <c:v>hmmer</c:v>
                </c:pt>
                <c:pt idx="11">
                  <c:v>leslie3d</c:v>
                </c:pt>
                <c:pt idx="12">
                  <c:v>sjeng</c:v>
                </c:pt>
                <c:pt idx="13">
                  <c:v>sphinx3</c:v>
                </c:pt>
                <c:pt idx="14">
                  <c:v>xalancbmk</c:v>
                </c:pt>
                <c:pt idx="15">
                  <c:v>milc</c:v>
                </c:pt>
                <c:pt idx="16">
                  <c:v>omnetpp</c:v>
                </c:pt>
                <c:pt idx="17">
                  <c:v>libquantum</c:v>
                </c:pt>
                <c:pt idx="18">
                  <c:v>lbm</c:v>
                </c:pt>
                <c:pt idx="19">
                  <c:v>mcf</c:v>
                </c:pt>
                <c:pt idx="20">
                  <c:v>tpch2</c:v>
                </c:pt>
                <c:pt idx="21">
                  <c:v>tpch6</c:v>
                </c:pt>
                <c:pt idx="22">
                  <c:v>tpch17</c:v>
                </c:pt>
                <c:pt idx="23">
                  <c:v>apache</c:v>
                </c:pt>
                <c:pt idx="24">
                  <c:v>gmean</c:v>
                </c:pt>
              </c:strCache>
            </c:strRef>
          </c:cat>
          <c:val>
            <c:numRef>
              <c:f>Sheet2!$D$2:$D$26</c:f>
              <c:numCache>
                <c:formatCode>General</c:formatCode>
                <c:ptCount val="25"/>
                <c:pt idx="0">
                  <c:v>1.09355</c:v>
                </c:pt>
                <c:pt idx="1">
                  <c:v>1.0</c:v>
                </c:pt>
                <c:pt idx="2">
                  <c:v>1.00889</c:v>
                </c:pt>
                <c:pt idx="3">
                  <c:v>1.01056</c:v>
                </c:pt>
                <c:pt idx="4">
                  <c:v>1.00118</c:v>
                </c:pt>
                <c:pt idx="5">
                  <c:v>1.00129</c:v>
                </c:pt>
                <c:pt idx="6">
                  <c:v>1.00014</c:v>
                </c:pt>
                <c:pt idx="7">
                  <c:v>1.00818</c:v>
                </c:pt>
                <c:pt idx="8">
                  <c:v>1.0</c:v>
                </c:pt>
                <c:pt idx="9">
                  <c:v>1.00377</c:v>
                </c:pt>
                <c:pt idx="10">
                  <c:v>1.0</c:v>
                </c:pt>
                <c:pt idx="11">
                  <c:v>1.02801</c:v>
                </c:pt>
                <c:pt idx="12">
                  <c:v>1.00281</c:v>
                </c:pt>
                <c:pt idx="13">
                  <c:v>1.01465</c:v>
                </c:pt>
                <c:pt idx="14">
                  <c:v>1.00669</c:v>
                </c:pt>
                <c:pt idx="15">
                  <c:v>1.00991</c:v>
                </c:pt>
                <c:pt idx="16">
                  <c:v>1.04546</c:v>
                </c:pt>
                <c:pt idx="17">
                  <c:v>1.00249</c:v>
                </c:pt>
                <c:pt idx="18">
                  <c:v>1.03289</c:v>
                </c:pt>
                <c:pt idx="19">
                  <c:v>1.05769</c:v>
                </c:pt>
                <c:pt idx="20">
                  <c:v>1.00258</c:v>
                </c:pt>
                <c:pt idx="21">
                  <c:v>1.00109</c:v>
                </c:pt>
                <c:pt idx="22">
                  <c:v>1.00173</c:v>
                </c:pt>
                <c:pt idx="23">
                  <c:v>1.01997</c:v>
                </c:pt>
                <c:pt idx="24">
                  <c:v>1.01122</c:v>
                </c:pt>
              </c:numCache>
            </c:numRef>
          </c:val>
        </c:ser>
        <c:ser>
          <c:idx val="2"/>
          <c:order val="2"/>
          <c:tx>
            <c:strRef>
              <c:f>Sheet2!$E$1</c:f>
              <c:strCache>
                <c:ptCount val="1"/>
                <c:pt idx="0">
                  <c:v>RRIP</c:v>
                </c:pt>
              </c:strCache>
            </c:strRef>
          </c:tx>
          <c:invertIfNegative val="0"/>
          <c:cat>
            <c:strRef>
              <c:f>Sheet2!$B$2:$B$26</c:f>
              <c:strCache>
                <c:ptCount val="25"/>
                <c:pt idx="0">
                  <c:v>astar</c:v>
                </c:pt>
                <c:pt idx="1">
                  <c:v>cactusADM</c:v>
                </c:pt>
                <c:pt idx="2">
                  <c:v>gcc</c:v>
                </c:pt>
                <c:pt idx="3">
                  <c:v>gobmk</c:v>
                </c:pt>
                <c:pt idx="4">
                  <c:v>h264ref</c:v>
                </c:pt>
                <c:pt idx="5">
                  <c:v>soplex</c:v>
                </c:pt>
                <c:pt idx="6">
                  <c:v>zeusmp</c:v>
                </c:pt>
                <c:pt idx="7">
                  <c:v>bzip2</c:v>
                </c:pt>
                <c:pt idx="8">
                  <c:v>GemsFDTD</c:v>
                </c:pt>
                <c:pt idx="9">
                  <c:v>gromacs</c:v>
                </c:pt>
                <c:pt idx="10">
                  <c:v>hmmer</c:v>
                </c:pt>
                <c:pt idx="11">
                  <c:v>leslie3d</c:v>
                </c:pt>
                <c:pt idx="12">
                  <c:v>sjeng</c:v>
                </c:pt>
                <c:pt idx="13">
                  <c:v>sphinx3</c:v>
                </c:pt>
                <c:pt idx="14">
                  <c:v>xalancbmk</c:v>
                </c:pt>
                <c:pt idx="15">
                  <c:v>milc</c:v>
                </c:pt>
                <c:pt idx="16">
                  <c:v>omnetpp</c:v>
                </c:pt>
                <c:pt idx="17">
                  <c:v>libquantum</c:v>
                </c:pt>
                <c:pt idx="18">
                  <c:v>lbm</c:v>
                </c:pt>
                <c:pt idx="19">
                  <c:v>mcf</c:v>
                </c:pt>
                <c:pt idx="20">
                  <c:v>tpch2</c:v>
                </c:pt>
                <c:pt idx="21">
                  <c:v>tpch6</c:v>
                </c:pt>
                <c:pt idx="22">
                  <c:v>tpch17</c:v>
                </c:pt>
                <c:pt idx="23">
                  <c:v>apache</c:v>
                </c:pt>
                <c:pt idx="24">
                  <c:v>gmean</c:v>
                </c:pt>
              </c:strCache>
            </c:strRef>
          </c:cat>
          <c:val>
            <c:numRef>
              <c:f>Sheet2!$E$2:$E$26</c:f>
              <c:numCache>
                <c:formatCode>General</c:formatCode>
                <c:ptCount val="25"/>
                <c:pt idx="0">
                  <c:v>1.16577</c:v>
                </c:pt>
                <c:pt idx="1">
                  <c:v>1.18564</c:v>
                </c:pt>
                <c:pt idx="2">
                  <c:v>1.01949</c:v>
                </c:pt>
                <c:pt idx="3">
                  <c:v>1.02339</c:v>
                </c:pt>
                <c:pt idx="4">
                  <c:v>1.00078</c:v>
                </c:pt>
                <c:pt idx="5">
                  <c:v>1.1975</c:v>
                </c:pt>
                <c:pt idx="6">
                  <c:v>0.95118</c:v>
                </c:pt>
                <c:pt idx="7">
                  <c:v>1.03085</c:v>
                </c:pt>
                <c:pt idx="8">
                  <c:v>0.92238</c:v>
                </c:pt>
                <c:pt idx="9">
                  <c:v>1.0105</c:v>
                </c:pt>
                <c:pt idx="10">
                  <c:v>1.0</c:v>
                </c:pt>
                <c:pt idx="11">
                  <c:v>1.02376</c:v>
                </c:pt>
                <c:pt idx="12">
                  <c:v>1.00258</c:v>
                </c:pt>
                <c:pt idx="13">
                  <c:v>1.17044</c:v>
                </c:pt>
                <c:pt idx="14">
                  <c:v>1.03797</c:v>
                </c:pt>
                <c:pt idx="15">
                  <c:v>1.00085</c:v>
                </c:pt>
                <c:pt idx="16">
                  <c:v>0.93148</c:v>
                </c:pt>
                <c:pt idx="17">
                  <c:v>1.00225</c:v>
                </c:pt>
                <c:pt idx="18">
                  <c:v>0.98389</c:v>
                </c:pt>
                <c:pt idx="19">
                  <c:v>1.09331</c:v>
                </c:pt>
                <c:pt idx="20">
                  <c:v>1.03242</c:v>
                </c:pt>
                <c:pt idx="21">
                  <c:v>0.99156</c:v>
                </c:pt>
                <c:pt idx="22">
                  <c:v>1.03064</c:v>
                </c:pt>
                <c:pt idx="23">
                  <c:v>0.99539</c:v>
                </c:pt>
                <c:pt idx="24">
                  <c:v>1.02414</c:v>
                </c:pt>
              </c:numCache>
            </c:numRef>
          </c:val>
        </c:ser>
        <c:ser>
          <c:idx val="3"/>
          <c:order val="3"/>
          <c:tx>
            <c:strRef>
              <c:f>Sheet2!$F$1</c:f>
              <c:strCache>
                <c:ptCount val="1"/>
                <c:pt idx="0">
                  <c:v>Min-Eviction</c:v>
                </c:pt>
              </c:strCache>
            </c:strRef>
          </c:tx>
          <c:invertIfNegative val="0"/>
          <c:cat>
            <c:strRef>
              <c:f>Sheet2!$B$2:$B$26</c:f>
              <c:strCache>
                <c:ptCount val="25"/>
                <c:pt idx="0">
                  <c:v>astar</c:v>
                </c:pt>
                <c:pt idx="1">
                  <c:v>cactusADM</c:v>
                </c:pt>
                <c:pt idx="2">
                  <c:v>gcc</c:v>
                </c:pt>
                <c:pt idx="3">
                  <c:v>gobmk</c:v>
                </c:pt>
                <c:pt idx="4">
                  <c:v>h264ref</c:v>
                </c:pt>
                <c:pt idx="5">
                  <c:v>soplex</c:v>
                </c:pt>
                <c:pt idx="6">
                  <c:v>zeusmp</c:v>
                </c:pt>
                <c:pt idx="7">
                  <c:v>bzip2</c:v>
                </c:pt>
                <c:pt idx="8">
                  <c:v>GemsFDTD</c:v>
                </c:pt>
                <c:pt idx="9">
                  <c:v>gromacs</c:v>
                </c:pt>
                <c:pt idx="10">
                  <c:v>hmmer</c:v>
                </c:pt>
                <c:pt idx="11">
                  <c:v>leslie3d</c:v>
                </c:pt>
                <c:pt idx="12">
                  <c:v>sjeng</c:v>
                </c:pt>
                <c:pt idx="13">
                  <c:v>sphinx3</c:v>
                </c:pt>
                <c:pt idx="14">
                  <c:v>xalancbmk</c:v>
                </c:pt>
                <c:pt idx="15">
                  <c:v>milc</c:v>
                </c:pt>
                <c:pt idx="16">
                  <c:v>omnetpp</c:v>
                </c:pt>
                <c:pt idx="17">
                  <c:v>libquantum</c:v>
                </c:pt>
                <c:pt idx="18">
                  <c:v>lbm</c:v>
                </c:pt>
                <c:pt idx="19">
                  <c:v>mcf</c:v>
                </c:pt>
                <c:pt idx="20">
                  <c:v>tpch2</c:v>
                </c:pt>
                <c:pt idx="21">
                  <c:v>tpch6</c:v>
                </c:pt>
                <c:pt idx="22">
                  <c:v>tpch17</c:v>
                </c:pt>
                <c:pt idx="23">
                  <c:v>apache</c:v>
                </c:pt>
                <c:pt idx="24">
                  <c:v>gmean</c:v>
                </c:pt>
              </c:strCache>
            </c:strRef>
          </c:cat>
          <c:val>
            <c:numRef>
              <c:f>Sheet2!$F$2:$F$26</c:f>
              <c:numCache>
                <c:formatCode>General</c:formatCode>
                <c:ptCount val="25"/>
                <c:pt idx="0">
                  <c:v>1.18816</c:v>
                </c:pt>
                <c:pt idx="1">
                  <c:v>1.18564</c:v>
                </c:pt>
                <c:pt idx="2">
                  <c:v>1.02235</c:v>
                </c:pt>
                <c:pt idx="3">
                  <c:v>1.02697</c:v>
                </c:pt>
                <c:pt idx="4">
                  <c:v>1.00172</c:v>
                </c:pt>
                <c:pt idx="5">
                  <c:v>1.19849</c:v>
                </c:pt>
                <c:pt idx="6">
                  <c:v>0.95127</c:v>
                </c:pt>
                <c:pt idx="7">
                  <c:v>1.03851</c:v>
                </c:pt>
                <c:pt idx="8">
                  <c:v>0.92238</c:v>
                </c:pt>
                <c:pt idx="9">
                  <c:v>1.01523</c:v>
                </c:pt>
                <c:pt idx="10">
                  <c:v>1.00001</c:v>
                </c:pt>
                <c:pt idx="11">
                  <c:v>1.03244</c:v>
                </c:pt>
                <c:pt idx="12">
                  <c:v>1.00275</c:v>
                </c:pt>
                <c:pt idx="13">
                  <c:v>1.22569</c:v>
                </c:pt>
                <c:pt idx="14">
                  <c:v>1.07736</c:v>
                </c:pt>
                <c:pt idx="15">
                  <c:v>1.00958</c:v>
                </c:pt>
                <c:pt idx="16">
                  <c:v>0.95059</c:v>
                </c:pt>
                <c:pt idx="17">
                  <c:v>1.00277</c:v>
                </c:pt>
                <c:pt idx="18">
                  <c:v>0.97053</c:v>
                </c:pt>
                <c:pt idx="19">
                  <c:v>1.10682</c:v>
                </c:pt>
                <c:pt idx="20">
                  <c:v>1.03448</c:v>
                </c:pt>
                <c:pt idx="21">
                  <c:v>0.99146</c:v>
                </c:pt>
                <c:pt idx="22">
                  <c:v>1.03086</c:v>
                </c:pt>
                <c:pt idx="23">
                  <c:v>1.00515</c:v>
                </c:pt>
                <c:pt idx="24">
                  <c:v>1.02986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28542760"/>
        <c:axId val="2028548296"/>
      </c:barChart>
      <c:catAx>
        <c:axId val="2028542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Benchmark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028548296"/>
        <c:crosses val="autoZero"/>
        <c:auto val="1"/>
        <c:lblAlgn val="ctr"/>
        <c:lblOffset val="100"/>
        <c:noMultiLvlLbl val="0"/>
      </c:catAx>
      <c:valAx>
        <c:axId val="2028548296"/>
        <c:scaling>
          <c:orientation val="minMax"/>
          <c:min val="0.88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Normalized IPC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285427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2422160465236"/>
          <c:y val="0.0271071625915182"/>
          <c:w val="0.141660710878724"/>
          <c:h val="0.2753529493023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+mn-lt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800" b="1" i="0" baseline="0" dirty="0">
                <a:effectLst/>
              </a:rPr>
              <a:t>Effect of Pooling on Base-Delta Block Types</a:t>
            </a:r>
            <a:endParaRPr lang="en-US" sz="2800" dirty="0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percentStacked"/>
        <c:varyColors val="0"/>
        <c:ser>
          <c:idx val="2"/>
          <c:order val="0"/>
          <c:tx>
            <c:v>LARGE</c:v>
          </c:tx>
          <c:spPr>
            <a:solidFill>
              <a:schemeClr val="tx1">
                <a:lumMod val="85000"/>
                <a:lumOff val="15000"/>
              </a:schemeClr>
            </a:solidFill>
          </c:spPr>
          <c:invertIfNegative val="0"/>
          <c:cat>
            <c:strRef>
              <c:f>Sheet1!$A$47:$A$52</c:f>
              <c:strCache>
                <c:ptCount val="6"/>
                <c:pt idx="0">
                  <c:v>bisort</c:v>
                </c:pt>
                <c:pt idx="1">
                  <c:v>bisort.pool</c:v>
                </c:pt>
                <c:pt idx="2">
                  <c:v>llu</c:v>
                </c:pt>
                <c:pt idx="3">
                  <c:v>llu.pool</c:v>
                </c:pt>
                <c:pt idx="4">
                  <c:v>sort</c:v>
                </c:pt>
                <c:pt idx="5">
                  <c:v>sort.pool</c:v>
                </c:pt>
              </c:strCache>
            </c:strRef>
          </c:cat>
          <c:val>
            <c:numRef>
              <c:f>Sheet1!$E$47:$E$52</c:f>
              <c:numCache>
                <c:formatCode>General</c:formatCode>
                <c:ptCount val="6"/>
                <c:pt idx="0">
                  <c:v>767.0</c:v>
                </c:pt>
                <c:pt idx="1">
                  <c:v>488.0</c:v>
                </c:pt>
                <c:pt idx="2">
                  <c:v>1763.0</c:v>
                </c:pt>
                <c:pt idx="3">
                  <c:v>28.0</c:v>
                </c:pt>
                <c:pt idx="4">
                  <c:v>251.0</c:v>
                </c:pt>
                <c:pt idx="5">
                  <c:v>80.0</c:v>
                </c:pt>
              </c:numCache>
            </c:numRef>
          </c:val>
        </c:ser>
        <c:ser>
          <c:idx val="0"/>
          <c:order val="1"/>
          <c:tx>
            <c:v>MEDIUM</c:v>
          </c:tx>
          <c:spPr>
            <a:solidFill>
              <a:schemeClr val="tx1">
                <a:lumMod val="75000"/>
                <a:lumOff val="25000"/>
              </a:schemeClr>
            </a:solidFill>
          </c:spPr>
          <c:invertIfNegative val="0"/>
          <c:cat>
            <c:strRef>
              <c:f>Sheet1!$A$47:$A$52</c:f>
              <c:strCache>
                <c:ptCount val="6"/>
                <c:pt idx="0">
                  <c:v>bisort</c:v>
                </c:pt>
                <c:pt idx="1">
                  <c:v>bisort.pool</c:v>
                </c:pt>
                <c:pt idx="2">
                  <c:v>llu</c:v>
                </c:pt>
                <c:pt idx="3">
                  <c:v>llu.pool</c:v>
                </c:pt>
                <c:pt idx="4">
                  <c:v>sort</c:v>
                </c:pt>
                <c:pt idx="5">
                  <c:v>sort.pool</c:v>
                </c:pt>
              </c:strCache>
            </c:strRef>
          </c:cat>
          <c:val>
            <c:numRef>
              <c:f>Sheet1!$D$47:$D$52</c:f>
              <c:numCache>
                <c:formatCode>General</c:formatCode>
                <c:ptCount val="6"/>
                <c:pt idx="0">
                  <c:v>253.0</c:v>
                </c:pt>
                <c:pt idx="1">
                  <c:v>152.0</c:v>
                </c:pt>
                <c:pt idx="2">
                  <c:v>345.0</c:v>
                </c:pt>
                <c:pt idx="3">
                  <c:v>624.0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1"/>
          <c:order val="2"/>
          <c:tx>
            <c:v>REPEATED</c:v>
          </c:tx>
          <c:spPr>
            <a:solidFill>
              <a:schemeClr val="tx1">
                <a:lumMod val="65000"/>
                <a:lumOff val="35000"/>
              </a:schemeClr>
            </a:solidFill>
          </c:spPr>
          <c:invertIfNegative val="0"/>
          <c:cat>
            <c:strRef>
              <c:f>Sheet1!$A$47:$A$52</c:f>
              <c:strCache>
                <c:ptCount val="6"/>
                <c:pt idx="0">
                  <c:v>bisort</c:v>
                </c:pt>
                <c:pt idx="1">
                  <c:v>bisort.pool</c:v>
                </c:pt>
                <c:pt idx="2">
                  <c:v>llu</c:v>
                </c:pt>
                <c:pt idx="3">
                  <c:v>llu.pool</c:v>
                </c:pt>
                <c:pt idx="4">
                  <c:v>sort</c:v>
                </c:pt>
                <c:pt idx="5">
                  <c:v>sort.pool</c:v>
                </c:pt>
              </c:strCache>
            </c:strRef>
          </c:cat>
          <c:val>
            <c:numRef>
              <c:f>Sheet1!$C$47:$C$52</c:f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97.0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v>ZEROS</c:v>
          </c:tx>
          <c:spPr>
            <a:solidFill>
              <a:srgbClr val="008000"/>
            </a:solidFill>
          </c:spPr>
          <c:invertIfNegative val="0"/>
          <c:cat>
            <c:strRef>
              <c:f>Sheet1!$A$47:$A$52</c:f>
              <c:strCache>
                <c:ptCount val="6"/>
                <c:pt idx="0">
                  <c:v>bisort</c:v>
                </c:pt>
                <c:pt idx="1">
                  <c:v>bisort.pool</c:v>
                </c:pt>
                <c:pt idx="2">
                  <c:v>llu</c:v>
                </c:pt>
                <c:pt idx="3">
                  <c:v>llu.pool</c:v>
                </c:pt>
                <c:pt idx="4">
                  <c:v>sort</c:v>
                </c:pt>
                <c:pt idx="5">
                  <c:v>sort.pool</c:v>
                </c:pt>
              </c:strCache>
            </c:strRef>
          </c:cat>
          <c:val>
            <c:numRef>
              <c:f>Sheet1!$B$47:$B$52</c:f>
              <c:numCache>
                <c:formatCode>General</c:formatCode>
                <c:ptCount val="6"/>
                <c:pt idx="0">
                  <c:v>4.0</c:v>
                </c:pt>
                <c:pt idx="1">
                  <c:v>0.0</c:v>
                </c:pt>
                <c:pt idx="2">
                  <c:v>0.0</c:v>
                </c:pt>
                <c:pt idx="3">
                  <c:v>833.0</c:v>
                </c:pt>
                <c:pt idx="4">
                  <c:v>0.0</c:v>
                </c:pt>
                <c:pt idx="5">
                  <c:v>125.0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31123192"/>
        <c:axId val="2136602568"/>
      </c:barChart>
      <c:catAx>
        <c:axId val="21311231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2136602568"/>
        <c:crosses val="autoZero"/>
        <c:auto val="1"/>
        <c:lblAlgn val="ctr"/>
        <c:lblOffset val="100"/>
        <c:noMultiLvlLbl val="0"/>
      </c:catAx>
      <c:valAx>
        <c:axId val="213660256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dirty="0"/>
                  <a:t>Fraction of Blocks Used of </a:t>
                </a:r>
                <a:r>
                  <a:rPr lang="en-US" sz="1800" dirty="0" smtClean="0"/>
                  <a:t>Particular </a:t>
                </a:r>
                <a:r>
                  <a:rPr lang="en-US" sz="1800" dirty="0"/>
                  <a:t>Type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2131123192"/>
        <c:crosses val="autoZero"/>
        <c:crossBetween val="between"/>
        <c:majorUnit val="0.2"/>
      </c:valAx>
    </c:plotArea>
    <c:legend>
      <c:legendPos val="b"/>
      <c:layout>
        <c:manualLayout>
          <c:xMode val="edge"/>
          <c:yMode val="edge"/>
          <c:x val="0.206113239223475"/>
          <c:y val="0.910389454994596"/>
          <c:w val="0.629980255846397"/>
          <c:h val="0.0645752841987999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zero"/>
    <c:showDLblsOverMax val="0"/>
  </c:chart>
  <c:spPr>
    <a:ln>
      <a:noFill/>
    </a:ln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2270"/>
            <a:ext cx="23317200" cy="7840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1464739"/>
            <a:ext cx="6172200" cy="312081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464739"/>
            <a:ext cx="18059400" cy="31208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23503469"/>
            <a:ext cx="23317200" cy="72644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15502472"/>
            <a:ext cx="23317200" cy="8000997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8534403"/>
            <a:ext cx="12115800" cy="241384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8534403"/>
            <a:ext cx="12115800" cy="241384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187269"/>
            <a:ext cx="12120564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11599333"/>
            <a:ext cx="12120564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8187269"/>
            <a:ext cx="12125325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11599333"/>
            <a:ext cx="12125325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1456267"/>
            <a:ext cx="9024939" cy="61976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6269"/>
            <a:ext cx="15335250" cy="3121660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7653869"/>
            <a:ext cx="9024939" cy="25019003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25603200"/>
            <a:ext cx="16459200" cy="3022603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3268133"/>
            <a:ext cx="16459200" cy="219456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8625803"/>
            <a:ext cx="16459200" cy="4292597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C13E-465A-42F8-8A27-38F6083141F5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534403"/>
            <a:ext cx="24688800" cy="24138469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7C13E-465A-42F8-8A27-38F6083141F5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0536"/>
            <a:ext cx="8686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5274-5CA7-4040-B9A5-52B1AC6ED1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3657600" rtl="0" eaLnBrk="1" latinLnBrk="0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3657600" rtl="0" eaLnBrk="1" latinLnBrk="0" hangingPunct="1">
        <a:spcBef>
          <a:spcPct val="20000"/>
        </a:spcBef>
        <a:buFont typeface="Arial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spcBef>
          <a:spcPct val="20000"/>
        </a:spcBef>
        <a:buFont typeface="Arial" pitchFamily="34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chart" Target="../charts/chart1.xml"/><Relationship Id="rId6" Type="http://schemas.openxmlformats.org/officeDocument/2006/relationships/oleObject" Target="../embeddings/oleObject1.bin"/><Relationship Id="rId7" Type="http://schemas.openxmlformats.org/officeDocument/2006/relationships/image" Target="../media/image1.wmf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chart" Target="../charts/chart2.xml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96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itchFamily="18" charset="0"/>
              </a:rPr>
              <a:t>Enhanced Base-Delta Compression with Memory Pooling</a:t>
            </a:r>
            <a:endParaRPr lang="en-US" b="1" dirty="0">
              <a:latin typeface="Garamon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14600"/>
            <a:ext cx="2743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Garamond" pitchFamily="18" charset="0"/>
              </a:rPr>
              <a:t>Aditya Bhandaru, </a:t>
            </a:r>
            <a:r>
              <a:rPr lang="en-US" sz="4000" dirty="0">
                <a:latin typeface="Garamond" pitchFamily="18" charset="0"/>
              </a:rPr>
              <a:t>Gennady </a:t>
            </a:r>
            <a:r>
              <a:rPr lang="en-US" sz="4000" dirty="0" smtClean="0">
                <a:latin typeface="Garamond" pitchFamily="18" charset="0"/>
              </a:rPr>
              <a:t>Pekhimenko, Onur Mutlu</a:t>
            </a:r>
            <a:endParaRPr lang="en-US" sz="4000" dirty="0">
              <a:latin typeface="Garamond" pitchFamily="18" charset="0"/>
            </a:endParaRPr>
          </a:p>
        </p:txBody>
      </p:sp>
      <p:pic>
        <p:nvPicPr>
          <p:cNvPr id="7" name="Picture 28"/>
          <p:cNvPicPr>
            <a:picLocks noChangeAspect="1" noChangeArrowheads="1"/>
          </p:cNvPicPr>
          <p:nvPr/>
        </p:nvPicPr>
        <p:blipFill>
          <a:blip r:embed="rId3" cstate="print"/>
          <a:srcRect t="92588" r="43587"/>
          <a:stretch>
            <a:fillRect/>
          </a:stretch>
        </p:blipFill>
        <p:spPr bwMode="auto">
          <a:xfrm>
            <a:off x="533401" y="2235873"/>
            <a:ext cx="5867400" cy="11931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2" name="Picture 29" descr="wordmark7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031200" y="2514600"/>
            <a:ext cx="5463849" cy="923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>
          <a:xfrm>
            <a:off x="609600" y="533400"/>
            <a:ext cx="259842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9600" y="1905000"/>
            <a:ext cx="259842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9600" y="533400"/>
            <a:ext cx="0" cy="9906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593800" y="914400"/>
            <a:ext cx="0" cy="9906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3400" y="4362271"/>
            <a:ext cx="13010278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Overview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020800" y="4362271"/>
            <a:ext cx="12954000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Motivation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600" y="15258871"/>
            <a:ext cx="26289000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Mechanisms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600" y="26136600"/>
            <a:ext cx="12877800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Results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020800" y="26136600"/>
            <a:ext cx="12877800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Conclusions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7200" y="4267200"/>
            <a:ext cx="13182600" cy="10515600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3868400" y="4267200"/>
            <a:ext cx="13182600" cy="10515600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15163800"/>
            <a:ext cx="26593800" cy="10515600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57200" y="25984200"/>
            <a:ext cx="13182600" cy="10134600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868400" y="25984200"/>
            <a:ext cx="13182600" cy="10134600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33400" y="5638800"/>
            <a:ext cx="12954000" cy="920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 dirty="0" smtClean="0">
                <a:solidFill>
                  <a:srgbClr val="008000"/>
                </a:solidFill>
              </a:rPr>
              <a:t>Base-Delta </a:t>
            </a:r>
            <a:r>
              <a:rPr lang="en-US" sz="4000" dirty="0" smtClean="0">
                <a:solidFill>
                  <a:srgbClr val="008000"/>
                </a:solidFill>
              </a:rPr>
              <a:t>Compression </a:t>
            </a:r>
            <a:r>
              <a:rPr lang="en-US" sz="4000" dirty="0"/>
              <a:t>[Pekhimenko et. al., PACT’12</a:t>
            </a:r>
            <a:r>
              <a:rPr lang="en-US" sz="4000" dirty="0" smtClean="0"/>
              <a:t>] proposes a promising technique for increasing on chip cache capacity using </a:t>
            </a:r>
            <a:r>
              <a:rPr lang="en-US" sz="4000" b="1" dirty="0" smtClean="0">
                <a:solidFill>
                  <a:srgbClr val="000000"/>
                </a:solidFill>
              </a:rPr>
              <a:t>compression</a:t>
            </a:r>
            <a:r>
              <a:rPr lang="en-US" sz="4000" dirty="0" smtClean="0"/>
              <a:t>.</a:t>
            </a:r>
          </a:p>
          <a:p>
            <a:pPr marL="571500" indent="-571500">
              <a:buFont typeface="Arial"/>
              <a:buChar char="•"/>
            </a:pPr>
            <a:r>
              <a:rPr lang="en-US" sz="4000" b="1" dirty="0" smtClean="0"/>
              <a:t>B+Δ </a:t>
            </a:r>
            <a:r>
              <a:rPr lang="en-US" sz="4000" dirty="0" smtClean="0"/>
              <a:t>offers good compression but incurs an </a:t>
            </a:r>
            <a:r>
              <a:rPr lang="en-US" sz="4000" b="1" dirty="0" smtClean="0"/>
              <a:t>additional access latency</a:t>
            </a:r>
            <a:r>
              <a:rPr lang="en-US" sz="4000" dirty="0" smtClean="0"/>
              <a:t>.</a:t>
            </a:r>
            <a:endParaRPr lang="en-US" sz="4000" dirty="0"/>
          </a:p>
          <a:p>
            <a:pPr marL="571500" indent="-571500">
              <a:buFont typeface="Arial"/>
              <a:buChar char="•"/>
            </a:pPr>
            <a:r>
              <a:rPr lang="en-US" sz="4000" b="1" dirty="0"/>
              <a:t>B+</a:t>
            </a:r>
            <a:r>
              <a:rPr lang="en-US" sz="4000" b="1" dirty="0" smtClean="0"/>
              <a:t>Δ </a:t>
            </a:r>
            <a:r>
              <a:rPr lang="en-US" sz="4000" dirty="0" smtClean="0"/>
              <a:t>suffers </a:t>
            </a:r>
            <a:r>
              <a:rPr lang="en-US" sz="4000" dirty="0" smtClean="0">
                <a:solidFill>
                  <a:srgbClr val="FF0000"/>
                </a:solidFill>
              </a:rPr>
              <a:t>poor compressibility</a:t>
            </a:r>
            <a:r>
              <a:rPr lang="en-US" sz="4000" dirty="0" smtClean="0"/>
              <a:t> when adjacent data in memory have </a:t>
            </a:r>
            <a:r>
              <a:rPr lang="en-US" sz="4000" dirty="0" smtClean="0">
                <a:solidFill>
                  <a:srgbClr val="FF0000"/>
                </a:solidFill>
              </a:rPr>
              <a:t>large value ranges</a:t>
            </a:r>
            <a:r>
              <a:rPr lang="en-US" sz="4000" dirty="0" smtClean="0"/>
              <a:t>.</a:t>
            </a:r>
          </a:p>
          <a:p>
            <a:endParaRPr lang="en-US" sz="3200" dirty="0" smtClean="0"/>
          </a:p>
          <a:p>
            <a:pPr marL="571500" indent="-571500">
              <a:buFont typeface="Arial"/>
              <a:buChar char="•"/>
            </a:pPr>
            <a:r>
              <a:rPr lang="en-US" sz="4000" b="1" u="sng" dirty="0" smtClean="0"/>
              <a:t>Observation</a:t>
            </a:r>
            <a:r>
              <a:rPr lang="en-US" sz="4000" dirty="0" smtClean="0"/>
              <a:t>: Traditional compilers and memory-allocators are unaware of </a:t>
            </a:r>
            <a:r>
              <a:rPr lang="en-US" sz="4000" b="1" dirty="0" smtClean="0"/>
              <a:t>B</a:t>
            </a:r>
            <a:r>
              <a:rPr lang="en-US" sz="4000" b="1" dirty="0"/>
              <a:t>+</a:t>
            </a:r>
            <a:r>
              <a:rPr lang="en-US" sz="4000" b="1" dirty="0" smtClean="0"/>
              <a:t>Δ </a:t>
            </a:r>
            <a:r>
              <a:rPr lang="en-US" sz="4000" dirty="0" smtClean="0"/>
              <a:t>cache compression in hardware.</a:t>
            </a:r>
            <a:endParaRPr lang="en-US" sz="4000" dirty="0" smtClean="0"/>
          </a:p>
          <a:p>
            <a:pPr marL="571500" indent="-571500">
              <a:buFont typeface="Arial"/>
              <a:buChar char="•"/>
            </a:pPr>
            <a:r>
              <a:rPr lang="en-US" sz="4000" b="1" u="sng" dirty="0" smtClean="0">
                <a:solidFill>
                  <a:srgbClr val="008000"/>
                </a:solidFill>
              </a:rPr>
              <a:t>Key Idea</a:t>
            </a:r>
            <a:r>
              <a:rPr lang="en-US" sz="4000" dirty="0" smtClean="0">
                <a:solidFill>
                  <a:srgbClr val="008000"/>
                </a:solidFill>
              </a:rPr>
              <a:t>: Arrange data in memory to optimize </a:t>
            </a:r>
            <a:r>
              <a:rPr lang="en-US" sz="4000" dirty="0">
                <a:solidFill>
                  <a:srgbClr val="008000"/>
                </a:solidFill>
              </a:rPr>
              <a:t>B+Δ </a:t>
            </a:r>
            <a:r>
              <a:rPr lang="en-US" sz="4000" dirty="0" smtClean="0">
                <a:solidFill>
                  <a:srgbClr val="008000"/>
                </a:solidFill>
              </a:rPr>
              <a:t>compressibility.</a:t>
            </a:r>
            <a:endParaRPr lang="en-US" sz="3200" dirty="0" smtClean="0">
              <a:solidFill>
                <a:srgbClr val="0000FF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4000" b="1" u="sng" dirty="0" smtClean="0"/>
              <a:t>Solution</a:t>
            </a:r>
            <a:r>
              <a:rPr lang="en-US" sz="4000" dirty="0" smtClean="0"/>
              <a:t>: Recent literature on </a:t>
            </a:r>
            <a:r>
              <a:rPr lang="en-US" sz="4000" dirty="0" smtClean="0">
                <a:solidFill>
                  <a:srgbClr val="3366FF"/>
                </a:solidFill>
              </a:rPr>
              <a:t>Memory Pooling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3366FF"/>
                </a:solidFill>
              </a:rPr>
              <a:t>Data Splitting</a:t>
            </a:r>
            <a:r>
              <a:rPr lang="en-US" sz="4000" dirty="0" smtClean="0"/>
              <a:t> [Curial et. al., ISMM’08] and related work seem promising.</a:t>
            </a:r>
            <a:endParaRPr 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020800" y="5638800"/>
            <a:ext cx="12954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rgbClr val="FF0000"/>
                </a:solidFill>
              </a:rPr>
              <a:t>Problem</a:t>
            </a:r>
            <a:r>
              <a:rPr lang="en-US" sz="4000" dirty="0" smtClean="0">
                <a:solidFill>
                  <a:srgbClr val="FF0000"/>
                </a:solidFill>
              </a:rPr>
              <a:t>: Can we mitigate low compressibility cases for </a:t>
            </a:r>
            <a:r>
              <a:rPr lang="en-US" sz="4000" b="1" dirty="0"/>
              <a:t>B+</a:t>
            </a:r>
            <a:r>
              <a:rPr lang="en-US" sz="4000" b="1" dirty="0" smtClean="0"/>
              <a:t>Δ</a:t>
            </a:r>
            <a:r>
              <a:rPr lang="en-US" sz="4000" dirty="0" smtClean="0"/>
              <a:t> compression?</a:t>
            </a:r>
            <a:endParaRPr lang="en-US" sz="4000" dirty="0" smtClean="0">
              <a:solidFill>
                <a:srgbClr val="FF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Increase viability for </a:t>
            </a:r>
            <a:r>
              <a:rPr lang="el-GR" sz="3200" dirty="0"/>
              <a:t>B+</a:t>
            </a:r>
            <a:r>
              <a:rPr lang="el-GR" sz="3200" dirty="0" smtClean="0"/>
              <a:t>Δ</a:t>
            </a:r>
            <a:r>
              <a:rPr lang="en-US" sz="3200" dirty="0" smtClean="0"/>
              <a:t> implementation in hardware, and justify the extra access latency.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Proposals like Memory Pooling and Data Splitting </a:t>
            </a:r>
            <a:r>
              <a:rPr lang="en-US" sz="3200" b="1" dirty="0" smtClean="0"/>
              <a:t>already improve locality and reduce value range</a:t>
            </a:r>
            <a:r>
              <a:rPr lang="en-US" sz="3200" dirty="0" smtClean="0"/>
              <a:t> in adjacent data values.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solidFill>
                  <a:srgbClr val="008000"/>
                </a:solidFill>
              </a:rPr>
              <a:t>But they have not yet been applied to </a:t>
            </a:r>
            <a:r>
              <a:rPr lang="en-US" sz="3200" b="1" dirty="0">
                <a:solidFill>
                  <a:srgbClr val="008000"/>
                </a:solidFill>
              </a:rPr>
              <a:t>B+</a:t>
            </a:r>
            <a:r>
              <a:rPr lang="en-US" sz="3200" b="1" dirty="0" smtClean="0">
                <a:solidFill>
                  <a:srgbClr val="008000"/>
                </a:solidFill>
              </a:rPr>
              <a:t>Δ</a:t>
            </a:r>
            <a:r>
              <a:rPr lang="en-US" sz="3200" dirty="0" smtClean="0">
                <a:solidFill>
                  <a:srgbClr val="008000"/>
                </a:solidFill>
              </a:rPr>
              <a:t>!</a:t>
            </a:r>
            <a:endParaRPr lang="en-US" sz="3200" dirty="0">
              <a:solidFill>
                <a:srgbClr val="008000"/>
              </a:solidFill>
            </a:endParaRPr>
          </a:p>
          <a:p>
            <a:endParaRPr lang="en-US" sz="4400" dirty="0"/>
          </a:p>
        </p:txBody>
      </p:sp>
      <p:graphicFrame>
        <p:nvGraphicFramePr>
          <p:cNvPr id="39" name="Chart 38"/>
          <p:cNvGraphicFramePr/>
          <p:nvPr/>
        </p:nvGraphicFramePr>
        <p:xfrm>
          <a:off x="838200" y="29641800"/>
          <a:ext cx="11658600" cy="57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0" name="Rectangle 39"/>
          <p:cNvSpPr/>
          <p:nvPr/>
        </p:nvSpPr>
        <p:spPr>
          <a:xfrm>
            <a:off x="685800" y="27508200"/>
            <a:ext cx="1295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FF0000"/>
                </a:solidFill>
              </a:rPr>
              <a:t>Min-LRU</a:t>
            </a:r>
            <a:r>
              <a:rPr lang="en-US" sz="4400" dirty="0" smtClean="0"/>
              <a:t>: 1% increase in IPC over LRU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FF0000"/>
                </a:solidFill>
              </a:rPr>
              <a:t>Min-Eviction</a:t>
            </a:r>
            <a:r>
              <a:rPr lang="en-US" sz="4400" dirty="0" smtClean="0"/>
              <a:t>: 3% increase in IPC over LRU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 smtClean="0"/>
              <a:t>IPC increase due to MPKI decrease</a:t>
            </a:r>
            <a:endParaRPr lang="en-US" sz="4400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10134600" y="16535400"/>
            <a:ext cx="7467600" cy="10796290"/>
            <a:chOff x="12344400" y="16535400"/>
            <a:chExt cx="7467600" cy="10796290"/>
          </a:xfrm>
        </p:grpSpPr>
        <p:sp>
          <p:nvSpPr>
            <p:cNvPr id="56" name="Rectangle 55"/>
            <p:cNvSpPr/>
            <p:nvPr/>
          </p:nvSpPr>
          <p:spPr>
            <a:xfrm>
              <a:off x="12344400" y="17526000"/>
              <a:ext cx="6781800" cy="91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3335000" y="17602200"/>
              <a:ext cx="20574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{70%,2x}</a:t>
              </a:r>
              <a:endParaRPr lang="en-US" sz="4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420600" y="17754600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Set 0</a:t>
              </a:r>
              <a:endParaRPr lang="en-US" sz="20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621000" y="16687800"/>
              <a:ext cx="129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Insert</a:t>
              </a:r>
              <a:endParaRPr lang="en-US" sz="28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5468600" y="17602200"/>
              <a:ext cx="17526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{50%,x}</a:t>
              </a:r>
              <a:endParaRPr lang="en-US" sz="4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297400" y="17602200"/>
              <a:ext cx="17526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{50%,x}</a:t>
              </a:r>
              <a:endParaRPr lang="en-US" sz="4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2344400" y="18624550"/>
              <a:ext cx="6781800" cy="91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335000" y="18700750"/>
              <a:ext cx="20574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35</a:t>
              </a:r>
              <a:endParaRPr lang="en-US" sz="4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420600" y="18853150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Set 0</a:t>
              </a:r>
              <a:endParaRPr lang="en-US" sz="20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5468600" y="18700750"/>
              <a:ext cx="17526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50</a:t>
              </a:r>
              <a:endParaRPr lang="en-US" sz="4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297400" y="18700750"/>
              <a:ext cx="17526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50</a:t>
              </a:r>
              <a:endParaRPr lang="en-US" sz="4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7068800" y="16535400"/>
              <a:ext cx="2057400" cy="70788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2x</a:t>
              </a:r>
              <a:endParaRPr lang="en-US" sz="4000" dirty="0"/>
            </a:p>
          </p:txBody>
        </p:sp>
        <p:graphicFrame>
          <p:nvGraphicFramePr>
            <p:cNvPr id="68" name="Object 67"/>
            <p:cNvGraphicFramePr>
              <a:graphicFrameLocks noChangeAspect="1"/>
            </p:cNvGraphicFramePr>
            <p:nvPr/>
          </p:nvGraphicFramePr>
          <p:xfrm>
            <a:off x="14725650" y="18364200"/>
            <a:ext cx="114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Equation" r:id="rId6" imgW="114120" imgH="215640" progId="Equation.3">
                    <p:embed/>
                  </p:oleObj>
                </mc:Choice>
                <mc:Fallback>
                  <p:oleObj name="Equation" r:id="rId6" imgW="114120" imgH="2156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25650" y="18364200"/>
                          <a:ext cx="114300" cy="215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Rectangle 68"/>
            <p:cNvSpPr/>
            <p:nvPr/>
          </p:nvSpPr>
          <p:spPr>
            <a:xfrm>
              <a:off x="12344400" y="19735800"/>
              <a:ext cx="6781800" cy="91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6992600" y="19812000"/>
              <a:ext cx="20574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35</a:t>
              </a:r>
              <a:endParaRPr lang="en-US" sz="4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420600" y="19964400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Set 0</a:t>
              </a:r>
              <a:endParaRPr lang="en-US" sz="20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335000" y="19812000"/>
              <a:ext cx="17526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50</a:t>
              </a:r>
              <a:endParaRPr lang="en-US" sz="4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5163800" y="19812000"/>
              <a:ext cx="17526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50</a:t>
              </a:r>
              <a:endParaRPr lang="en-US" sz="40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2344400" y="20878800"/>
              <a:ext cx="6781800" cy="91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2420600" y="21107400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Set 0</a:t>
              </a:r>
              <a:endParaRPr lang="en-US" sz="20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3335000" y="20955000"/>
              <a:ext cx="17526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x</a:t>
              </a:r>
              <a:endParaRPr lang="en-US" sz="4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5163800" y="20955000"/>
              <a:ext cx="17526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x</a:t>
              </a:r>
              <a:endParaRPr lang="en-US" sz="4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6992600" y="20955000"/>
              <a:ext cx="2057400" cy="70788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2x</a:t>
              </a:r>
              <a:endParaRPr lang="en-US" sz="400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2496800" y="21945600"/>
              <a:ext cx="7315200" cy="53860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4400" dirty="0" smtClean="0"/>
                <a:t>Policy 2: </a:t>
              </a:r>
              <a:r>
                <a:rPr lang="en-US" sz="4400" dirty="0">
                  <a:solidFill>
                    <a:srgbClr val="0000FF"/>
                  </a:solidFill>
                </a:rPr>
                <a:t>Min-Eviction</a:t>
              </a:r>
            </a:p>
            <a:p>
              <a:r>
                <a:rPr lang="en-US" sz="2800" u="sng" dirty="0" smtClean="0"/>
                <a:t>Insight</a:t>
              </a:r>
              <a:r>
                <a:rPr lang="en-US" sz="2800" dirty="0" smtClean="0"/>
                <a:t>: Keeping multiple compressible blocks with less reuse may be more valuable than a single uncompressible block of higher reuse</a:t>
              </a:r>
            </a:p>
            <a:p>
              <a:r>
                <a:rPr lang="en-US" sz="2800" u="sng" dirty="0" smtClean="0"/>
                <a:t>Key Idea</a:t>
              </a:r>
              <a:r>
                <a:rPr lang="en-US" sz="2800" dirty="0" smtClean="0"/>
                <a:t>: Assign a value based on reuse and compressibility to all blocks and on replacement, evict the set of blocks with the least value</a:t>
              </a:r>
            </a:p>
            <a:p>
              <a:endParaRPr lang="en-US" sz="4400" dirty="0"/>
            </a:p>
            <a:p>
              <a:endParaRPr lang="en-US" sz="4400" dirty="0" smtClean="0"/>
            </a:p>
            <a:p>
              <a:endParaRPr lang="en-US" sz="4400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85800" y="16840200"/>
            <a:ext cx="6629400" cy="9553515"/>
            <a:chOff x="15544800" y="16992600"/>
            <a:chExt cx="6629400" cy="9553515"/>
          </a:xfrm>
        </p:grpSpPr>
        <p:sp>
          <p:nvSpPr>
            <p:cNvPr id="79" name="Rectangle 78"/>
            <p:cNvSpPr/>
            <p:nvPr/>
          </p:nvSpPr>
          <p:spPr>
            <a:xfrm>
              <a:off x="15544800" y="18516600"/>
              <a:ext cx="6553200" cy="91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6687800" y="18592800"/>
              <a:ext cx="20574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4x</a:t>
              </a:r>
              <a:endParaRPr lang="en-US" sz="4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9050000" y="18592800"/>
              <a:ext cx="76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x</a:t>
              </a:r>
              <a:endParaRPr lang="en-US" sz="40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0116800" y="18592800"/>
              <a:ext cx="76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x</a:t>
              </a:r>
              <a:endParaRPr lang="en-US" sz="40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1183600" y="18592800"/>
              <a:ext cx="76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x</a:t>
              </a:r>
              <a:endParaRPr lang="en-US" sz="4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5697200" y="18745200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Set 0</a:t>
              </a:r>
              <a:endParaRPr lang="en-US" sz="28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0040600" y="16992600"/>
              <a:ext cx="2057400" cy="70788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4x</a:t>
              </a:r>
              <a:endParaRPr lang="en-US" sz="40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8669000" y="17068800"/>
              <a:ext cx="129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Insert</a:t>
              </a:r>
              <a:endParaRPr lang="en-US" sz="28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1107400" y="18059400"/>
              <a:ext cx="106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LRU</a:t>
              </a:r>
              <a:endParaRPr lang="en-US" sz="28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0040600" y="16992600"/>
              <a:ext cx="2057400" cy="70788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4x</a:t>
              </a:r>
              <a:endParaRPr lang="en-US" sz="40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5544800" y="19659600"/>
              <a:ext cx="6553200" cy="91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5697200" y="19888200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Set 0</a:t>
              </a:r>
              <a:endParaRPr lang="en-US" sz="2800" b="1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5544800" y="20878800"/>
              <a:ext cx="6553200" cy="91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5697200" y="21107400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Set 0</a:t>
              </a:r>
              <a:endParaRPr lang="en-US" sz="2800" b="1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6687800" y="20955000"/>
              <a:ext cx="2057400" cy="70788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4x</a:t>
              </a:r>
              <a:endParaRPr lang="en-US" sz="40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6687800" y="19789914"/>
              <a:ext cx="2057400" cy="70788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4x</a:t>
              </a:r>
              <a:endParaRPr lang="en-US" sz="4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050000" y="19789914"/>
              <a:ext cx="762000" cy="70788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x</a:t>
              </a:r>
              <a:endParaRPr lang="en-US" sz="40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0116800" y="19789914"/>
              <a:ext cx="762000" cy="70788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x</a:t>
              </a:r>
              <a:endParaRPr lang="en-US" sz="40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183600" y="19789914"/>
              <a:ext cx="762000" cy="70788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x</a:t>
              </a:r>
              <a:endParaRPr lang="en-US" sz="40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9050000" y="20955000"/>
              <a:ext cx="76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x</a:t>
              </a:r>
              <a:endParaRPr lang="en-US" sz="40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116800" y="20955000"/>
              <a:ext cx="76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x</a:t>
              </a:r>
              <a:endParaRPr lang="en-US" sz="40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1183600" y="20955000"/>
              <a:ext cx="76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x</a:t>
              </a:r>
              <a:endParaRPr lang="en-US" sz="40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5544800" y="22021800"/>
              <a:ext cx="6629400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4400" dirty="0" smtClean="0"/>
                <a:t>Policy 1: </a:t>
              </a:r>
              <a:r>
                <a:rPr lang="en-US" sz="4400" dirty="0">
                  <a:solidFill>
                    <a:srgbClr val="0000FF"/>
                  </a:solidFill>
                </a:rPr>
                <a:t>Min-LRU</a:t>
              </a:r>
            </a:p>
            <a:p>
              <a:r>
                <a:rPr lang="en-US" sz="2800" u="sng" dirty="0" smtClean="0"/>
                <a:t>Insight</a:t>
              </a:r>
              <a:r>
                <a:rPr lang="en-US" sz="2800" dirty="0" smtClean="0"/>
                <a:t>: LRU evicts more blocks than necessary</a:t>
              </a:r>
            </a:p>
            <a:p>
              <a:r>
                <a:rPr lang="en-US" sz="2800" u="sng" dirty="0" smtClean="0"/>
                <a:t>Key Idea</a:t>
              </a:r>
              <a:r>
                <a:rPr lang="en-US" sz="2800" dirty="0" smtClean="0"/>
                <a:t>: Evict only the minimum number of LRU blocks</a:t>
              </a:r>
            </a:p>
            <a:p>
              <a:endParaRPr lang="en-US" sz="4400" dirty="0"/>
            </a:p>
            <a:p>
              <a:endParaRPr lang="en-US" sz="4400" dirty="0" smtClean="0"/>
            </a:p>
            <a:p>
              <a:endParaRPr lang="en-US" sz="4400" dirty="0"/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838200" y="35356800"/>
            <a:ext cx="1295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2MB cache size, Base-Delta-Immediate compression scheme, 4Ghz x86 in-order, 1B instructions</a:t>
            </a:r>
            <a:endParaRPr lang="en-US" sz="2400" dirty="0"/>
          </a:p>
        </p:txBody>
      </p:sp>
      <p:sp>
        <p:nvSpPr>
          <p:cNvPr id="106" name="Rectangle 105"/>
          <p:cNvSpPr/>
          <p:nvPr/>
        </p:nvSpPr>
        <p:spPr>
          <a:xfrm>
            <a:off x="13944600" y="27584400"/>
            <a:ext cx="13487400" cy="766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</a:rPr>
              <a:t>Min-Eviction</a:t>
            </a:r>
            <a:r>
              <a:rPr lang="en-US" sz="4400" dirty="0" smtClean="0"/>
              <a:t>: a novel replacement policy for the compressed cache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 </a:t>
            </a:r>
            <a:r>
              <a:rPr lang="en-US" sz="3600" u="sng" dirty="0" smtClean="0"/>
              <a:t>Outperforms current state-of-the-art replacement policies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 </a:t>
            </a:r>
            <a:r>
              <a:rPr lang="en-US" sz="3600" u="sng" dirty="0" smtClean="0"/>
              <a:t>First to consider both compressed block size and probability of reuse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 </a:t>
            </a:r>
            <a:r>
              <a:rPr lang="en-US" sz="3600" u="sng" dirty="0" smtClean="0"/>
              <a:t>Simple to implement</a:t>
            </a:r>
          </a:p>
          <a:p>
            <a:pPr>
              <a:buFont typeface="Arial" pitchFamily="34" charset="0"/>
              <a:buChar char="•"/>
            </a:pPr>
            <a:endParaRPr lang="en-US" sz="3600" u="sng" dirty="0"/>
          </a:p>
          <a:p>
            <a:r>
              <a:rPr lang="en-US" sz="4400" dirty="0">
                <a:solidFill>
                  <a:srgbClr val="0000FF"/>
                </a:solidFill>
              </a:rPr>
              <a:t>Further Work</a:t>
            </a:r>
            <a:r>
              <a:rPr lang="en-US" sz="4400" dirty="0" smtClean="0">
                <a:solidFill>
                  <a:srgbClr val="0000FF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b="1" dirty="0" smtClean="0"/>
              <a:t>Global Min-Eviction</a:t>
            </a:r>
            <a:r>
              <a:rPr lang="en-US" sz="3600" dirty="0" smtClean="0"/>
              <a:t>: a global replacement policy for the compressed decoupled variable way cache that applies similar insight as Min-Eviction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 </a:t>
            </a:r>
            <a:r>
              <a:rPr lang="en-US" sz="3600" b="1" dirty="0" smtClean="0"/>
              <a:t>Fairness</a:t>
            </a:r>
            <a:r>
              <a:rPr lang="en-US" sz="3600" dirty="0" smtClean="0"/>
              <a:t> in compressed cache replacement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b="1" dirty="0" smtClean="0"/>
              <a:t>Multi-core evaluation and analysis </a:t>
            </a:r>
            <a:r>
              <a:rPr lang="en-US" sz="3600" dirty="0" smtClean="0"/>
              <a:t>(see paper): 4% increase in normalized weighted speedup over LRU in heterogeneous workloads</a:t>
            </a:r>
            <a:endParaRPr lang="en-US" sz="3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391400" y="18288000"/>
            <a:ext cx="9067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800" dirty="0"/>
              <a:t>Before Eviction</a:t>
            </a:r>
          </a:p>
          <a:p>
            <a:pPr>
              <a:lnSpc>
                <a:spcPct val="250000"/>
              </a:lnSpc>
            </a:pPr>
            <a:r>
              <a:rPr lang="en-US" sz="2800" dirty="0"/>
              <a:t>Marking</a:t>
            </a:r>
          </a:p>
          <a:p>
            <a:pPr>
              <a:lnSpc>
                <a:spcPct val="250000"/>
              </a:lnSpc>
            </a:pPr>
            <a:r>
              <a:rPr lang="en-US" sz="2800" dirty="0"/>
              <a:t>Replacement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6992600" y="17337930"/>
            <a:ext cx="3276600" cy="4226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800" dirty="0" smtClean="0"/>
              <a:t>Before Eviction</a:t>
            </a:r>
          </a:p>
          <a:p>
            <a:pPr>
              <a:lnSpc>
                <a:spcPct val="250000"/>
              </a:lnSpc>
            </a:pPr>
            <a:r>
              <a:rPr lang="en-US" sz="2800" dirty="0" smtClean="0"/>
              <a:t>Assign Values</a:t>
            </a:r>
          </a:p>
          <a:p>
            <a:pPr>
              <a:lnSpc>
                <a:spcPct val="250000"/>
              </a:lnSpc>
            </a:pPr>
            <a:r>
              <a:rPr lang="en-US" sz="2800" dirty="0" smtClean="0"/>
              <a:t>Sort</a:t>
            </a:r>
          </a:p>
          <a:p>
            <a:pPr>
              <a:lnSpc>
                <a:spcPct val="250000"/>
              </a:lnSpc>
            </a:pPr>
            <a:r>
              <a:rPr lang="en-US" sz="2800" dirty="0" smtClean="0"/>
              <a:t>Replacement</a:t>
            </a:r>
            <a:endParaRPr lang="en-US" sz="2800" dirty="0"/>
          </a:p>
        </p:txBody>
      </p:sp>
      <p:pic>
        <p:nvPicPr>
          <p:cNvPr id="110" name="Picture 109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812000" y="22583044"/>
            <a:ext cx="3200400" cy="233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" name="Picture 110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3469600" y="22479000"/>
            <a:ext cx="3200400" cy="233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" name="Rectangle 111"/>
          <p:cNvSpPr/>
          <p:nvPr/>
        </p:nvSpPr>
        <p:spPr>
          <a:xfrm>
            <a:off x="19888200" y="16687800"/>
            <a:ext cx="6629400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Assigning Values to Block</a:t>
            </a:r>
          </a:p>
          <a:p>
            <a:pPr>
              <a:buFont typeface="Arial" pitchFamily="34" charset="0"/>
              <a:buChar char="•"/>
            </a:pPr>
            <a:r>
              <a:rPr lang="en-US" sz="2800" b="1" u="sng" dirty="0" smtClean="0"/>
              <a:t>Value function</a:t>
            </a:r>
            <a:r>
              <a:rPr lang="en-US" sz="2800" b="1" dirty="0" smtClean="0"/>
              <a:t>: f(block reuse, block size)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Monotonically  increasing with respect to block reuse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Monotonically decreasing with respect to block size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Plane</a:t>
            </a:r>
            <a:r>
              <a:rPr lang="en-US" sz="2800" dirty="0" smtClean="0"/>
              <a:t> (see figure) achieves these goals, but is complex to implement in hardware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Reuse/Size </a:t>
            </a:r>
            <a:r>
              <a:rPr lang="en-US" sz="2800" dirty="0" smtClean="0"/>
              <a:t>(see figure) approximates plane and is less complex</a:t>
            </a:r>
          </a:p>
          <a:p>
            <a:pPr>
              <a:buFont typeface="Arial" pitchFamily="34" charset="0"/>
              <a:buChar char="•"/>
            </a:pPr>
            <a:r>
              <a:rPr lang="en-US" sz="2800" b="1" u="sng" dirty="0" smtClean="0"/>
              <a:t>Probability of reuse predictor:</a:t>
            </a:r>
            <a:r>
              <a:rPr lang="en-US" sz="2800" dirty="0"/>
              <a:t> </a:t>
            </a:r>
            <a:r>
              <a:rPr lang="en-US" sz="2800" b="1" dirty="0" smtClean="0"/>
              <a:t>RRIP [</a:t>
            </a:r>
            <a:r>
              <a:rPr lang="en-US" sz="2800" b="1" dirty="0" err="1" smtClean="0"/>
              <a:t>Jaleel</a:t>
            </a:r>
            <a:r>
              <a:rPr lang="en-US" sz="2800" b="1" dirty="0" smtClean="0"/>
              <a:t> et. al., ISCA’10] derivative</a:t>
            </a:r>
            <a:endParaRPr lang="en-US" sz="2800" b="1" u="sng" dirty="0" smtClean="0"/>
          </a:p>
          <a:p>
            <a:endParaRPr lang="en-US" sz="4400" dirty="0"/>
          </a:p>
          <a:p>
            <a:endParaRPr lang="en-US" sz="4400" dirty="0" smtClean="0"/>
          </a:p>
          <a:p>
            <a:endParaRPr lang="en-US" sz="4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0040600" y="248412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3D Plane	Reuse/Size</a:t>
            </a:r>
            <a:endParaRPr lang="en-US" sz="2800" dirty="0"/>
          </a:p>
        </p:txBody>
      </p:sp>
      <p:graphicFrame>
        <p:nvGraphicFramePr>
          <p:cNvPr id="115" name="Chart 1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3913523"/>
              </p:ext>
            </p:extLst>
          </p:nvPr>
        </p:nvGraphicFramePr>
        <p:xfrm>
          <a:off x="14020800" y="9601200"/>
          <a:ext cx="8458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555200" y="10134600"/>
            <a:ext cx="426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Figure 1. </a:t>
            </a:r>
            <a:r>
              <a:rPr lang="en-US" sz="2800" dirty="0" smtClean="0"/>
              <a:t>Each column shows the ratio block-types for B+D with and without splitting and pooling.</a:t>
            </a:r>
          </a:p>
          <a:p>
            <a:endParaRPr lang="en-US" sz="2800" dirty="0" smtClean="0"/>
          </a:p>
          <a:p>
            <a:r>
              <a:rPr lang="en-US" sz="2800" dirty="0" smtClean="0"/>
              <a:t>Notice the large increase in 1-byte all-zero blocks, and general decrease of large, uncompressed blocks.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4182</TotalTime>
  <Words>635</Words>
  <Application>Microsoft Macintosh PowerPoint</Application>
  <PresentationFormat>Custom</PresentationFormat>
  <Paragraphs>99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Tyler Huberty</dc:creator>
  <cp:lastModifiedBy>Aditya Bhandaru</cp:lastModifiedBy>
  <cp:revision>41</cp:revision>
  <dcterms:created xsi:type="dcterms:W3CDTF">2012-12-10T22:24:59Z</dcterms:created>
  <dcterms:modified xsi:type="dcterms:W3CDTF">2013-12-13T18:40:27Z</dcterms:modified>
</cp:coreProperties>
</file>