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40" d="100"/>
          <a:sy n="40" d="100"/>
        </p:scale>
        <p:origin x="-186" y="571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yler\Desktop\motiv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yler\Documents\Education\18-742\paper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'Sheet2 (2)'!$B$2053</c:f>
              <c:strCache>
                <c:ptCount val="1"/>
                <c:pt idx="0">
                  <c:v>0-7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(2)'!$B$2055:$B$2063</c:f>
              <c:numCache>
                <c:formatCode>General</c:formatCode>
                <c:ptCount val="9"/>
                <c:pt idx="0">
                  <c:v>95747</c:v>
                </c:pt>
                <c:pt idx="1">
                  <c:v>74979</c:v>
                </c:pt>
                <c:pt idx="2">
                  <c:v>2102620</c:v>
                </c:pt>
                <c:pt idx="3">
                  <c:v>375881841</c:v>
                </c:pt>
                <c:pt idx="4">
                  <c:v>50813</c:v>
                </c:pt>
                <c:pt idx="5">
                  <c:v>2233065</c:v>
                </c:pt>
                <c:pt idx="6">
                  <c:v>12892190</c:v>
                </c:pt>
                <c:pt idx="7">
                  <c:v>1907038</c:v>
                </c:pt>
                <c:pt idx="8">
                  <c:v>5443123</c:v>
                </c:pt>
              </c:numCache>
            </c:numRef>
          </c:val>
        </c:ser>
        <c:ser>
          <c:idx val="1"/>
          <c:order val="1"/>
          <c:tx>
            <c:strRef>
              <c:f>'Sheet2 (2)'!$C$2053</c:f>
              <c:strCache>
                <c:ptCount val="1"/>
                <c:pt idx="0">
                  <c:v>8-15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(2)'!$C$2055:$C$2063</c:f>
              <c:numCache>
                <c:formatCode>General</c:formatCode>
                <c:ptCount val="9"/>
                <c:pt idx="0">
                  <c:v>591</c:v>
                </c:pt>
                <c:pt idx="1">
                  <c:v>12817602</c:v>
                </c:pt>
                <c:pt idx="2">
                  <c:v>1006006</c:v>
                </c:pt>
                <c:pt idx="3">
                  <c:v>419865</c:v>
                </c:pt>
                <c:pt idx="4">
                  <c:v>5819</c:v>
                </c:pt>
                <c:pt idx="5">
                  <c:v>2888878</c:v>
                </c:pt>
                <c:pt idx="6">
                  <c:v>994569</c:v>
                </c:pt>
                <c:pt idx="7">
                  <c:v>745306</c:v>
                </c:pt>
                <c:pt idx="8">
                  <c:v>329320</c:v>
                </c:pt>
              </c:numCache>
            </c:numRef>
          </c:val>
        </c:ser>
        <c:ser>
          <c:idx val="2"/>
          <c:order val="2"/>
          <c:tx>
            <c:strRef>
              <c:f>'Sheet2 (2)'!$D$2053</c:f>
              <c:strCache>
                <c:ptCount val="1"/>
                <c:pt idx="0">
                  <c:v>16-23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(2)'!$D$2055:$D$2063</c:f>
              <c:numCache>
                <c:formatCode>General</c:formatCode>
                <c:ptCount val="9"/>
                <c:pt idx="0">
                  <c:v>1286278</c:v>
                </c:pt>
                <c:pt idx="1">
                  <c:v>879730</c:v>
                </c:pt>
                <c:pt idx="2">
                  <c:v>16461026</c:v>
                </c:pt>
                <c:pt idx="3">
                  <c:v>14614264</c:v>
                </c:pt>
                <c:pt idx="4">
                  <c:v>119491</c:v>
                </c:pt>
                <c:pt idx="5">
                  <c:v>11576435</c:v>
                </c:pt>
                <c:pt idx="6">
                  <c:v>317339</c:v>
                </c:pt>
                <c:pt idx="7">
                  <c:v>5062854</c:v>
                </c:pt>
                <c:pt idx="8">
                  <c:v>15140710</c:v>
                </c:pt>
              </c:numCache>
            </c:numRef>
          </c:val>
        </c:ser>
        <c:ser>
          <c:idx val="3"/>
          <c:order val="3"/>
          <c:tx>
            <c:strRef>
              <c:f>'Sheet2 (2)'!$E$2053</c:f>
              <c:strCache>
                <c:ptCount val="1"/>
                <c:pt idx="0">
                  <c:v>24-31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(2)'!$E$2055:$E$2063</c:f>
              <c:numCache>
                <c:formatCode>General</c:formatCode>
                <c:ptCount val="9"/>
                <c:pt idx="0">
                  <c:v>101237209</c:v>
                </c:pt>
                <c:pt idx="1">
                  <c:v>1202307</c:v>
                </c:pt>
                <c:pt idx="2">
                  <c:v>169424087</c:v>
                </c:pt>
                <c:pt idx="3">
                  <c:v>34810743</c:v>
                </c:pt>
                <c:pt idx="4">
                  <c:v>84860</c:v>
                </c:pt>
                <c:pt idx="5">
                  <c:v>1509034</c:v>
                </c:pt>
                <c:pt idx="6">
                  <c:v>309028</c:v>
                </c:pt>
                <c:pt idx="7">
                  <c:v>3195618</c:v>
                </c:pt>
                <c:pt idx="8">
                  <c:v>86700988</c:v>
                </c:pt>
              </c:numCache>
            </c:numRef>
          </c:val>
        </c:ser>
        <c:ser>
          <c:idx val="4"/>
          <c:order val="4"/>
          <c:tx>
            <c:strRef>
              <c:f>'Sheet2 (2)'!$F$2053</c:f>
              <c:strCache>
                <c:ptCount val="1"/>
                <c:pt idx="0">
                  <c:v>32-39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(2)'!$F$2055:$F$2063</c:f>
              <c:numCache>
                <c:formatCode>General</c:formatCode>
                <c:ptCount val="9"/>
                <c:pt idx="0">
                  <c:v>438661822</c:v>
                </c:pt>
                <c:pt idx="1">
                  <c:v>793833</c:v>
                </c:pt>
                <c:pt idx="2">
                  <c:v>670753253</c:v>
                </c:pt>
                <c:pt idx="3">
                  <c:v>50533937</c:v>
                </c:pt>
                <c:pt idx="4">
                  <c:v>194054</c:v>
                </c:pt>
                <c:pt idx="5">
                  <c:v>97922655</c:v>
                </c:pt>
                <c:pt idx="6">
                  <c:v>518059</c:v>
                </c:pt>
                <c:pt idx="7">
                  <c:v>6346086</c:v>
                </c:pt>
                <c:pt idx="8">
                  <c:v>60228812</c:v>
                </c:pt>
              </c:numCache>
            </c:numRef>
          </c:val>
        </c:ser>
        <c:ser>
          <c:idx val="5"/>
          <c:order val="5"/>
          <c:tx>
            <c:strRef>
              <c:f>'Sheet2 (2)'!$G$2053</c:f>
              <c:strCache>
                <c:ptCount val="1"/>
                <c:pt idx="0">
                  <c:v>40-47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(2)'!$G$2055:$G$2063</c:f>
              <c:numCache>
                <c:formatCode>General</c:formatCode>
                <c:ptCount val="9"/>
                <c:pt idx="0">
                  <c:v>1596238818</c:v>
                </c:pt>
                <c:pt idx="1">
                  <c:v>828881</c:v>
                </c:pt>
                <c:pt idx="2">
                  <c:v>281444015</c:v>
                </c:pt>
                <c:pt idx="3">
                  <c:v>72471798</c:v>
                </c:pt>
                <c:pt idx="4">
                  <c:v>191533</c:v>
                </c:pt>
                <c:pt idx="5">
                  <c:v>2363534</c:v>
                </c:pt>
                <c:pt idx="6">
                  <c:v>690912</c:v>
                </c:pt>
                <c:pt idx="7">
                  <c:v>15479836</c:v>
                </c:pt>
                <c:pt idx="8">
                  <c:v>62365042</c:v>
                </c:pt>
              </c:numCache>
            </c:numRef>
          </c:val>
        </c:ser>
        <c:ser>
          <c:idx val="6"/>
          <c:order val="6"/>
          <c:tx>
            <c:strRef>
              <c:f>'Sheet2 (2)'!$H$2053</c:f>
              <c:strCache>
                <c:ptCount val="1"/>
                <c:pt idx="0">
                  <c:v>48-55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(2)'!$H$2055:$H$2063</c:f>
              <c:numCache>
                <c:formatCode>General</c:formatCode>
                <c:ptCount val="9"/>
                <c:pt idx="0">
                  <c:v>204885178</c:v>
                </c:pt>
                <c:pt idx="1">
                  <c:v>938329</c:v>
                </c:pt>
                <c:pt idx="2">
                  <c:v>115110431</c:v>
                </c:pt>
                <c:pt idx="3">
                  <c:v>47355960</c:v>
                </c:pt>
                <c:pt idx="4">
                  <c:v>79283</c:v>
                </c:pt>
                <c:pt idx="5">
                  <c:v>980554</c:v>
                </c:pt>
                <c:pt idx="6">
                  <c:v>280055</c:v>
                </c:pt>
                <c:pt idx="7">
                  <c:v>4372842</c:v>
                </c:pt>
                <c:pt idx="8">
                  <c:v>2603173</c:v>
                </c:pt>
              </c:numCache>
            </c:numRef>
          </c:val>
        </c:ser>
        <c:ser>
          <c:idx val="7"/>
          <c:order val="7"/>
          <c:tx>
            <c:strRef>
              <c:f>'Sheet2 (2)'!$I$2053</c:f>
              <c:strCache>
                <c:ptCount val="1"/>
                <c:pt idx="0">
                  <c:v>56-63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(2)'!$I$2055:$I$2063</c:f>
              <c:numCache>
                <c:formatCode>General</c:formatCode>
                <c:ptCount val="9"/>
                <c:pt idx="0">
                  <c:v>1420617</c:v>
                </c:pt>
                <c:pt idx="1">
                  <c:v>424299303</c:v>
                </c:pt>
                <c:pt idx="2">
                  <c:v>88826182</c:v>
                </c:pt>
                <c:pt idx="3">
                  <c:v>306096812</c:v>
                </c:pt>
                <c:pt idx="4">
                  <c:v>49032</c:v>
                </c:pt>
                <c:pt idx="5">
                  <c:v>313687</c:v>
                </c:pt>
                <c:pt idx="6">
                  <c:v>122215</c:v>
                </c:pt>
                <c:pt idx="7">
                  <c:v>1319390</c:v>
                </c:pt>
                <c:pt idx="8">
                  <c:v>563222</c:v>
                </c:pt>
              </c:numCache>
            </c:numRef>
          </c:val>
        </c:ser>
        <c:ser>
          <c:idx val="8"/>
          <c:order val="8"/>
          <c:tx>
            <c:strRef>
              <c:f>'Sheet2 (2)'!$J$2053</c:f>
              <c:strCache>
                <c:ptCount val="1"/>
                <c:pt idx="0">
                  <c:v>64</c:v>
                </c:pt>
              </c:strCache>
            </c:strRef>
          </c:tx>
          <c:cat>
            <c:strRef>
              <c:f>'Sheet2 (2)'!$A$2055:$A$2063</c:f>
              <c:strCache>
                <c:ptCount val="9"/>
                <c:pt idx="0">
                  <c:v>mcf</c:v>
                </c:pt>
                <c:pt idx="1">
                  <c:v>lbm</c:v>
                </c:pt>
                <c:pt idx="2">
                  <c:v>astar</c:v>
                </c:pt>
                <c:pt idx="3">
                  <c:v>tpch2</c:v>
                </c:pt>
                <c:pt idx="4">
                  <c:v>calculix</c:v>
                </c:pt>
                <c:pt idx="5">
                  <c:v>h264ref</c:v>
                </c:pt>
                <c:pt idx="6">
                  <c:v>wrf</c:v>
                </c:pt>
                <c:pt idx="7">
                  <c:v>povray</c:v>
                </c:pt>
                <c:pt idx="8">
                  <c:v>gcc</c:v>
                </c:pt>
              </c:strCache>
            </c:strRef>
          </c:cat>
          <c:val>
            <c:numRef>
              <c:f>'Sheet2 (2)'!$J$2055:$J$2063</c:f>
              <c:numCache>
                <c:formatCode>General</c:formatCode>
                <c:ptCount val="9"/>
                <c:pt idx="0">
                  <c:v>1823662</c:v>
                </c:pt>
                <c:pt idx="1">
                  <c:v>767029723</c:v>
                </c:pt>
                <c:pt idx="2">
                  <c:v>36844724</c:v>
                </c:pt>
                <c:pt idx="3">
                  <c:v>146813883</c:v>
                </c:pt>
                <c:pt idx="4">
                  <c:v>445961</c:v>
                </c:pt>
                <c:pt idx="5">
                  <c:v>3449636</c:v>
                </c:pt>
                <c:pt idx="6">
                  <c:v>1840041</c:v>
                </c:pt>
                <c:pt idx="7">
                  <c:v>8348369</c:v>
                </c:pt>
                <c:pt idx="8">
                  <c:v>2601386</c:v>
                </c:pt>
              </c:numCache>
            </c:numRef>
          </c:val>
        </c:ser>
        <c:overlap val="100"/>
        <c:axId val="134147072"/>
        <c:axId val="134827392"/>
      </c:barChart>
      <c:catAx>
        <c:axId val="134147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3200"/>
                </a:pPr>
                <a:r>
                  <a:rPr lang="en-US" sz="3200"/>
                  <a:t>Benchmark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34827392"/>
        <c:crosses val="autoZero"/>
        <c:auto val="1"/>
        <c:lblAlgn val="ctr"/>
        <c:lblOffset val="100"/>
      </c:catAx>
      <c:valAx>
        <c:axId val="13482739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2000" b="1"/>
                </a:pPr>
                <a:r>
                  <a:rPr lang="en-US" sz="2000" b="1" dirty="0"/>
                  <a:t>Percentage of Cache Blocks in Set</a:t>
                </a:r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34147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753791192767575"/>
          <c:y val="6.2691631742866238E-2"/>
          <c:w val="0.2038361038203558"/>
          <c:h val="0.6833540640246446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3966193813199766E-2"/>
          <c:y val="3.4426417628029088E-2"/>
          <c:w val="0.90340475122338593"/>
          <c:h val="0.71114311368973682"/>
        </c:manualLayout>
      </c:layout>
      <c:barChart>
        <c:barDir val="col"/>
        <c:grouping val="clustered"/>
        <c:ser>
          <c:idx val="0"/>
          <c:order val="0"/>
          <c:tx>
            <c:strRef>
              <c:f>Sheet2!$C$1</c:f>
              <c:strCache>
                <c:ptCount val="1"/>
                <c:pt idx="0">
                  <c:v>LRU</c:v>
                </c:pt>
              </c:strCache>
            </c:strRef>
          </c:tx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Sheet2!$C$2:$C$26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Min-LRU</c:v>
                </c:pt>
              </c:strCache>
            </c:strRef>
          </c:tx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Sheet2!$D$2:$D$26</c:f>
              <c:numCache>
                <c:formatCode>General</c:formatCode>
                <c:ptCount val="25"/>
                <c:pt idx="0">
                  <c:v>1.09355</c:v>
                </c:pt>
                <c:pt idx="1">
                  <c:v>1</c:v>
                </c:pt>
                <c:pt idx="2">
                  <c:v>1.0088900000000001</c:v>
                </c:pt>
                <c:pt idx="3">
                  <c:v>1.0105599999999999</c:v>
                </c:pt>
                <c:pt idx="4">
                  <c:v>1.00118</c:v>
                </c:pt>
                <c:pt idx="5">
                  <c:v>1.00129</c:v>
                </c:pt>
                <c:pt idx="6">
                  <c:v>1.00014</c:v>
                </c:pt>
                <c:pt idx="7">
                  <c:v>1.0081800000000001</c:v>
                </c:pt>
                <c:pt idx="8">
                  <c:v>1</c:v>
                </c:pt>
                <c:pt idx="9">
                  <c:v>1.0037700000000001</c:v>
                </c:pt>
                <c:pt idx="10">
                  <c:v>1</c:v>
                </c:pt>
                <c:pt idx="11">
                  <c:v>1.0280100000000001</c:v>
                </c:pt>
                <c:pt idx="12">
                  <c:v>1.00281</c:v>
                </c:pt>
                <c:pt idx="13">
                  <c:v>1.0146500000000001</c:v>
                </c:pt>
                <c:pt idx="14">
                  <c:v>1.0066900000000001</c:v>
                </c:pt>
                <c:pt idx="15">
                  <c:v>1.0099100000000001</c:v>
                </c:pt>
                <c:pt idx="16">
                  <c:v>1.0454600000000001</c:v>
                </c:pt>
                <c:pt idx="17">
                  <c:v>1.0024900000000001</c:v>
                </c:pt>
                <c:pt idx="18">
                  <c:v>1.0328900000000001</c:v>
                </c:pt>
                <c:pt idx="19">
                  <c:v>1.05769</c:v>
                </c:pt>
                <c:pt idx="20">
                  <c:v>1.00258</c:v>
                </c:pt>
                <c:pt idx="21">
                  <c:v>1.00109</c:v>
                </c:pt>
                <c:pt idx="22">
                  <c:v>1.00173</c:v>
                </c:pt>
                <c:pt idx="23">
                  <c:v>1.01997</c:v>
                </c:pt>
                <c:pt idx="24">
                  <c:v>1.01122</c:v>
                </c:pt>
              </c:numCache>
            </c:numRef>
          </c:val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RRIP</c:v>
                </c:pt>
              </c:strCache>
            </c:strRef>
          </c:tx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Sheet2!$E$2:$E$26</c:f>
              <c:numCache>
                <c:formatCode>General</c:formatCode>
                <c:ptCount val="25"/>
                <c:pt idx="0">
                  <c:v>1.16577</c:v>
                </c:pt>
                <c:pt idx="1">
                  <c:v>1.18564</c:v>
                </c:pt>
                <c:pt idx="2">
                  <c:v>1.01949</c:v>
                </c:pt>
                <c:pt idx="3">
                  <c:v>1.02339</c:v>
                </c:pt>
                <c:pt idx="4">
                  <c:v>1.00078</c:v>
                </c:pt>
                <c:pt idx="5">
                  <c:v>1.1975</c:v>
                </c:pt>
                <c:pt idx="6">
                  <c:v>0.95118000000000003</c:v>
                </c:pt>
                <c:pt idx="7">
                  <c:v>1.03085</c:v>
                </c:pt>
                <c:pt idx="8">
                  <c:v>0.92237999999999998</c:v>
                </c:pt>
                <c:pt idx="9">
                  <c:v>1.0105</c:v>
                </c:pt>
                <c:pt idx="10">
                  <c:v>1</c:v>
                </c:pt>
                <c:pt idx="11">
                  <c:v>1.02376</c:v>
                </c:pt>
                <c:pt idx="12">
                  <c:v>1.00258</c:v>
                </c:pt>
                <c:pt idx="13">
                  <c:v>1.1704399999999999</c:v>
                </c:pt>
                <c:pt idx="14">
                  <c:v>1.0379700000000001</c:v>
                </c:pt>
                <c:pt idx="15">
                  <c:v>1.00085</c:v>
                </c:pt>
                <c:pt idx="16">
                  <c:v>0.93147999999999997</c:v>
                </c:pt>
                <c:pt idx="17">
                  <c:v>1.0022500000000001</c:v>
                </c:pt>
                <c:pt idx="18">
                  <c:v>0.98389000000000004</c:v>
                </c:pt>
                <c:pt idx="19">
                  <c:v>1.09331</c:v>
                </c:pt>
                <c:pt idx="20">
                  <c:v>1.0324199999999999</c:v>
                </c:pt>
                <c:pt idx="21">
                  <c:v>0.99156</c:v>
                </c:pt>
                <c:pt idx="22">
                  <c:v>1.03064</c:v>
                </c:pt>
                <c:pt idx="23">
                  <c:v>0.99539</c:v>
                </c:pt>
                <c:pt idx="24">
                  <c:v>1.0241400000000001</c:v>
                </c:pt>
              </c:numCache>
            </c:numRef>
          </c:val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Min-Eviction</c:v>
                </c:pt>
              </c:strCache>
            </c:strRef>
          </c:tx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Sheet2!$F$2:$F$26</c:f>
              <c:numCache>
                <c:formatCode>General</c:formatCode>
                <c:ptCount val="25"/>
                <c:pt idx="0">
                  <c:v>1.1881600000000001</c:v>
                </c:pt>
                <c:pt idx="1">
                  <c:v>1.18564</c:v>
                </c:pt>
                <c:pt idx="2">
                  <c:v>1.0223500000000001</c:v>
                </c:pt>
                <c:pt idx="3">
                  <c:v>1.0269699999999999</c:v>
                </c:pt>
                <c:pt idx="4">
                  <c:v>1.0017199999999999</c:v>
                </c:pt>
                <c:pt idx="5">
                  <c:v>1.1984900000000001</c:v>
                </c:pt>
                <c:pt idx="6">
                  <c:v>0.95126999999999995</c:v>
                </c:pt>
                <c:pt idx="7">
                  <c:v>1.03851</c:v>
                </c:pt>
                <c:pt idx="8">
                  <c:v>0.92237999999999998</c:v>
                </c:pt>
                <c:pt idx="9">
                  <c:v>1.0152300000000001</c:v>
                </c:pt>
                <c:pt idx="10">
                  <c:v>1.0000100000000001</c:v>
                </c:pt>
                <c:pt idx="11">
                  <c:v>1.03244</c:v>
                </c:pt>
                <c:pt idx="12">
                  <c:v>1.00275</c:v>
                </c:pt>
                <c:pt idx="13">
                  <c:v>1.2256899999999999</c:v>
                </c:pt>
                <c:pt idx="14">
                  <c:v>1.0773600000000001</c:v>
                </c:pt>
                <c:pt idx="15">
                  <c:v>1.0095799999999999</c:v>
                </c:pt>
                <c:pt idx="16">
                  <c:v>0.95059000000000005</c:v>
                </c:pt>
                <c:pt idx="17">
                  <c:v>1.0027699999999999</c:v>
                </c:pt>
                <c:pt idx="18">
                  <c:v>0.97053</c:v>
                </c:pt>
                <c:pt idx="19">
                  <c:v>1.1068199999999999</c:v>
                </c:pt>
                <c:pt idx="20">
                  <c:v>1.0344800000000001</c:v>
                </c:pt>
                <c:pt idx="21">
                  <c:v>0.99146000000000001</c:v>
                </c:pt>
                <c:pt idx="22">
                  <c:v>1.0308600000000001</c:v>
                </c:pt>
                <c:pt idx="23">
                  <c:v>1.00515</c:v>
                </c:pt>
                <c:pt idx="24">
                  <c:v>1.02986</c:v>
                </c:pt>
              </c:numCache>
            </c:numRef>
          </c:val>
        </c:ser>
        <c:axId val="124127488"/>
        <c:axId val="124141952"/>
      </c:barChart>
      <c:catAx>
        <c:axId val="124127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</c:title>
        <c:tickLblPos val="nextTo"/>
        <c:crossAx val="124141952"/>
        <c:crosses val="autoZero"/>
        <c:auto val="1"/>
        <c:lblAlgn val="ctr"/>
        <c:lblOffset val="100"/>
      </c:catAx>
      <c:valAx>
        <c:axId val="124141952"/>
        <c:scaling>
          <c:orientation val="minMax"/>
          <c:min val="0.88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IPC</a:t>
                </a:r>
              </a:p>
            </c:rich>
          </c:tx>
          <c:layout/>
        </c:title>
        <c:numFmt formatCode="General" sourceLinked="1"/>
        <c:tickLblPos val="nextTo"/>
        <c:crossAx val="124127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42216046523584"/>
          <c:y val="2.7107162591518165E-2"/>
          <c:w val="0.14166071087872364"/>
          <c:h val="0.27535294930239007"/>
        </c:manualLayout>
      </c:layout>
    </c:legend>
    <c:plotVisOnly val="1"/>
  </c:chart>
  <c:txPr>
    <a:bodyPr/>
    <a:lstStyle/>
    <a:p>
      <a:pPr>
        <a:defRPr sz="1800">
          <a:latin typeface="+mn-lt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C13E-465A-42F8-8A27-38F6083141F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itchFamily="18" charset="0"/>
              </a:rPr>
              <a:t>CARP: Compression Aware Replacement Policies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274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aramond" pitchFamily="18" charset="0"/>
              </a:rPr>
              <a:t>Tyler Huberty, </a:t>
            </a:r>
            <a:r>
              <a:rPr lang="en-US" sz="4000" dirty="0" err="1" smtClean="0">
                <a:latin typeface="Garamond" pitchFamily="18" charset="0"/>
              </a:rPr>
              <a:t>Rui</a:t>
            </a:r>
            <a:r>
              <a:rPr lang="en-US" sz="4000" dirty="0" smtClean="0">
                <a:latin typeface="Garamond" pitchFamily="18" charset="0"/>
              </a:rPr>
              <a:t> </a:t>
            </a:r>
            <a:r>
              <a:rPr lang="en-US" sz="4000" dirty="0" err="1" smtClean="0">
                <a:latin typeface="Garamond" pitchFamily="18" charset="0"/>
              </a:rPr>
              <a:t>Cai</a:t>
            </a:r>
            <a:r>
              <a:rPr lang="en-US" sz="4000" dirty="0" smtClean="0">
                <a:latin typeface="Garamond" pitchFamily="18" charset="0"/>
              </a:rPr>
              <a:t>, </a:t>
            </a:r>
            <a:r>
              <a:rPr lang="en-US" sz="4000" dirty="0">
                <a:latin typeface="Garamond" pitchFamily="18" charset="0"/>
              </a:rPr>
              <a:t>Gennady </a:t>
            </a:r>
            <a:r>
              <a:rPr lang="en-US" sz="4000" dirty="0" err="1">
                <a:latin typeface="Garamond" pitchFamily="18" charset="0"/>
              </a:rPr>
              <a:t>Pekhimenko</a:t>
            </a:r>
            <a:endParaRPr lang="en-US" sz="4000" dirty="0">
              <a:latin typeface="Garamond" pitchFamily="18" charset="0"/>
            </a:endParaRPr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3" cstate="print"/>
          <a:srcRect t="92588" r="43587"/>
          <a:stretch>
            <a:fillRect/>
          </a:stretch>
        </p:blipFill>
        <p:spPr bwMode="auto">
          <a:xfrm>
            <a:off x="533401" y="2235873"/>
            <a:ext cx="5867400" cy="11931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" name="Picture 29" descr="wordmark7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31200" y="2514600"/>
            <a:ext cx="5463849" cy="92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09600" y="5334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19050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533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93800" y="914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4362271"/>
            <a:ext cx="13010278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20800" y="4362271"/>
            <a:ext cx="12954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Motivation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15258871"/>
            <a:ext cx="26289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Mechanisms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26136600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20800" y="26136600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Conclusions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" y="4267200"/>
            <a:ext cx="131826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868400" y="4267200"/>
            <a:ext cx="131826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5163800"/>
            <a:ext cx="265938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25984200"/>
            <a:ext cx="13182600" cy="10134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68400" y="25984200"/>
            <a:ext cx="13182600" cy="10134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hart 32"/>
          <p:cNvGraphicFramePr/>
          <p:nvPr/>
        </p:nvGraphicFramePr>
        <p:xfrm>
          <a:off x="19964400" y="9067800"/>
          <a:ext cx="6858000" cy="504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33"/>
          <p:cNvSpPr/>
          <p:nvPr/>
        </p:nvSpPr>
        <p:spPr>
          <a:xfrm>
            <a:off x="533400" y="5638800"/>
            <a:ext cx="1295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Traditional cache replacement and insertion policies mainly focus on block </a:t>
            </a:r>
            <a:r>
              <a:rPr lang="en-US" sz="4000" dirty="0">
                <a:solidFill>
                  <a:srgbClr val="0000FF"/>
                </a:solidFill>
              </a:rPr>
              <a:t>reuse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Recent literature has proposed </a:t>
            </a:r>
            <a:r>
              <a:rPr lang="en-US" sz="4000" dirty="0">
                <a:solidFill>
                  <a:srgbClr val="0000FF"/>
                </a:solidFill>
              </a:rPr>
              <a:t>cache compression</a:t>
            </a:r>
            <a:r>
              <a:rPr lang="en-US" sz="4000" dirty="0" smtClean="0"/>
              <a:t>, a promising technique to increase on-chip cache capacity [</a:t>
            </a:r>
            <a:r>
              <a:rPr lang="en-US" sz="4000" dirty="0" err="1" smtClean="0"/>
              <a:t>Pekhimenko</a:t>
            </a:r>
            <a:r>
              <a:rPr lang="en-US" sz="4000" dirty="0" smtClean="0"/>
              <a:t> et. al., PACT’12]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In a compressed cache, </a:t>
            </a:r>
            <a:r>
              <a:rPr lang="en-US" sz="4000" dirty="0">
                <a:solidFill>
                  <a:srgbClr val="0000FF"/>
                </a:solidFill>
              </a:rPr>
              <a:t>block size </a:t>
            </a:r>
            <a:r>
              <a:rPr lang="en-US" sz="4000" dirty="0" smtClean="0"/>
              <a:t>is an additional dimension</a:t>
            </a:r>
          </a:p>
          <a:p>
            <a:pPr>
              <a:buFont typeface="Arial" pitchFamily="34" charset="0"/>
              <a:buChar char="•"/>
            </a:pPr>
            <a:r>
              <a:rPr lang="en-US" sz="4000" b="1" u="sng" dirty="0" smtClean="0"/>
              <a:t>Observation</a:t>
            </a:r>
            <a:r>
              <a:rPr lang="en-US" sz="4000" dirty="0" smtClean="0"/>
              <a:t>: The block most likely to be reused soon may no longer be the best block to keep in the cache</a:t>
            </a:r>
          </a:p>
          <a:p>
            <a:pPr>
              <a:buFont typeface="Arial" pitchFamily="34" charset="0"/>
              <a:buChar char="•"/>
            </a:pPr>
            <a:r>
              <a:rPr lang="en-US" sz="4000" b="1" u="sng" dirty="0" smtClean="0">
                <a:solidFill>
                  <a:srgbClr val="0000FF"/>
                </a:solidFill>
              </a:rPr>
              <a:t>Key Idea</a:t>
            </a:r>
            <a:r>
              <a:rPr lang="en-US" sz="4000" dirty="0" smtClean="0">
                <a:solidFill>
                  <a:srgbClr val="0000FF"/>
                </a:solidFill>
              </a:rPr>
              <a:t>: Use compressed block size in making cache replacement decisions</a:t>
            </a:r>
          </a:p>
          <a:p>
            <a:pPr>
              <a:buFont typeface="Arial" pitchFamily="34" charset="0"/>
              <a:buChar char="•"/>
            </a:pPr>
            <a:r>
              <a:rPr lang="en-US" sz="4000" b="1" u="sng" dirty="0" smtClean="0"/>
              <a:t>Solution</a:t>
            </a:r>
            <a:r>
              <a:rPr lang="en-US" sz="4000" dirty="0" smtClean="0"/>
              <a:t>: We propose three mechanisms: </a:t>
            </a:r>
            <a:r>
              <a:rPr lang="en-US" sz="4000" dirty="0" smtClean="0">
                <a:solidFill>
                  <a:srgbClr val="FF0000"/>
                </a:solidFill>
              </a:rPr>
              <a:t>Min-LRU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FF0000"/>
                </a:solidFill>
              </a:rPr>
              <a:t>Min-Eviction</a:t>
            </a:r>
            <a:r>
              <a:rPr lang="en-US" sz="4000" dirty="0" smtClean="0"/>
              <a:t>, and </a:t>
            </a:r>
            <a:r>
              <a:rPr lang="en-US" sz="4000" dirty="0" smtClean="0">
                <a:solidFill>
                  <a:srgbClr val="FF0000"/>
                </a:solidFill>
              </a:rPr>
              <a:t>Global Min-Eviction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20800" y="5638800"/>
            <a:ext cx="1295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Problem</a:t>
            </a:r>
            <a:r>
              <a:rPr lang="en-US" sz="4000" dirty="0" smtClean="0">
                <a:solidFill>
                  <a:srgbClr val="FF0000"/>
                </a:solidFill>
              </a:rPr>
              <a:t>: How can we maximize cache performance utilizing both block reuse and size?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3200" dirty="0" smtClean="0"/>
              <a:t>No existing policy considers the many varied block sizes </a:t>
            </a:r>
            <a:r>
              <a:rPr lang="en-US" sz="3200" b="1" dirty="0" smtClean="0"/>
              <a:t>and</a:t>
            </a:r>
            <a:r>
              <a:rPr lang="en-US" sz="3200" dirty="0" smtClean="0"/>
              <a:t> potentials for reuse in making a replacement decision</a:t>
            </a:r>
            <a:endParaRPr lang="en-US" sz="4000" dirty="0"/>
          </a:p>
          <a:p>
            <a:r>
              <a:rPr lang="en-US" sz="4000" u="sng" dirty="0" smtClean="0"/>
              <a:t>We propose compression aware replacement policies</a:t>
            </a:r>
            <a:endParaRPr lang="en-US" sz="4000" u="sng" dirty="0" smtClean="0"/>
          </a:p>
          <a:p>
            <a:endParaRPr lang="en-US" sz="4400" dirty="0"/>
          </a:p>
        </p:txBody>
      </p:sp>
      <p:sp>
        <p:nvSpPr>
          <p:cNvPr id="36" name="TextBox 35"/>
          <p:cNvSpPr txBox="1"/>
          <p:nvPr/>
        </p:nvSpPr>
        <p:spPr>
          <a:xfrm>
            <a:off x="19507200" y="138684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Distribution of Compressed Block Sizes (in bytes): potentially useful to replacement decision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14249400" y="13456146"/>
            <a:ext cx="5562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Shortcoming of Traditional LRU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LRU evicts more than necessary, underutilizing cache capacity</a:t>
            </a:r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</p:txBody>
      </p:sp>
      <p:graphicFrame>
        <p:nvGraphicFramePr>
          <p:cNvPr id="39" name="Chart 38"/>
          <p:cNvGraphicFramePr/>
          <p:nvPr/>
        </p:nvGraphicFramePr>
        <p:xfrm>
          <a:off x="838200" y="29641800"/>
          <a:ext cx="116586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0" name="Rectangle 39"/>
          <p:cNvSpPr/>
          <p:nvPr/>
        </p:nvSpPr>
        <p:spPr>
          <a:xfrm>
            <a:off x="685800" y="27508200"/>
            <a:ext cx="1295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Min-LRU</a:t>
            </a:r>
            <a:r>
              <a:rPr lang="en-US" sz="4400" dirty="0" smtClean="0"/>
              <a:t>: 1% increase in IPC over LRU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Min-Eviction</a:t>
            </a:r>
            <a:r>
              <a:rPr lang="en-US" sz="4400" dirty="0" smtClean="0"/>
              <a:t>: 3% increase in IPC over LRU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IPC increase due to MPKI decrease</a:t>
            </a:r>
            <a:endParaRPr lang="en-US" sz="44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4325600" y="8915400"/>
            <a:ext cx="4800600" cy="4343400"/>
            <a:chOff x="685800" y="16992600"/>
            <a:chExt cx="6629400" cy="4800600"/>
          </a:xfrm>
        </p:grpSpPr>
        <p:sp>
          <p:nvSpPr>
            <p:cNvPr id="41" name="Rectangle 40"/>
            <p:cNvSpPr/>
            <p:nvPr/>
          </p:nvSpPr>
          <p:spPr>
            <a:xfrm>
              <a:off x="685800" y="185166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8800" y="18592800"/>
              <a:ext cx="2057399" cy="6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4x</a:t>
              </a:r>
              <a:endParaRPr lang="en-US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1000" y="18592800"/>
              <a:ext cx="762000" cy="6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57801" y="18592800"/>
              <a:ext cx="762000" cy="6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24600" y="18592800"/>
              <a:ext cx="762000" cy="6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8201" y="18745200"/>
              <a:ext cx="1143000" cy="44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16992600"/>
              <a:ext cx="2057399" cy="6463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4x</a:t>
              </a:r>
              <a:endParaRPr lang="en-US" sz="3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0000" y="17068800"/>
              <a:ext cx="1295400" cy="44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Insert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48400" y="18059400"/>
              <a:ext cx="1066800" cy="44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LRU</a:t>
              </a:r>
              <a:endParaRPr lang="en-US" sz="2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16992600"/>
              <a:ext cx="2057399" cy="646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4x</a:t>
              </a:r>
              <a:endParaRPr lang="en-US" sz="3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5800" y="196596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8201" y="19888200"/>
              <a:ext cx="1143000" cy="44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5800" y="208788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8201" y="21107400"/>
              <a:ext cx="1143000" cy="44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8800" y="20955000"/>
              <a:ext cx="2057399" cy="646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4x</a:t>
              </a:r>
              <a:endParaRPr lang="en-US" sz="3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134600" y="16535400"/>
            <a:ext cx="7467600" cy="10796290"/>
            <a:chOff x="12344400" y="16535400"/>
            <a:chExt cx="7467600" cy="10796290"/>
          </a:xfrm>
        </p:grpSpPr>
        <p:sp>
          <p:nvSpPr>
            <p:cNvPr id="56" name="Rectangle 55"/>
            <p:cNvSpPr/>
            <p:nvPr/>
          </p:nvSpPr>
          <p:spPr>
            <a:xfrm>
              <a:off x="12344400" y="1752600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335000" y="1760220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{70%,2x}</a:t>
              </a:r>
              <a:endParaRPr lang="en-US" sz="4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20600" y="177546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621000" y="166878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Insert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468600" y="176022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{50%,x}</a:t>
              </a:r>
              <a:endParaRPr lang="en-US" sz="4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297400" y="176022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{50%,x}</a:t>
              </a:r>
              <a:endParaRPr lang="en-US" sz="4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344400" y="1862455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35000" y="1870075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35</a:t>
              </a:r>
              <a:endParaRPr lang="en-US" sz="4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420600" y="1885315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468600" y="1870075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297400" y="1870075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068800" y="16535400"/>
              <a:ext cx="2057400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2x</a:t>
              </a:r>
              <a:endParaRPr lang="en-US" sz="4000" dirty="0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14725650" y="18364200"/>
            <a:ext cx="114300" cy="215900"/>
          </p:xfrm>
          <a:graphic>
            <a:graphicData uri="http://schemas.openxmlformats.org/presentationml/2006/ole">
              <p:oleObj spid="_x0000_s1027" name="Equation" r:id="rId7" imgW="114120" imgH="215640" progId="Equation.3">
                <p:embed/>
              </p:oleObj>
            </a:graphicData>
          </a:graphic>
        </p:graphicFrame>
        <p:sp>
          <p:nvSpPr>
            <p:cNvPr id="69" name="Rectangle 68"/>
            <p:cNvSpPr/>
            <p:nvPr/>
          </p:nvSpPr>
          <p:spPr>
            <a:xfrm>
              <a:off x="12344400" y="1973580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992600" y="1981200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35</a:t>
              </a:r>
              <a:endParaRPr lang="en-US" sz="4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20600" y="199644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335000" y="19812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163800" y="19812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344400" y="2087880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420600" y="211074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335000" y="20955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163800" y="20955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992600" y="20955000"/>
              <a:ext cx="2057400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2x</a:t>
              </a:r>
              <a:endParaRPr lang="en-US" sz="4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496800" y="21945600"/>
              <a:ext cx="7315200" cy="538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400" dirty="0" smtClean="0"/>
                <a:t>Policy 2: </a:t>
              </a:r>
              <a:r>
                <a:rPr lang="en-US" sz="4400" dirty="0">
                  <a:solidFill>
                    <a:srgbClr val="0000FF"/>
                  </a:solidFill>
                </a:rPr>
                <a:t>Min-Eviction</a:t>
              </a:r>
            </a:p>
            <a:p>
              <a:r>
                <a:rPr lang="en-US" sz="2800" u="sng" dirty="0" smtClean="0"/>
                <a:t>Insight</a:t>
              </a:r>
              <a:r>
                <a:rPr lang="en-US" sz="2800" dirty="0" smtClean="0"/>
                <a:t>: Keeping multiple compressible blocks with less reuse may be more valuable than a single uncompressible block of higher reuse</a:t>
              </a:r>
            </a:p>
            <a:p>
              <a:r>
                <a:rPr lang="en-US" sz="2800" u="sng" dirty="0" smtClean="0"/>
                <a:t>Key Idea</a:t>
              </a:r>
              <a:r>
                <a:rPr lang="en-US" sz="2800" dirty="0" smtClean="0"/>
                <a:t>: Assign a value based on reuse and compressibility to all blocks and on replacement, evict the set of blocks with the least value</a:t>
              </a:r>
            </a:p>
            <a:p>
              <a:endParaRPr lang="en-US" sz="4400" dirty="0"/>
            </a:p>
            <a:p>
              <a:endParaRPr lang="en-US" sz="4400" dirty="0" smtClean="0"/>
            </a:p>
            <a:p>
              <a:endParaRPr lang="en-US" sz="4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840200"/>
            <a:ext cx="6629400" cy="9553515"/>
            <a:chOff x="15544800" y="16992600"/>
            <a:chExt cx="6629400" cy="9553515"/>
          </a:xfrm>
        </p:grpSpPr>
        <p:sp>
          <p:nvSpPr>
            <p:cNvPr id="79" name="Rectangle 78"/>
            <p:cNvSpPr/>
            <p:nvPr/>
          </p:nvSpPr>
          <p:spPr>
            <a:xfrm>
              <a:off x="15544800" y="185166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687800" y="1859280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50000" y="185928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116800" y="185928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183600" y="185928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697200" y="18745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Set 0</a:t>
              </a:r>
              <a:endParaRPr lang="en-US" sz="28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040600" y="16992600"/>
              <a:ext cx="2057400" cy="7078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669000" y="170688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Insert</a:t>
              </a:r>
              <a:endParaRPr lang="en-US" sz="28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07400" y="180594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LRU</a:t>
              </a:r>
              <a:endParaRPr lang="en-US" sz="28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040600" y="16992600"/>
              <a:ext cx="2057400" cy="7078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544800" y="196596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697200" y="19888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Set 0</a:t>
              </a:r>
              <a:endParaRPr lang="en-US" sz="28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544800" y="208788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697200" y="211074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Set 0</a:t>
              </a:r>
              <a:endParaRPr lang="en-US" sz="28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687800" y="20955000"/>
              <a:ext cx="2057400" cy="7078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687800" y="19789914"/>
              <a:ext cx="20574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050000" y="19789914"/>
              <a:ext cx="7620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116800" y="19789914"/>
              <a:ext cx="7620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83600" y="19789914"/>
              <a:ext cx="7620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050000" y="209550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116800" y="209550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183600" y="209550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5544800" y="22021800"/>
              <a:ext cx="6629400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400" dirty="0" smtClean="0"/>
                <a:t>Policy 1: </a:t>
              </a:r>
              <a:r>
                <a:rPr lang="en-US" sz="4400" dirty="0">
                  <a:solidFill>
                    <a:srgbClr val="0000FF"/>
                  </a:solidFill>
                </a:rPr>
                <a:t>Min-LRU</a:t>
              </a:r>
            </a:p>
            <a:p>
              <a:r>
                <a:rPr lang="en-US" sz="2800" u="sng" dirty="0" smtClean="0"/>
                <a:t>Insight</a:t>
              </a:r>
              <a:r>
                <a:rPr lang="en-US" sz="2800" dirty="0" smtClean="0"/>
                <a:t>: LRU evicts more blocks than necessary</a:t>
              </a:r>
            </a:p>
            <a:p>
              <a:r>
                <a:rPr lang="en-US" sz="2800" u="sng" dirty="0" smtClean="0"/>
                <a:t>Key Idea</a:t>
              </a:r>
              <a:r>
                <a:rPr lang="en-US" sz="2800" dirty="0" smtClean="0"/>
                <a:t>: Evict only the minimum number of LRU blocks</a:t>
              </a:r>
            </a:p>
            <a:p>
              <a:endParaRPr lang="en-US" sz="4400" dirty="0"/>
            </a:p>
            <a:p>
              <a:endParaRPr lang="en-US" sz="4400" dirty="0" smtClean="0"/>
            </a:p>
            <a:p>
              <a:endParaRPr lang="en-US" sz="44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838200" y="35356800"/>
            <a:ext cx="1295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2MB cache size, Base-Delta-Immediate compression scheme, 4Ghz x86 in-order, 1B instructions</a:t>
            </a: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13944600" y="27584400"/>
            <a:ext cx="134874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Min-Eviction</a:t>
            </a:r>
            <a:r>
              <a:rPr lang="en-US" sz="4400" dirty="0" smtClean="0"/>
              <a:t>: a novel replacement policy for the compressed cache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O</a:t>
            </a:r>
            <a:r>
              <a:rPr lang="en-US" sz="3600" u="sng" dirty="0" smtClean="0"/>
              <a:t>utperforms current state-of-the-art replacement policies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First to consider both compressed block size and probability of reuse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Simple to implement</a:t>
            </a:r>
          </a:p>
          <a:p>
            <a:pPr>
              <a:buFont typeface="Arial" pitchFamily="34" charset="0"/>
              <a:buChar char="•"/>
            </a:pPr>
            <a:endParaRPr lang="en-US" sz="3600" u="sng" dirty="0"/>
          </a:p>
          <a:p>
            <a:r>
              <a:rPr lang="en-US" sz="4400" dirty="0">
                <a:solidFill>
                  <a:srgbClr val="0000FF"/>
                </a:solidFill>
              </a:rPr>
              <a:t>Further Work</a:t>
            </a:r>
            <a:r>
              <a:rPr lang="en-US" sz="4400" dirty="0" smtClean="0">
                <a:solidFill>
                  <a:srgbClr val="0000FF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/>
              <a:t>Global Min-Eviction</a:t>
            </a:r>
            <a:r>
              <a:rPr lang="en-US" sz="3600" dirty="0" smtClean="0"/>
              <a:t>: a global replacement policy for the compressed decoupled variable way cache that applies similar insight as Min-Eviction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b="1" dirty="0" smtClean="0"/>
              <a:t>Fairness</a:t>
            </a:r>
            <a:r>
              <a:rPr lang="en-US" sz="3600" dirty="0" smtClean="0"/>
              <a:t> in compressed cache replacement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/>
              <a:t>Multi-core evaluation and analysis </a:t>
            </a:r>
            <a:r>
              <a:rPr lang="en-US" sz="3600" dirty="0" smtClean="0"/>
              <a:t>(see paper): 4% increase in normalized weighted speedup over LRU in heterogeneous workloads</a:t>
            </a:r>
            <a:endParaRPr lang="en-US" sz="3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391400" y="18288000"/>
            <a:ext cx="906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/>
              <a:t>Before Eviction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Marking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Replacement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992600" y="17337930"/>
            <a:ext cx="3276600" cy="422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 smtClean="0"/>
              <a:t>Before Eviction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Assign Values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Sort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Replacement</a:t>
            </a:r>
            <a:endParaRPr lang="en-US" sz="2800" dirty="0"/>
          </a:p>
        </p:txBody>
      </p:sp>
      <p:pic>
        <p:nvPicPr>
          <p:cNvPr id="110" name="Picture 10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0" y="22583044"/>
            <a:ext cx="3200400" cy="233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1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469600" y="22479000"/>
            <a:ext cx="3200400" cy="23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19888200" y="16687800"/>
            <a:ext cx="66294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Assigning Values to Block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 smtClean="0"/>
              <a:t>Value function</a:t>
            </a:r>
            <a:r>
              <a:rPr lang="en-US" sz="2800" b="1" dirty="0" smtClean="0"/>
              <a:t>: f(block reuse, block size)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Monotonically  increasing with respect to block reuse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Monotonically decreasing with respect to block size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Plane</a:t>
            </a:r>
            <a:r>
              <a:rPr lang="en-US" sz="2800" dirty="0" smtClean="0"/>
              <a:t> (see figure) achieves these goals, but is complex to implement in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Reuse/Size </a:t>
            </a:r>
            <a:r>
              <a:rPr lang="en-US" sz="2800" dirty="0" smtClean="0"/>
              <a:t>(see figure) approximates plane and is less complex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 smtClean="0"/>
              <a:t>Probability of reuse predictor:</a:t>
            </a:r>
            <a:r>
              <a:rPr lang="en-US" sz="2800" dirty="0"/>
              <a:t> </a:t>
            </a:r>
            <a:r>
              <a:rPr lang="en-US" sz="2800" b="1" dirty="0" smtClean="0"/>
              <a:t>RRIP [</a:t>
            </a:r>
            <a:r>
              <a:rPr lang="en-US" sz="2800" b="1" dirty="0" err="1" smtClean="0"/>
              <a:t>Jaleel</a:t>
            </a:r>
            <a:r>
              <a:rPr lang="en-US" sz="2800" b="1" dirty="0" smtClean="0"/>
              <a:t> et. al., ISCA’10] derivative</a:t>
            </a:r>
            <a:endParaRPr lang="en-US" sz="2800" b="1" u="sng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49400" y="87630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040600" y="248412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3D Plane	Reuse/Size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538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 Huberty</dc:creator>
  <cp:lastModifiedBy>Tyler Huberty</cp:lastModifiedBy>
  <cp:revision>31</cp:revision>
  <dcterms:created xsi:type="dcterms:W3CDTF">2012-12-10T22:24:59Z</dcterms:created>
  <dcterms:modified xsi:type="dcterms:W3CDTF">2012-12-13T18:57:55Z</dcterms:modified>
</cp:coreProperties>
</file>