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Karl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22" Type="http://schemas.openxmlformats.org/officeDocument/2006/relationships/font" Target="fonts/Karla-bold.fntdata"/><Relationship Id="rId10" Type="http://schemas.openxmlformats.org/officeDocument/2006/relationships/slide" Target="slides/slide6.xml"/><Relationship Id="rId21" Type="http://schemas.openxmlformats.org/officeDocument/2006/relationships/font" Target="fonts/Karla-regular.fntdata"/><Relationship Id="rId13" Type="http://schemas.openxmlformats.org/officeDocument/2006/relationships/slide" Target="slides/slide9.xml"/><Relationship Id="rId24" Type="http://schemas.openxmlformats.org/officeDocument/2006/relationships/font" Target="fonts/Karla-boldItalic.fntdata"/><Relationship Id="rId12" Type="http://schemas.openxmlformats.org/officeDocument/2006/relationships/slide" Target="slides/slide8.xml"/><Relationship Id="rId23" Type="http://schemas.openxmlformats.org/officeDocument/2006/relationships/font" Target="fonts/Karl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25" name="Google Shape;25;p5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30" name="Google Shape;30;p6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36" name="Google Shape;36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" name="Google Shape;37;p7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0" i="0" sz="7200" u="none" cap="none" strike="noStrike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42" name="Google Shape;42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48" name="Google Shape;48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55" name="Google Shape;55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0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8" name="Google Shape;58;p10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9" name="Google Shape;59;p10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648300" y="3049150"/>
            <a:ext cx="38895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 sz="2000">
                <a:solidFill>
                  <a:srgbClr val="999999"/>
                </a:solidFill>
              </a:rPr>
              <a:t>Módulo: HTML &amp; CSS </a:t>
            </a:r>
            <a:endParaRPr b="0" sz="20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E50A3B"/>
                </a:solidFill>
              </a:rPr>
              <a:t>TAGS, ATRIBUTOS E ESTRUTURA BÁSICA</a:t>
            </a:r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13863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5" name="Google Shape;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8978" y="745175"/>
            <a:ext cx="1605700" cy="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7200">
                <a:solidFill>
                  <a:srgbClr val="2196F3"/>
                </a:solidFill>
              </a:rPr>
              <a:t>3.</a:t>
            </a:r>
            <a:endParaRPr sz="7200">
              <a:solidFill>
                <a:srgbClr val="2196F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434343"/>
                </a:solidFill>
              </a:rPr>
              <a:t>ESTRUTURA BÁSICA DE UM DOCUMENTO HTML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60" name="Google Shape;160;p23"/>
          <p:cNvSpPr txBox="1"/>
          <p:nvPr>
            <p:ph idx="1" type="subTitle"/>
          </p:nvPr>
        </p:nvSpPr>
        <p:spPr>
          <a:xfrm>
            <a:off x="6034400" y="3423075"/>
            <a:ext cx="25965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4"/>
          <p:cNvSpPr txBox="1"/>
          <p:nvPr/>
        </p:nvSpPr>
        <p:spPr>
          <a:xfrm>
            <a:off x="450125" y="271250"/>
            <a:ext cx="5019900" cy="45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!DOCTYPE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html&gt;</a:t>
            </a:r>
            <a:endParaRPr b="0" i="0" sz="17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7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7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7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charset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700" u="none" cap="none" strike="noStrike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7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&gt;Hello world&lt;/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7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7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7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&gt;Lorem ipsum dolor sit amet, consectetur adipisicing elit. Tenetur deserunt molestiae numquam veritatis ea ut praesentium explicabo atque maxime a eaque, aut id consequuntur. Et nemo non perspiciatis eum!&lt;/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7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7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7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3100" y="2315774"/>
            <a:ext cx="1869450" cy="1951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196F3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/>
        </p:nvSpPr>
        <p:spPr>
          <a:xfrm>
            <a:off x="450125" y="271250"/>
            <a:ext cx="5019900" cy="45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!DOCTYPE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html&gt;</a:t>
            </a:r>
            <a:endParaRPr b="0" i="0" sz="17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7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7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7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charset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700" u="none" cap="none" strike="noStrike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7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&gt;Hello world&lt;/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7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7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7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&gt;Lorem ipsum dolor sit amet, consectetur adipisicing elit. Tenetur deserunt molestiae numquam veritatis ea ut praesentium explicabo atque maxime a eaque, aut id consequuntur. Et nemo non perspiciatis eum!&lt;/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7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7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" sz="17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" sz="17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7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450125" y="4504565"/>
            <a:ext cx="6029100" cy="250500"/>
          </a:xfrm>
          <a:prstGeom prst="roundRect">
            <a:avLst>
              <a:gd fmla="val 16667" name="adj"/>
            </a:avLst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FFC107"/>
                </a:solidFill>
              </a:rPr>
              <a:t>FINAL DA PÁGINA</a:t>
            </a:r>
            <a:endParaRPr b="0" i="0" sz="1200" u="none" cap="none" strike="noStrike">
              <a:solidFill>
                <a:srgbClr val="FFC10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450125" y="1920789"/>
            <a:ext cx="6029100" cy="2562000"/>
          </a:xfrm>
          <a:prstGeom prst="roundRect">
            <a:avLst>
              <a:gd fmla="val 1961" name="adj"/>
            </a:avLst>
          </a:prstGeom>
          <a:solidFill>
            <a:srgbClr val="E50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C107"/>
                </a:solidFill>
              </a:rPr>
              <a:t>CONTEÚDO</a:t>
            </a:r>
            <a:endParaRPr sz="1200">
              <a:solidFill>
                <a:srgbClr val="FFC107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C107"/>
                </a:solidFill>
              </a:rPr>
              <a:t>DA PÁGINA</a:t>
            </a:r>
            <a:endParaRPr sz="1200">
              <a:solidFill>
                <a:srgbClr val="FFC107"/>
              </a:solidFill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450125" y="909286"/>
            <a:ext cx="6029100" cy="998100"/>
          </a:xfrm>
          <a:prstGeom prst="roundRect">
            <a:avLst>
              <a:gd fmla="val 3641" name="adj"/>
            </a:avLst>
          </a:prstGeom>
          <a:solidFill>
            <a:srgbClr val="9C27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C107"/>
                </a:solidFill>
              </a:rPr>
              <a:t>CONFIGURAÇÃO</a:t>
            </a:r>
            <a:endParaRPr sz="1200">
              <a:solidFill>
                <a:srgbClr val="FFC107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C107"/>
                </a:solidFill>
              </a:rPr>
              <a:t>DA PÁGINA</a:t>
            </a:r>
            <a:endParaRPr sz="1200">
              <a:solidFill>
                <a:srgbClr val="FFC107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FFC107"/>
              </a:solidFill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450125" y="646205"/>
            <a:ext cx="6029100" cy="250500"/>
          </a:xfrm>
          <a:prstGeom prst="roundRect">
            <a:avLst>
              <a:gd fmla="val 16667" name="adj"/>
            </a:avLst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FFC107"/>
                </a:solidFill>
              </a:rPr>
              <a:t>TOPO DA PÁGINA</a:t>
            </a:r>
            <a:endParaRPr b="0" i="0" sz="1200" u="none" cap="none" strike="noStrike">
              <a:solidFill>
                <a:srgbClr val="FFC10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450125" y="383165"/>
            <a:ext cx="6029100" cy="250500"/>
          </a:xfrm>
          <a:prstGeom prst="roundRect">
            <a:avLst>
              <a:gd fmla="val 16667" name="adj"/>
            </a:avLst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FFC107"/>
                </a:solidFill>
              </a:rPr>
              <a:t>VERSÃO HTML</a:t>
            </a:r>
            <a:endParaRPr b="0" i="0" sz="1200" u="none" cap="none" strike="noStrike">
              <a:solidFill>
                <a:srgbClr val="FFC10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450125" y="271250"/>
            <a:ext cx="5019900" cy="45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 b="0" i="0" sz="1700" u="none" cap="none" strike="noStrike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b="0" i="0" sz="1700" u="none" cap="none" strike="noStrike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&lt;head&gt;</a:t>
            </a:r>
            <a:endParaRPr b="0" i="0" sz="1700" u="none" cap="none" strike="noStrike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&lt;meta charset="utf-8"&gt;</a:t>
            </a:r>
            <a:endParaRPr b="0" i="0" sz="1700" u="none" cap="none" strike="noStrike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	&lt;title&gt;Hello world&lt;/title&gt;</a:t>
            </a:r>
            <a:endParaRPr b="0" i="0" sz="1700" u="none" cap="none" strike="noStrike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&lt;/head&gt;</a:t>
            </a:r>
            <a:endParaRPr b="0" i="0" sz="1700" u="none" cap="none" strike="noStrike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&lt;body&gt;</a:t>
            </a:r>
            <a:endParaRPr b="0" i="0" sz="1700" u="none" cap="none" strike="noStrike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&lt;p&gt;Lorem ipsum dolor sit amet, consectetur adipisicing elit. Tenetur deserunt molestiae numquam veritatis ea ut praesentium explicabo atque  maxime a eaque, aut id consequuntur. Et nemo non perspiciatis eum!&lt;/p&gt;</a:t>
            </a:r>
            <a:endParaRPr b="0" i="0" sz="1700" u="none" cap="none" strike="noStrike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&lt;/body&gt;</a:t>
            </a:r>
            <a:endParaRPr b="0" i="0" sz="1700" u="none" cap="none" strike="noStrike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b="0" i="0" sz="1700" u="none" cap="none" strike="noStrike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7200">
                <a:solidFill>
                  <a:srgbClr val="E50A3B"/>
                </a:solidFill>
              </a:rPr>
              <a:t>1.</a:t>
            </a:r>
            <a:endParaRPr sz="7200">
              <a:solidFill>
                <a:srgbClr val="E50A3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434343"/>
                </a:solidFill>
              </a:rPr>
              <a:t>ESTRUTURA</a:t>
            </a:r>
            <a:r>
              <a:rPr lang="en">
                <a:solidFill>
                  <a:srgbClr val="434343"/>
                </a:solidFill>
              </a:rPr>
              <a:t> DE UMA PÁGINA WEB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6034400" y="3423075"/>
            <a:ext cx="25965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Ciência espacial?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Não! É muito mais fácil do que parece!</a:t>
            </a:r>
            <a:endParaRPr/>
          </a:p>
        </p:txBody>
      </p:sp>
      <p:grpSp>
        <p:nvGrpSpPr>
          <p:cNvPr id="92" name="Google Shape;92;p15"/>
          <p:cNvGrpSpPr/>
          <p:nvPr/>
        </p:nvGrpSpPr>
        <p:grpSpPr>
          <a:xfrm>
            <a:off x="6877693" y="2537460"/>
            <a:ext cx="1266899" cy="1266915"/>
            <a:chOff x="576250" y="4319400"/>
            <a:chExt cx="442075" cy="442050"/>
          </a:xfrm>
        </p:grpSpPr>
        <p:sp>
          <p:nvSpPr>
            <p:cNvPr id="93" name="Google Shape;93;p15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6"/>
          <p:cNvSpPr txBox="1"/>
          <p:nvPr>
            <p:ph idx="4294967295" type="ctrTitle"/>
          </p:nvPr>
        </p:nvSpPr>
        <p:spPr>
          <a:xfrm>
            <a:off x="267300" y="1964350"/>
            <a:ext cx="25932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</a:pPr>
            <a:r>
              <a:rPr lang="en" sz="1800">
                <a:solidFill>
                  <a:srgbClr val="434343"/>
                </a:solidFill>
              </a:rPr>
              <a:t>COMO É QUE NORMALMENTE VEMOS UM WEBSITE?</a:t>
            </a:r>
            <a:endParaRPr b="1" i="0" sz="18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7"/>
          <p:cNvSpPr txBox="1"/>
          <p:nvPr>
            <p:ph idx="4294967295" type="ctrTitle"/>
          </p:nvPr>
        </p:nvSpPr>
        <p:spPr>
          <a:xfrm>
            <a:off x="267300" y="1964350"/>
            <a:ext cx="24471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</a:pPr>
            <a:r>
              <a:rPr lang="en" sz="1800">
                <a:solidFill>
                  <a:srgbClr val="434343"/>
                </a:solidFill>
              </a:rPr>
              <a:t>E O QUE ESTÁ POR TRÁS DO QUE VEMOS NO NAVEGADOR?</a:t>
            </a:r>
            <a:endParaRPr b="1" i="0" sz="18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3775" y="2646020"/>
            <a:ext cx="1869450" cy="195142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7200">
                <a:solidFill>
                  <a:srgbClr val="E50A3B"/>
                </a:solidFill>
              </a:rPr>
              <a:t>HTML</a:t>
            </a:r>
            <a:endParaRPr sz="7200">
              <a:solidFill>
                <a:srgbClr val="E50A3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>
              <a:solidFill>
                <a:srgbClr val="E50A3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E50A3B"/>
                </a:solidFill>
              </a:rPr>
              <a:t>H</a:t>
            </a:r>
            <a:r>
              <a:rPr lang="en">
                <a:solidFill>
                  <a:srgbClr val="434343"/>
                </a:solidFill>
              </a:rPr>
              <a:t>yper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E50A3B"/>
                </a:solidFill>
              </a:rPr>
              <a:t>T</a:t>
            </a:r>
            <a:r>
              <a:rPr lang="en">
                <a:solidFill>
                  <a:srgbClr val="434343"/>
                </a:solidFill>
              </a:rPr>
              <a:t>ext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E50A3B"/>
                </a:solidFill>
              </a:rPr>
              <a:t>M</a:t>
            </a:r>
            <a:r>
              <a:rPr lang="en">
                <a:solidFill>
                  <a:srgbClr val="434343"/>
                </a:solidFill>
              </a:rPr>
              <a:t>arkup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E50A3B"/>
                </a:solidFill>
              </a:rPr>
              <a:t>L</a:t>
            </a:r>
            <a:r>
              <a:rPr lang="en">
                <a:solidFill>
                  <a:srgbClr val="434343"/>
                </a:solidFill>
              </a:rPr>
              <a:t>anguage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5616775" y="3423075"/>
            <a:ext cx="30141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Linguagem de marcação de hipertexto.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Composto por ELEMENTOS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formado por LABELS e ATRIBUTOS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7200">
                <a:solidFill>
                  <a:srgbClr val="9C27B0"/>
                </a:solidFill>
              </a:rPr>
              <a:t>2.</a:t>
            </a:r>
            <a:endParaRPr sz="7200">
              <a:solidFill>
                <a:srgbClr val="9C27B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434343"/>
                </a:solidFill>
              </a:rPr>
              <a:t>SINTAXE</a:t>
            </a:r>
            <a:r>
              <a:rPr lang="en">
                <a:solidFill>
                  <a:srgbClr val="434343"/>
                </a:solidFill>
              </a:rPr>
              <a:t> </a:t>
            </a:r>
            <a:r>
              <a:rPr lang="en">
                <a:solidFill>
                  <a:srgbClr val="9C27B0"/>
                </a:solidFill>
              </a:rPr>
              <a:t>ELEMENTAR</a:t>
            </a:r>
            <a:endParaRPr>
              <a:solidFill>
                <a:srgbClr val="9C27B0"/>
              </a:solidFill>
            </a:endParaRPr>
          </a:p>
        </p:txBody>
      </p:sp>
      <p:sp>
        <p:nvSpPr>
          <p:cNvPr id="121" name="Google Shape;121;p19"/>
          <p:cNvSpPr txBox="1"/>
          <p:nvPr>
            <p:ph idx="1" type="subTitle"/>
          </p:nvPr>
        </p:nvSpPr>
        <p:spPr>
          <a:xfrm>
            <a:off x="6034400" y="3423075"/>
            <a:ext cx="25965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8410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SINTAXE</a:t>
            </a:r>
            <a:r>
              <a:rPr b="1" i="0" lang="en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DE U</a:t>
            </a: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b="1" i="0" lang="en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" sz="2400" u="none" cap="none" strike="noStrike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ELEMENTO</a:t>
            </a:r>
            <a:endParaRPr b="1" i="0" sz="2400" u="none" cap="none" strike="noStrike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841000" y="1392225"/>
            <a:ext cx="2671800" cy="3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48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n" sz="4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" sz="48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4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b="0" i="0" lang="en" sz="48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4800" u="none" cap="none" strike="noStrike">
              <a:solidFill>
                <a:srgbClr val="E50A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Tag de abertura</a:t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Indica o início de um elemento, ele deve sempre começar com o sinal menor &lt; e terminar com o sinal maior &gt;.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 nome da etiqueta deve estar dentro.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3673850" y="1392325"/>
            <a:ext cx="2671800" cy="3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" sz="48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n" sz="48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48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Tag de fechamento</a:t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Indica o fim de um elemento, ele deve sempre começar com o símbolo menor seguido da barra &lt;/ e terminar com o sinal maior &gt;.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 </a:t>
            </a:r>
            <a:r>
              <a:rPr lang="en" sz="1600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nome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vai dentro.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841000" y="2384925"/>
            <a:ext cx="20787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Atributos</a:t>
            </a:r>
            <a:endParaRPr b="1" i="0" sz="1600" u="none" cap="none" strike="noStrike">
              <a:solidFill>
                <a:srgbClr val="FF572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Estas são configurações de elementos adicionais que ajustam o seu comportamento de várias maneiras.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3044913" y="2384925"/>
            <a:ext cx="20787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9688"/>
                </a:solidFill>
                <a:latin typeface="Karla"/>
                <a:ea typeface="Karla"/>
                <a:cs typeface="Karla"/>
                <a:sym typeface="Karla"/>
              </a:rPr>
              <a:t>Valores</a:t>
            </a:r>
            <a:endParaRPr b="1" i="0" sz="1600" u="none" cap="none" strike="noStrike">
              <a:solidFill>
                <a:srgbClr val="009688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Eles nos permitem definir as configurações.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Serão sempre escritas entre aspas " " e depois um sinal de igual =.</a:t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841000" y="1392225"/>
            <a:ext cx="55047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26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h1 </a:t>
            </a:r>
            <a:r>
              <a:rPr b="0" i="0" lang="en" sz="26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align</a:t>
            </a:r>
            <a:r>
              <a:rPr b="0" i="0" lang="en" sz="26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2600" u="none" cap="none" strike="noStrike">
                <a:solidFill>
                  <a:srgbClr val="009688"/>
                </a:solidFill>
                <a:latin typeface="Consolas"/>
                <a:ea typeface="Consolas"/>
                <a:cs typeface="Consolas"/>
                <a:sym typeface="Consolas"/>
              </a:rPr>
              <a:t>"center"</a:t>
            </a:r>
            <a:r>
              <a:rPr b="0" i="0" lang="en" sz="26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 ... &lt;/</a:t>
            </a:r>
            <a:r>
              <a:rPr b="0" i="0" lang="en" sz="26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n" sz="26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26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8" name="Google Shape;138;p21"/>
          <p:cNvCxnSpPr/>
          <p:nvPr/>
        </p:nvCxnSpPr>
        <p:spPr>
          <a:xfrm flipH="1">
            <a:off x="1573825" y="1998091"/>
            <a:ext cx="464100" cy="489900"/>
          </a:xfrm>
          <a:prstGeom prst="straightConnector1">
            <a:avLst/>
          </a:prstGeom>
          <a:noFill/>
          <a:ln cap="flat" cmpd="sng" w="28575">
            <a:solidFill>
              <a:srgbClr val="FF572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9" name="Google Shape;139;p21"/>
          <p:cNvCxnSpPr/>
          <p:nvPr/>
        </p:nvCxnSpPr>
        <p:spPr>
          <a:xfrm>
            <a:off x="3478825" y="1998091"/>
            <a:ext cx="0" cy="502800"/>
          </a:xfrm>
          <a:prstGeom prst="straightConnector1">
            <a:avLst/>
          </a:prstGeom>
          <a:noFill/>
          <a:ln cap="flat" cmpd="sng" w="28575">
            <a:solidFill>
              <a:srgbClr val="00968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0" name="Google Shape;140;p21"/>
          <p:cNvSpPr txBox="1"/>
          <p:nvPr/>
        </p:nvSpPr>
        <p:spPr>
          <a:xfrm>
            <a:off x="8410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SINTAXE DE UM </a:t>
            </a:r>
            <a:r>
              <a:rPr b="1" lang="en" sz="24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ELEMENTO</a:t>
            </a:r>
            <a:endParaRPr b="1" i="0" sz="2400" u="none" cap="none" strike="noStrike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5179043" y="2384925"/>
            <a:ext cx="20787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rPr>
              <a:t>Conteúdo</a:t>
            </a:r>
            <a:endParaRPr b="1" i="0" sz="1600" u="none" cap="none" strike="noStrike">
              <a:solidFill>
                <a:srgbClr val="673AB7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Tudo o que escrevemos entre as etiquetas de abertura e fechamento de um elemento irá compor o seu conteúdo.</a:t>
            </a:r>
            <a:endParaRPr b="0" i="0" sz="14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42" name="Google Shape;142;p21"/>
          <p:cNvCxnSpPr/>
          <p:nvPr/>
        </p:nvCxnSpPr>
        <p:spPr>
          <a:xfrm>
            <a:off x="4926625" y="1998091"/>
            <a:ext cx="464100" cy="489900"/>
          </a:xfrm>
          <a:prstGeom prst="straightConnector1">
            <a:avLst/>
          </a:prstGeom>
          <a:noFill/>
          <a:ln cap="flat" cmpd="sng" w="28575">
            <a:solidFill>
              <a:srgbClr val="673AB7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/>
          <p:nvPr/>
        </p:nvSpPr>
        <p:spPr>
          <a:xfrm>
            <a:off x="822725" y="1188525"/>
            <a:ext cx="5671500" cy="1850700"/>
          </a:xfrm>
          <a:prstGeom prst="roundRect">
            <a:avLst>
              <a:gd fmla="val 4036" name="adj"/>
            </a:avLst>
          </a:prstGeom>
          <a:solidFill>
            <a:srgbClr val="E91E6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ELEMENTO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1015181" y="2060550"/>
            <a:ext cx="5298900" cy="393600"/>
          </a:xfrm>
          <a:prstGeom prst="roundRect">
            <a:avLst>
              <a:gd fmla="val 16667" name="adj"/>
            </a:avLst>
          </a:prstGeom>
          <a:solidFill>
            <a:srgbClr val="9C27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C107"/>
                </a:solidFill>
              </a:rPr>
              <a:t>CONTEÚDO</a:t>
            </a:r>
            <a:endParaRPr b="0" i="0" sz="1400" u="none" cap="none" strike="noStrike">
              <a:solidFill>
                <a:srgbClr val="FFC10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1015181" y="2493125"/>
            <a:ext cx="5298900" cy="393600"/>
          </a:xfrm>
          <a:prstGeom prst="roundRect">
            <a:avLst>
              <a:gd fmla="val 16667" name="adj"/>
            </a:avLst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FFC107"/>
                </a:solidFill>
              </a:rPr>
              <a:t>ENCERRAMENTO</a:t>
            </a:r>
            <a:endParaRPr b="0" i="0" sz="1400" u="none" cap="none" strike="noStrike">
              <a:solidFill>
                <a:srgbClr val="FFC10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1015181" y="1647450"/>
            <a:ext cx="5298900" cy="375300"/>
          </a:xfrm>
          <a:prstGeom prst="roundRect">
            <a:avLst>
              <a:gd fmla="val 16667" name="adj"/>
            </a:avLst>
          </a:prstGeom>
          <a:solidFill>
            <a:srgbClr val="673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C107"/>
                </a:solidFill>
              </a:rPr>
              <a:t>ABERTURA</a:t>
            </a:r>
            <a:endParaRPr b="0" i="0" sz="1400" u="none" cap="none" strike="noStrike">
              <a:solidFill>
                <a:srgbClr val="FFC10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841000" y="3158300"/>
            <a:ext cx="5862300" cy="17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Como é composto um elemento?</a:t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Karla"/>
              <a:buAutoNum type="arabicPeriod"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Uma tag de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abertura</a:t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Karla"/>
              <a:buAutoNum type="alphaLcPeriod"/>
            </a:pP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Opcionalmente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um ou mais atributos</a:t>
            </a:r>
            <a:endParaRPr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Karla"/>
              <a:buAutoNum type="arabicPeriod"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conteúdo</a:t>
            </a:r>
            <a:endParaRPr b="1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Karla"/>
              <a:buAutoNum type="arabicPeriod"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Uma tag de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fechamento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 Alguns itens não o têm.</a:t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993450" y="1468425"/>
            <a:ext cx="3451500" cy="17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&lt;h1 align="center"&gt;</a:t>
            </a:r>
            <a:endParaRPr b="0" i="0" sz="2400" u="none" cap="none" strike="noStrike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Hola Mundo</a:t>
            </a:r>
            <a:endParaRPr b="0" i="0" sz="2400" u="none" cap="none" strike="noStrike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endParaRPr b="0" i="0" sz="2400" u="none" cap="none" strike="noStrike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8410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REVISÃO</a:t>
            </a:r>
            <a:r>
              <a:rPr b="1" i="0" lang="en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i="0" sz="2400" u="none" cap="none" strike="noStrike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