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Karl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.fntdata"/><Relationship Id="rId11" Type="http://schemas.openxmlformats.org/officeDocument/2006/relationships/slide" Target="slides/slide7.xml"/><Relationship Id="rId22" Type="http://schemas.openxmlformats.org/officeDocument/2006/relationships/font" Target="fonts/Karla-boldItalic.fntdata"/><Relationship Id="rId10" Type="http://schemas.openxmlformats.org/officeDocument/2006/relationships/slide" Target="slides/slide6.xml"/><Relationship Id="rId21" Type="http://schemas.openxmlformats.org/officeDocument/2006/relationships/font" Target="fonts/Karl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Karla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5" name="Google Shape;25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30" name="Google Shape;30;p6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36" name="Google Shape;36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" name="Google Shape;37;p7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0" i="0" sz="72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42" name="Google Shape;42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48" name="Google Shape;48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55" name="Google Shape;55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9" name="Google Shape;59;p10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648300" y="3049150"/>
            <a:ext cx="38895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2000">
                <a:solidFill>
                  <a:srgbClr val="999999"/>
                </a:solidFill>
              </a:rPr>
              <a:t>Módulo: HTML &amp; CSS </a:t>
            </a:r>
            <a:endParaRPr b="0" sz="20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E50A3B"/>
                </a:solidFill>
              </a:rPr>
              <a:t>TAGS DE CONFIGURAÇÃO E TEXTO</a:t>
            </a:r>
            <a:endParaRPr>
              <a:solidFill>
                <a:srgbClr val="E50A3B"/>
              </a:solidFill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13863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5" name="Google Shape;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841000" y="2230425"/>
            <a:ext cx="5841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Este é um parágrafo, ele pode ter todo o texto que precisamos.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O navegador irá adicionar espaço vertical entre cada um dos parágrafos que escrevemos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ELEMENTOS DE </a:t>
            </a: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PARÁGRAFO</a:t>
            </a:r>
            <a:endParaRPr b="1" i="0" sz="2400" u="none" cap="none" strike="noStrike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841000" y="1100900"/>
            <a:ext cx="5862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Os elementos do parágrafo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&lt;p&gt;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, permitem-nos distribuir o texto em parágrafos. Podemos usar todos os que precisarmos.</a:t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7200">
                <a:solidFill>
                  <a:srgbClr val="E50A3B"/>
                </a:solidFill>
              </a:rPr>
              <a:t>1.</a:t>
            </a:r>
            <a:endParaRPr sz="7200">
              <a:solidFill>
                <a:srgbClr val="E50A3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>
                <a:solidFill>
                  <a:srgbClr val="434343"/>
                </a:solidFill>
              </a:rPr>
              <a:t>CONFIGURAÇÃO DOS CARACTERES</a:t>
            </a:r>
            <a:endParaRPr sz="2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297725" y="897150"/>
            <a:ext cx="6519900" cy="1282200"/>
          </a:xfrm>
          <a:prstGeom prst="roundRect">
            <a:avLst>
              <a:gd fmla="val 3641" name="adj"/>
            </a:avLst>
          </a:prstGeom>
          <a:solidFill>
            <a:srgbClr val="9C27B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FFC107"/>
                </a:solidFill>
              </a:rPr>
              <a:t>CONFIGURAÇÃO DA PÁGINA</a:t>
            </a:r>
            <a:endParaRPr b="0" i="0" sz="1200" u="none" cap="none" strike="noStrike">
              <a:solidFill>
                <a:srgbClr val="FFC1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427325" y="1387400"/>
            <a:ext cx="6260700" cy="294300"/>
          </a:xfrm>
          <a:prstGeom prst="roundRect">
            <a:avLst>
              <a:gd fmla="val 13124" name="adj"/>
            </a:avLst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rgbClr val="FFC107"/>
                </a:solidFill>
              </a:rPr>
              <a:t>CONFIGURAÇÃO DOS CARACTERES</a:t>
            </a:r>
            <a:endParaRPr b="0" i="0" sz="1000" u="none" cap="none" strike="noStrike">
              <a:solidFill>
                <a:srgbClr val="FFC1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297725" y="271250"/>
            <a:ext cx="5019900" cy="45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html&gt;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" sz="17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b="0" i="0" sz="1700" u="none" cap="none" strike="noStrike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&lt;meta charset="utf-8"&gt;</a:t>
            </a:r>
            <a:endParaRPr b="0" i="0" sz="1700" u="none" cap="none" strike="noStrike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&lt;title&gt;Hello world&lt;/title&gt;</a:t>
            </a:r>
            <a:endParaRPr b="0" i="0" sz="1700" u="none" cap="none" strike="noStrike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&lt;/head&gt;</a:t>
            </a:r>
            <a:endParaRPr b="0" i="0" sz="1700" u="none" cap="none" strike="noStrike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&gt;Lorem ipsum dolor sit amet, consectetur adipisicing elit. Tenetur deserunt molestiae numquam veritatis ea ut praesentium explicabo atque maxime a eaque, aut id consequuntur. Et nemo non perspiciatis eum!&lt;/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841000" y="2156325"/>
            <a:ext cx="20787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Tag </a:t>
            </a:r>
            <a:r>
              <a:rPr b="1" i="0" lang="en" sz="1600" u="none" cap="none" strike="noStrike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→ meta</a:t>
            </a:r>
            <a:endParaRPr b="1" i="0" sz="1600" u="none" cap="none" strike="noStrike">
              <a:solidFill>
                <a:srgbClr val="E50A3B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Permite definir propriedades de página que não podem ser definidas em outras tags como </a:t>
            </a: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&lt;tile&gt;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,</a:t>
            </a: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&lt;link&gt;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ou </a:t>
            </a: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&lt;style&gt;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São geralmente dados sobre o conteúdo, sua descrição, autor, personagens, etc.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3044913" y="2156325"/>
            <a:ext cx="20787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Atributo → charset</a:t>
            </a:r>
            <a:endParaRPr b="1" i="0" sz="1600" u="none" cap="none" strike="noStrike">
              <a:solidFill>
                <a:srgbClr val="FF572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Permite-lhe definir a codificação de caracteres a ser utilizada.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 HTML funciona por padrão para inglês, quando queremos usar caracteres de outros idiomas, devemos especificá-los.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841000" y="1163625"/>
            <a:ext cx="55047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30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b="0" i="0" lang="en" sz="30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30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b="0" i="0" lang="en" sz="30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3000" u="none" cap="none" strike="noStrike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b="0" i="0" lang="en" sz="30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30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7" name="Google Shape;107;p17"/>
          <p:cNvCxnSpPr/>
          <p:nvPr/>
        </p:nvCxnSpPr>
        <p:spPr>
          <a:xfrm flipH="1">
            <a:off x="1573825" y="1769491"/>
            <a:ext cx="464100" cy="48990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" name="Google Shape;108;p17"/>
          <p:cNvCxnSpPr/>
          <p:nvPr/>
        </p:nvCxnSpPr>
        <p:spPr>
          <a:xfrm>
            <a:off x="3478825" y="1769491"/>
            <a:ext cx="0" cy="502800"/>
          </a:xfrm>
          <a:prstGeom prst="straightConnector1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" name="Google Shape;109;p17"/>
          <p:cNvSpPr txBox="1"/>
          <p:nvPr/>
        </p:nvSpPr>
        <p:spPr>
          <a:xfrm>
            <a:off x="841000" y="695700"/>
            <a:ext cx="5926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 META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CHARSET </a:t>
            </a: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 A SUA UTILIZAÇÃO</a:t>
            </a:r>
            <a:endParaRPr b="1" i="0" sz="2400" u="none" cap="none" strike="noStrike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5179043" y="2156325"/>
            <a:ext cx="20787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009688"/>
                </a:solidFill>
                <a:latin typeface="Karla"/>
                <a:ea typeface="Karla"/>
                <a:cs typeface="Karla"/>
                <a:sym typeface="Karla"/>
              </a:rPr>
              <a:t>Valor → utf-8</a:t>
            </a:r>
            <a:endParaRPr b="1" i="0" sz="1600" u="none" cap="none" strike="noStrike">
              <a:solidFill>
                <a:srgbClr val="009688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UTF8 é a codificação de caracteres mais amplamente 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utilizado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em HTML.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Ele nos permite, por exemplo, exibir corretamente qualquer caractere de qualquer idioma.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Suporta mais de 60 idiomas!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11" name="Google Shape;111;p17"/>
          <p:cNvCxnSpPr/>
          <p:nvPr/>
        </p:nvCxnSpPr>
        <p:spPr>
          <a:xfrm>
            <a:off x="4926625" y="1769491"/>
            <a:ext cx="464100" cy="489900"/>
          </a:xfrm>
          <a:prstGeom prst="straightConnector1">
            <a:avLst/>
          </a:prstGeom>
          <a:noFill/>
          <a:ln cap="flat" cmpd="sng" w="28575">
            <a:solidFill>
              <a:srgbClr val="009688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8"/>
          <p:cNvSpPr txBox="1"/>
          <p:nvPr>
            <p:ph idx="4294967295" type="ctrTitle"/>
          </p:nvPr>
        </p:nvSpPr>
        <p:spPr>
          <a:xfrm>
            <a:off x="295475" y="2153650"/>
            <a:ext cx="25932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</a:pPr>
            <a:r>
              <a:rPr lang="en" sz="1800">
                <a:solidFill>
                  <a:srgbClr val="434343"/>
                </a:solidFill>
              </a:rPr>
              <a:t>EXEMPLO</a:t>
            </a:r>
            <a:r>
              <a:rPr b="1" i="0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endParaRPr b="1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</a:pPr>
            <a:r>
              <a:rPr b="1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</a:t>
            </a:r>
            <a:r>
              <a:rPr b="1" i="0" lang="en" sz="2400" u="none" cap="none" strike="noStrike">
                <a:solidFill>
                  <a:srgbClr val="8BC34A"/>
                </a:solidFill>
                <a:latin typeface="Montserrat"/>
                <a:ea typeface="Montserrat"/>
                <a:cs typeface="Montserrat"/>
                <a:sym typeface="Montserrat"/>
              </a:rPr>
              <a:t>CO</a:t>
            </a:r>
            <a:r>
              <a:rPr lang="en" sz="2400">
                <a:solidFill>
                  <a:srgbClr val="8BC34A"/>
                </a:solidFill>
              </a:rPr>
              <a:t>M</a:t>
            </a:r>
            <a:endParaRPr b="1" i="0" sz="2400" u="none" cap="none" strike="noStrike">
              <a:solidFill>
                <a:srgbClr val="8BC34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</a:pPr>
            <a:r>
              <a:rPr b="1" i="0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META CHARSET </a:t>
            </a:r>
            <a:r>
              <a:rPr b="1" i="0" lang="en" sz="5200" u="none" cap="none" strike="noStrike">
                <a:solidFill>
                  <a:srgbClr val="8BC34A"/>
                </a:solidFill>
                <a:latin typeface="Montserrat"/>
                <a:ea typeface="Montserrat"/>
                <a:cs typeface="Montserrat"/>
                <a:sym typeface="Montserrat"/>
              </a:rPr>
              <a:t>UTF-8</a:t>
            </a:r>
            <a:endParaRPr b="1" i="0" sz="5200" u="none" cap="none" strike="noStrike">
              <a:solidFill>
                <a:srgbClr val="8BC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354273" y="2307597"/>
            <a:ext cx="548716" cy="548709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solidFill>
            <a:srgbClr val="8BC34A"/>
          </a:solidFill>
          <a:ln cap="rnd" cmpd="sng" w="28575">
            <a:solidFill>
              <a:srgbClr val="8BC3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9"/>
          <p:cNvSpPr txBox="1"/>
          <p:nvPr>
            <p:ph idx="4294967295" type="ctrTitle"/>
          </p:nvPr>
        </p:nvSpPr>
        <p:spPr>
          <a:xfrm>
            <a:off x="267300" y="1964350"/>
            <a:ext cx="25932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</a:pPr>
            <a:r>
              <a:rPr b="1" i="0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1800">
                <a:solidFill>
                  <a:srgbClr val="434343"/>
                </a:solidFill>
              </a:rPr>
              <a:t>X</a:t>
            </a:r>
            <a:r>
              <a:rPr b="1" i="0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EMPLO DE </a:t>
            </a:r>
            <a:endParaRPr b="1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</a:pPr>
            <a:r>
              <a:rPr b="1" i="0" lang="en" sz="26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</a:t>
            </a:r>
            <a:r>
              <a:rPr b="1" i="0" lang="en" sz="2600" u="none" cap="none" strike="noStrike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600">
                <a:solidFill>
                  <a:srgbClr val="E50A3B"/>
                </a:solidFill>
              </a:rPr>
              <a:t>EM</a:t>
            </a:r>
            <a:endParaRPr b="1" i="0" sz="2600" u="none" cap="none" strike="noStrike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</a:pPr>
            <a:r>
              <a:rPr b="1" i="0" lang="en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META CHARSET </a:t>
            </a:r>
            <a:r>
              <a:rPr b="1" i="0" lang="en" sz="5200" u="none" cap="none" strike="noStrike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UTF-8</a:t>
            </a:r>
            <a:endParaRPr b="1" i="0" sz="5200" u="none" cap="none" strike="noStrike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354275" y="2307597"/>
            <a:ext cx="548745" cy="548696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28575">
            <a:solidFill>
              <a:srgbClr val="E50A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7200">
                <a:solidFill>
                  <a:srgbClr val="9C27B0"/>
                </a:solidFill>
              </a:rPr>
              <a:t>2.</a:t>
            </a:r>
            <a:endParaRPr sz="7200">
              <a:solidFill>
                <a:srgbClr val="9C27B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434343"/>
                </a:solidFill>
              </a:rPr>
              <a:t>TAG</a:t>
            </a:r>
            <a:r>
              <a:rPr lang="en">
                <a:solidFill>
                  <a:srgbClr val="434343"/>
                </a:solidFill>
              </a:rPr>
              <a:t> DE </a:t>
            </a:r>
            <a:r>
              <a:rPr lang="en">
                <a:solidFill>
                  <a:srgbClr val="9C27B0"/>
                </a:solidFill>
              </a:rPr>
              <a:t>TEXTO</a:t>
            </a:r>
            <a:endParaRPr>
              <a:solidFill>
                <a:srgbClr val="9C27B0"/>
              </a:solidFill>
            </a:endParaRPr>
          </a:p>
        </p:txBody>
      </p:sp>
      <p:sp>
        <p:nvSpPr>
          <p:cNvPr id="131" name="Google Shape;131;p20"/>
          <p:cNvSpPr txBox="1"/>
          <p:nvPr>
            <p:ph idx="1" type="subTitle"/>
          </p:nvPr>
        </p:nvSpPr>
        <p:spPr>
          <a:xfrm>
            <a:off x="6034400" y="3423075"/>
            <a:ext cx="25965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841000" y="2230425"/>
            <a:ext cx="5841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30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" sz="30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 Título Principal &lt;/</a:t>
            </a:r>
            <a:r>
              <a:rPr b="0" i="0" lang="en" sz="30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" sz="30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30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26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en" sz="26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 Título Secundario &lt;/</a:t>
            </a:r>
            <a:r>
              <a:rPr b="0" i="0" lang="en" sz="26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en" sz="26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26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24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b="0" i="0" lang="en" sz="24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 Título Principal &lt;/</a:t>
            </a:r>
            <a:r>
              <a:rPr b="0" i="0" lang="en" sz="24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b="0" i="0" lang="en" sz="24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24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22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h4</a:t>
            </a:r>
            <a:r>
              <a:rPr b="0" i="0" lang="en" sz="22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 Título Principal &lt;/</a:t>
            </a:r>
            <a:r>
              <a:rPr b="0" i="0" lang="en" sz="22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h4</a:t>
            </a:r>
            <a:r>
              <a:rPr b="0" i="0" lang="en" sz="22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22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20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h5</a:t>
            </a:r>
            <a:r>
              <a:rPr b="0" i="0" lang="en" sz="20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 Título Principal &lt;/</a:t>
            </a:r>
            <a:r>
              <a:rPr b="0" i="0" lang="en" sz="20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h5</a:t>
            </a:r>
            <a:r>
              <a:rPr b="0" i="0" lang="en" sz="20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20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h6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 Título Principal &lt;/</a:t>
            </a:r>
            <a:r>
              <a:rPr b="0" i="0" lang="en" sz="1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h6</a:t>
            </a:r>
            <a:r>
              <a:rPr b="0" i="0" lang="en" sz="1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ESTRUTURA DE </a:t>
            </a: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CABEÇALHOS</a:t>
            </a:r>
            <a:endParaRPr b="1" i="0" sz="2400" u="none" cap="none" strike="noStrike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841000" y="1100900"/>
            <a:ext cx="5862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Os elementos de cabeçalho implementam seis níveis de cabeçalho do documento,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&lt;h1&gt;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sendo o mais importante, e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&lt;h6&gt;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o menos importante. Um elemento de cabeçalho descreve brevemente o tópico da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seção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que apresenta.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841000" y="2611425"/>
            <a:ext cx="5841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30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" sz="30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 Título Principal &lt;/</a:t>
            </a:r>
            <a:r>
              <a:rPr b="0" i="0" lang="en" sz="30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" sz="30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30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30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" sz="30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 Outro Título &lt;/</a:t>
            </a:r>
            <a:r>
              <a:rPr b="0" i="0" lang="en" sz="30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" sz="30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30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30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en" sz="30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 Outro Título &lt;/</a:t>
            </a:r>
            <a:r>
              <a:rPr b="0" i="0" lang="en" sz="30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en" sz="30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30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ESTRUTURA DE </a:t>
            </a: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CABEÇALHOS</a:t>
            </a:r>
            <a:endParaRPr b="1" i="0" sz="2400" u="none" cap="none" strike="noStrike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7" name="Google Shape;147;p22"/>
          <p:cNvGrpSpPr/>
          <p:nvPr/>
        </p:nvGrpSpPr>
        <p:grpSpPr>
          <a:xfrm>
            <a:off x="934125" y="1336925"/>
            <a:ext cx="5680500" cy="1021500"/>
            <a:chOff x="934125" y="2784725"/>
            <a:chExt cx="5680500" cy="1021500"/>
          </a:xfrm>
        </p:grpSpPr>
        <p:sp>
          <p:nvSpPr>
            <p:cNvPr id="148" name="Google Shape;148;p22"/>
            <p:cNvSpPr/>
            <p:nvPr/>
          </p:nvSpPr>
          <p:spPr>
            <a:xfrm>
              <a:off x="934125" y="2784725"/>
              <a:ext cx="5680500" cy="1021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82296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O elemento </a:t>
              </a:r>
              <a:r>
                <a:rPr b="1" lang="en" sz="1600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&lt;h1&gt;,</a:t>
              </a:r>
              <a:r>
                <a:rPr lang="en" sz="1600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 como recomendado pelo</a:t>
              </a:r>
              <a:r>
                <a:rPr b="1" lang="en" sz="1600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 W3C</a:t>
              </a:r>
              <a:r>
                <a:rPr lang="en" sz="1600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, só deve ser usado </a:t>
              </a:r>
              <a:r>
                <a:rPr b="1" lang="en" sz="1600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uma vez </a:t>
              </a:r>
              <a:r>
                <a:rPr lang="en" sz="1600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por documento HTML.</a:t>
              </a:r>
              <a:endParaRPr b="0" i="0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1192461" y="3146549"/>
              <a:ext cx="340844" cy="297873"/>
            </a:xfrm>
            <a:custGeom>
              <a:rect b="b" l="l" r="r" t="t"/>
              <a:pathLst>
                <a:path extrusionOk="0" fill="none" h="14176" w="16221">
                  <a:moveTo>
                    <a:pt x="16075" y="12665"/>
                  </a:moveTo>
                  <a:lnTo>
                    <a:pt x="8987" y="488"/>
                  </a:lnTo>
                  <a:lnTo>
                    <a:pt x="8987" y="488"/>
                  </a:lnTo>
                  <a:lnTo>
                    <a:pt x="8914" y="390"/>
                  </a:lnTo>
                  <a:lnTo>
                    <a:pt x="8817" y="293"/>
                  </a:lnTo>
                  <a:lnTo>
                    <a:pt x="8720" y="196"/>
                  </a:lnTo>
                  <a:lnTo>
                    <a:pt x="8622" y="123"/>
                  </a:lnTo>
                  <a:lnTo>
                    <a:pt x="8500" y="74"/>
                  </a:lnTo>
                  <a:lnTo>
                    <a:pt x="8379" y="25"/>
                  </a:lnTo>
                  <a:lnTo>
                    <a:pt x="8232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7965" y="1"/>
                  </a:lnTo>
                  <a:lnTo>
                    <a:pt x="7843" y="25"/>
                  </a:lnTo>
                  <a:lnTo>
                    <a:pt x="7721" y="74"/>
                  </a:lnTo>
                  <a:lnTo>
                    <a:pt x="7599" y="123"/>
                  </a:lnTo>
                  <a:lnTo>
                    <a:pt x="7502" y="196"/>
                  </a:lnTo>
                  <a:lnTo>
                    <a:pt x="7404" y="293"/>
                  </a:lnTo>
                  <a:lnTo>
                    <a:pt x="7307" y="390"/>
                  </a:lnTo>
                  <a:lnTo>
                    <a:pt x="7234" y="488"/>
                  </a:lnTo>
                  <a:lnTo>
                    <a:pt x="147" y="12665"/>
                  </a:lnTo>
                  <a:lnTo>
                    <a:pt x="147" y="12665"/>
                  </a:lnTo>
                  <a:lnTo>
                    <a:pt x="74" y="12787"/>
                  </a:lnTo>
                  <a:lnTo>
                    <a:pt x="25" y="12909"/>
                  </a:lnTo>
                  <a:lnTo>
                    <a:pt x="0" y="13031"/>
                  </a:lnTo>
                  <a:lnTo>
                    <a:pt x="0" y="13177"/>
                  </a:lnTo>
                  <a:lnTo>
                    <a:pt x="0" y="13177"/>
                  </a:lnTo>
                  <a:lnTo>
                    <a:pt x="0" y="13299"/>
                  </a:lnTo>
                  <a:lnTo>
                    <a:pt x="25" y="13420"/>
                  </a:lnTo>
                  <a:lnTo>
                    <a:pt x="74" y="13567"/>
                  </a:lnTo>
                  <a:lnTo>
                    <a:pt x="147" y="13688"/>
                  </a:lnTo>
                  <a:lnTo>
                    <a:pt x="147" y="13688"/>
                  </a:lnTo>
                  <a:lnTo>
                    <a:pt x="220" y="13786"/>
                  </a:lnTo>
                  <a:lnTo>
                    <a:pt x="293" y="13883"/>
                  </a:lnTo>
                  <a:lnTo>
                    <a:pt x="390" y="13981"/>
                  </a:lnTo>
                  <a:lnTo>
                    <a:pt x="512" y="14054"/>
                  </a:lnTo>
                  <a:lnTo>
                    <a:pt x="634" y="14102"/>
                  </a:lnTo>
                  <a:lnTo>
                    <a:pt x="755" y="14151"/>
                  </a:lnTo>
                  <a:lnTo>
                    <a:pt x="877" y="14175"/>
                  </a:lnTo>
                  <a:lnTo>
                    <a:pt x="1023" y="14175"/>
                  </a:lnTo>
                  <a:lnTo>
                    <a:pt x="15198" y="14175"/>
                  </a:lnTo>
                  <a:lnTo>
                    <a:pt x="15198" y="14175"/>
                  </a:lnTo>
                  <a:lnTo>
                    <a:pt x="15344" y="14175"/>
                  </a:lnTo>
                  <a:lnTo>
                    <a:pt x="15466" y="14151"/>
                  </a:lnTo>
                  <a:lnTo>
                    <a:pt x="15588" y="14102"/>
                  </a:lnTo>
                  <a:lnTo>
                    <a:pt x="15709" y="14054"/>
                  </a:lnTo>
                  <a:lnTo>
                    <a:pt x="15831" y="13981"/>
                  </a:lnTo>
                  <a:lnTo>
                    <a:pt x="15929" y="13883"/>
                  </a:lnTo>
                  <a:lnTo>
                    <a:pt x="16002" y="13786"/>
                  </a:lnTo>
                  <a:lnTo>
                    <a:pt x="16075" y="13688"/>
                  </a:lnTo>
                  <a:lnTo>
                    <a:pt x="16075" y="13688"/>
                  </a:lnTo>
                  <a:lnTo>
                    <a:pt x="16148" y="13567"/>
                  </a:lnTo>
                  <a:lnTo>
                    <a:pt x="16197" y="13420"/>
                  </a:lnTo>
                  <a:lnTo>
                    <a:pt x="16221" y="13299"/>
                  </a:lnTo>
                  <a:lnTo>
                    <a:pt x="16221" y="13177"/>
                  </a:lnTo>
                  <a:lnTo>
                    <a:pt x="16221" y="13177"/>
                  </a:lnTo>
                  <a:lnTo>
                    <a:pt x="16221" y="13031"/>
                  </a:lnTo>
                  <a:lnTo>
                    <a:pt x="16197" y="12909"/>
                  </a:lnTo>
                  <a:lnTo>
                    <a:pt x="16148" y="12787"/>
                  </a:lnTo>
                  <a:lnTo>
                    <a:pt x="16075" y="12665"/>
                  </a:lnTo>
                  <a:lnTo>
                    <a:pt x="16075" y="12665"/>
                  </a:lnTo>
                  <a:close/>
                  <a:moveTo>
                    <a:pt x="8111" y="12349"/>
                  </a:moveTo>
                  <a:lnTo>
                    <a:pt x="8111" y="12349"/>
                  </a:lnTo>
                  <a:lnTo>
                    <a:pt x="7916" y="12324"/>
                  </a:lnTo>
                  <a:lnTo>
                    <a:pt x="7721" y="12276"/>
                  </a:lnTo>
                  <a:lnTo>
                    <a:pt x="7575" y="12178"/>
                  </a:lnTo>
                  <a:lnTo>
                    <a:pt x="7429" y="12057"/>
                  </a:lnTo>
                  <a:lnTo>
                    <a:pt x="7307" y="11910"/>
                  </a:lnTo>
                  <a:lnTo>
                    <a:pt x="7210" y="11764"/>
                  </a:lnTo>
                  <a:lnTo>
                    <a:pt x="7161" y="11569"/>
                  </a:lnTo>
                  <a:lnTo>
                    <a:pt x="7136" y="11375"/>
                  </a:lnTo>
                  <a:lnTo>
                    <a:pt x="7136" y="11375"/>
                  </a:lnTo>
                  <a:lnTo>
                    <a:pt x="7161" y="11180"/>
                  </a:lnTo>
                  <a:lnTo>
                    <a:pt x="7210" y="11009"/>
                  </a:lnTo>
                  <a:lnTo>
                    <a:pt x="7307" y="10839"/>
                  </a:lnTo>
                  <a:lnTo>
                    <a:pt x="7429" y="10693"/>
                  </a:lnTo>
                  <a:lnTo>
                    <a:pt x="7575" y="10571"/>
                  </a:lnTo>
                  <a:lnTo>
                    <a:pt x="7721" y="10473"/>
                  </a:lnTo>
                  <a:lnTo>
                    <a:pt x="7916" y="10425"/>
                  </a:lnTo>
                  <a:lnTo>
                    <a:pt x="8111" y="10400"/>
                  </a:lnTo>
                  <a:lnTo>
                    <a:pt x="8111" y="10400"/>
                  </a:lnTo>
                  <a:lnTo>
                    <a:pt x="8306" y="10425"/>
                  </a:lnTo>
                  <a:lnTo>
                    <a:pt x="8476" y="10473"/>
                  </a:lnTo>
                  <a:lnTo>
                    <a:pt x="8646" y="10571"/>
                  </a:lnTo>
                  <a:lnTo>
                    <a:pt x="8793" y="10693"/>
                  </a:lnTo>
                  <a:lnTo>
                    <a:pt x="8914" y="10839"/>
                  </a:lnTo>
                  <a:lnTo>
                    <a:pt x="9012" y="11009"/>
                  </a:lnTo>
                  <a:lnTo>
                    <a:pt x="9061" y="11180"/>
                  </a:lnTo>
                  <a:lnTo>
                    <a:pt x="9085" y="11375"/>
                  </a:lnTo>
                  <a:lnTo>
                    <a:pt x="9085" y="11375"/>
                  </a:lnTo>
                  <a:lnTo>
                    <a:pt x="9061" y="11569"/>
                  </a:lnTo>
                  <a:lnTo>
                    <a:pt x="9012" y="11764"/>
                  </a:lnTo>
                  <a:lnTo>
                    <a:pt x="8914" y="11910"/>
                  </a:lnTo>
                  <a:lnTo>
                    <a:pt x="8793" y="12057"/>
                  </a:lnTo>
                  <a:lnTo>
                    <a:pt x="8646" y="12178"/>
                  </a:lnTo>
                  <a:lnTo>
                    <a:pt x="8476" y="12276"/>
                  </a:lnTo>
                  <a:lnTo>
                    <a:pt x="8306" y="12324"/>
                  </a:lnTo>
                  <a:lnTo>
                    <a:pt x="8111" y="12349"/>
                  </a:lnTo>
                  <a:lnTo>
                    <a:pt x="8111" y="12349"/>
                  </a:lnTo>
                  <a:close/>
                  <a:moveTo>
                    <a:pt x="9231" y="5091"/>
                  </a:moveTo>
                  <a:lnTo>
                    <a:pt x="8939" y="8915"/>
                  </a:lnTo>
                  <a:lnTo>
                    <a:pt x="8939" y="8915"/>
                  </a:lnTo>
                  <a:lnTo>
                    <a:pt x="8914" y="9061"/>
                  </a:lnTo>
                  <a:lnTo>
                    <a:pt x="8866" y="9207"/>
                  </a:lnTo>
                  <a:lnTo>
                    <a:pt x="8793" y="9304"/>
                  </a:lnTo>
                  <a:lnTo>
                    <a:pt x="8695" y="9426"/>
                  </a:lnTo>
                  <a:lnTo>
                    <a:pt x="8573" y="9499"/>
                  </a:lnTo>
                  <a:lnTo>
                    <a:pt x="8452" y="9572"/>
                  </a:lnTo>
                  <a:lnTo>
                    <a:pt x="8330" y="9621"/>
                  </a:lnTo>
                  <a:lnTo>
                    <a:pt x="8184" y="9621"/>
                  </a:lnTo>
                  <a:lnTo>
                    <a:pt x="8038" y="9621"/>
                  </a:lnTo>
                  <a:lnTo>
                    <a:pt x="8038" y="9621"/>
                  </a:lnTo>
                  <a:lnTo>
                    <a:pt x="7891" y="9621"/>
                  </a:lnTo>
                  <a:lnTo>
                    <a:pt x="7770" y="9572"/>
                  </a:lnTo>
                  <a:lnTo>
                    <a:pt x="7648" y="9499"/>
                  </a:lnTo>
                  <a:lnTo>
                    <a:pt x="7526" y="9426"/>
                  </a:lnTo>
                  <a:lnTo>
                    <a:pt x="7429" y="9304"/>
                  </a:lnTo>
                  <a:lnTo>
                    <a:pt x="7356" y="9207"/>
                  </a:lnTo>
                  <a:lnTo>
                    <a:pt x="7307" y="9061"/>
                  </a:lnTo>
                  <a:lnTo>
                    <a:pt x="7283" y="8915"/>
                  </a:lnTo>
                  <a:lnTo>
                    <a:pt x="6990" y="5091"/>
                  </a:lnTo>
                  <a:lnTo>
                    <a:pt x="6990" y="5091"/>
                  </a:lnTo>
                  <a:lnTo>
                    <a:pt x="7015" y="4945"/>
                  </a:lnTo>
                  <a:lnTo>
                    <a:pt x="7039" y="4823"/>
                  </a:lnTo>
                  <a:lnTo>
                    <a:pt x="7088" y="4701"/>
                  </a:lnTo>
                  <a:lnTo>
                    <a:pt x="7161" y="4604"/>
                  </a:lnTo>
                  <a:lnTo>
                    <a:pt x="7258" y="4506"/>
                  </a:lnTo>
                  <a:lnTo>
                    <a:pt x="7380" y="4433"/>
                  </a:lnTo>
                  <a:lnTo>
                    <a:pt x="7526" y="4409"/>
                  </a:lnTo>
                  <a:lnTo>
                    <a:pt x="7648" y="4385"/>
                  </a:lnTo>
                  <a:lnTo>
                    <a:pt x="8573" y="4385"/>
                  </a:lnTo>
                  <a:lnTo>
                    <a:pt x="8573" y="4385"/>
                  </a:lnTo>
                  <a:lnTo>
                    <a:pt x="8695" y="4409"/>
                  </a:lnTo>
                  <a:lnTo>
                    <a:pt x="8841" y="4433"/>
                  </a:lnTo>
                  <a:lnTo>
                    <a:pt x="8963" y="4506"/>
                  </a:lnTo>
                  <a:lnTo>
                    <a:pt x="9061" y="4604"/>
                  </a:lnTo>
                  <a:lnTo>
                    <a:pt x="9134" y="4701"/>
                  </a:lnTo>
                  <a:lnTo>
                    <a:pt x="9182" y="4823"/>
                  </a:lnTo>
                  <a:lnTo>
                    <a:pt x="9207" y="4945"/>
                  </a:lnTo>
                  <a:lnTo>
                    <a:pt x="9231" y="5091"/>
                  </a:lnTo>
                  <a:lnTo>
                    <a:pt x="9231" y="509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0" name="Google Shape;150;p22"/>
          <p:cNvCxnSpPr/>
          <p:nvPr/>
        </p:nvCxnSpPr>
        <p:spPr>
          <a:xfrm flipH="1">
            <a:off x="820075" y="3565639"/>
            <a:ext cx="4907400" cy="1110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22"/>
          <p:cNvSpPr/>
          <p:nvPr/>
        </p:nvSpPr>
        <p:spPr>
          <a:xfrm>
            <a:off x="5957169" y="3374398"/>
            <a:ext cx="393626" cy="393609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28575">
            <a:solidFill>
              <a:srgbClr val="E50A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5957162" y="3913273"/>
            <a:ext cx="393643" cy="393627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solidFill>
            <a:srgbClr val="8BC34A"/>
          </a:solidFill>
          <a:ln cap="rnd" cmpd="sng" w="28575">
            <a:solidFill>
              <a:srgbClr val="8BC3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