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pos="18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18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Karl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8b5c4ab3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8b5c4a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4ec1f777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04ec1f7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4ec1f777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4ec1f7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fc38e8832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fc38e88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92734784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927347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fc38e8832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fc38e883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c38e8832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fc38e88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fc38e8832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fc38e883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092734784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09273478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fc38e8832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fc38e883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4ec1f77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4ec1f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9273478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927347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e967e9d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e967e9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8b5c4ab3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8b5c4ab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e967e9d0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e967e9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e967e9d0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e967e9d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8b5c4ab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28b5c4a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" TargetMode="External"/><Relationship Id="rId4" Type="http://schemas.openxmlformats.org/officeDocument/2006/relationships/hyperlink" Target="mailto:user@server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ROTAS:</a:t>
            </a:r>
            <a:r>
              <a:rPr lang="en">
                <a:solidFill>
                  <a:srgbClr val="E50A3B"/>
                </a:solidFill>
              </a:rPr>
              <a:t> H</a:t>
            </a:r>
            <a:r>
              <a:rPr lang="en">
                <a:solidFill>
                  <a:srgbClr val="E50A3B"/>
                </a:solidFill>
              </a:rPr>
              <a:t>IPERLINKS E</a:t>
            </a:r>
            <a:endParaRPr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IMAGENS</a:t>
            </a:r>
            <a:endParaRPr>
              <a:solidFill>
                <a:srgbClr val="E50A3B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75" y="3819375"/>
            <a:ext cx="1196400" cy="105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263" y="4077215"/>
            <a:ext cx="673068" cy="673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3"/>
          <p:cNvGrpSpPr/>
          <p:nvPr/>
        </p:nvGrpSpPr>
        <p:grpSpPr>
          <a:xfrm>
            <a:off x="264576" y="1091281"/>
            <a:ext cx="2555602" cy="3104872"/>
            <a:chOff x="264576" y="1624681"/>
            <a:chExt cx="2555602" cy="3104872"/>
          </a:xfrm>
        </p:grpSpPr>
        <p:pic>
          <p:nvPicPr>
            <p:cNvPr id="183" name="Google Shape;18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4973" y="2774356"/>
              <a:ext cx="1955205" cy="19551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1310" y="1624681"/>
              <a:ext cx="1955205" cy="19551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3"/>
            <p:cNvSpPr/>
            <p:nvPr/>
          </p:nvSpPr>
          <p:spPr>
            <a:xfrm>
              <a:off x="264576" y="2457078"/>
              <a:ext cx="1014600" cy="126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EJEMPLO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RUTA RELATIVA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1436488" y="2541274"/>
            <a:ext cx="1093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Mi-web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1945333" y="3702955"/>
            <a:ext cx="1196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Imagens</a:t>
            </a:r>
            <a:endParaRPr b="1" sz="12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2918075" y="1259325"/>
            <a:ext cx="5862300" cy="2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Agora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… e se quiséssemos que no arquivo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styles.css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haja uma referência a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foto.jpg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?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solução seria: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	</a:t>
            </a:r>
            <a:r>
              <a:rPr b="1" lang="en" sz="19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../Imagens/foto.jpg</a:t>
            </a:r>
            <a:endParaRPr b="1" sz="19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840988" y="1379599"/>
            <a:ext cx="1093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Projetos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1098555" y="3702950"/>
            <a:ext cx="425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css</a:t>
            </a:r>
            <a:endParaRPr b="1" sz="12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92109" y="4196145"/>
            <a:ext cx="944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Karla"/>
                <a:ea typeface="Karla"/>
                <a:cs typeface="Karla"/>
                <a:sym typeface="Karla"/>
              </a:rPr>
              <a:t>styles.css</a:t>
            </a:r>
            <a:endParaRPr sz="10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C27B0"/>
                </a:solidFill>
              </a:rPr>
              <a:t>2</a:t>
            </a:r>
            <a:r>
              <a:rPr lang="en" sz="7200">
                <a:solidFill>
                  <a:srgbClr val="9C27B0"/>
                </a:solidFill>
              </a:rPr>
              <a:t>.</a:t>
            </a:r>
            <a:endParaRPr sz="7200">
              <a:solidFill>
                <a:srgbClr val="9C27B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HIPERLINKS OU 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LINKS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199" name="Google Shape;199;p24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5795175" y="3345950"/>
            <a:ext cx="20787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Rota</a:t>
            </a:r>
            <a:endParaRPr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Aqui podemos especificar uma rota absoluta (como no exemplo) ou uma rota 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relativa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356775" y="3345950"/>
            <a:ext cx="22809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Texto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Aqui podemos escrever o texto visto pelo usuário. Também podemos inserir outros elementos HTML, como imagens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1223175" y="3345950"/>
            <a:ext cx="20787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href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Este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atributo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é usado indicar o destino do nosso link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8" name="Google Shape;208;p25"/>
          <p:cNvCxnSpPr/>
          <p:nvPr/>
        </p:nvCxnSpPr>
        <p:spPr>
          <a:xfrm>
            <a:off x="1657075" y="2450650"/>
            <a:ext cx="0" cy="10113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LINKS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 flipH="1">
            <a:off x="3598400" y="2870200"/>
            <a:ext cx="9600" cy="591600"/>
          </a:xfrm>
          <a:prstGeom prst="straightConnector1">
            <a:avLst/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5"/>
          <p:cNvSpPr txBox="1"/>
          <p:nvPr/>
        </p:nvSpPr>
        <p:spPr>
          <a:xfrm>
            <a:off x="841000" y="1112325"/>
            <a:ext cx="58623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Através da tag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&lt;a&gt;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poderemos criar os nossos links. Esta é uma tag de abertura e fechamento: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&lt;a&gt; &lt;/a&gt;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841000" y="1999125"/>
            <a:ext cx="6545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https://www.google.com/</a:t>
            </a:r>
            <a:r>
              <a:rPr lang="en" sz="24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  Redirecionar Google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" name="Google Shape;213;p25"/>
          <p:cNvCxnSpPr/>
          <p:nvPr/>
        </p:nvCxnSpPr>
        <p:spPr>
          <a:xfrm>
            <a:off x="6000475" y="2486250"/>
            <a:ext cx="0" cy="9756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841000" y="1100900"/>
            <a:ext cx="5862300" cy="4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EXTERNOS</a:t>
            </a:r>
            <a:endParaRPr b="1" sz="1800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Endereços que estão fora do nosso site, devem ser sempre absolutos.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9688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https://www.youtube.com/</a:t>
            </a:r>
            <a:r>
              <a:rPr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Visitar youtube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LOCAIS</a:t>
            </a:r>
            <a:endParaRPr b="1" sz="1800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Para recursos dentro do nosso site, recomenda-se o uso de rotas relativas.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"inicio.html"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Início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ÂNCORAS</a:t>
            </a:r>
            <a:endParaRPr b="1" sz="1800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Servem para fazer referência a uma determinada parte de uma página, podendo ser uma seção ou título. Iniciam com o caractere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#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"#biografía"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Biografia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TIPOS DE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LINKS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/>
        </p:nvSpPr>
        <p:spPr>
          <a:xfrm>
            <a:off x="841000" y="1100900"/>
            <a:ext cx="5862300" cy="4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ÂNCORAS</a:t>
            </a:r>
            <a:r>
              <a:rPr b="1" lang="en" sz="1800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 (continuação)</a:t>
            </a:r>
            <a:endParaRPr b="1" sz="1800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As âncoras podem estar combinadas com todas os links anteriores.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9688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https://www.site.com/</a:t>
            </a:r>
            <a:r>
              <a:rPr b="1"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#contato</a:t>
            </a:r>
            <a:r>
              <a:rPr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Contato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"sobre-nos.html</a:t>
            </a:r>
            <a:r>
              <a:rPr b="1"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#aEquipe</a:t>
            </a:r>
            <a:r>
              <a:rPr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Nossa Equipe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E-MAIL</a:t>
            </a:r>
            <a:endParaRPr b="1" sz="1800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Clicando nele o programa padrão de e-mail será aberto para enviar um e-mail para esse endereço.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9688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/>
              </a:rPr>
              <a:t>mailto:user@server.com</a:t>
            </a:r>
            <a:r>
              <a:rPr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Deixe sua Mensagem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TELEFONE</a:t>
            </a:r>
            <a:endParaRPr b="1" sz="1800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Tal como no caso anterior, se estivermos usando nosso celular e cliclarmos no link, será iniciada uma chamada para esse número 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"tel:1145678900"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Atendimento por Telefone!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TIPOS DE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LINKS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3</a:t>
            </a:r>
            <a:r>
              <a:rPr lang="en" sz="7200">
                <a:solidFill>
                  <a:srgbClr val="E50A3B"/>
                </a:solidFill>
              </a:rPr>
              <a:t>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IMAGENS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/>
        </p:nvSpPr>
        <p:spPr>
          <a:xfrm>
            <a:off x="3356775" y="3345950"/>
            <a:ext cx="20787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r</a:t>
            </a: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ota</a:t>
            </a:r>
            <a:endParaRPr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Aqui podemos especificar uma rota absoluta (como no exemplo) ou relativa.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994575" y="3366250"/>
            <a:ext cx="20787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src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Este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atributo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é utilizado para indicar onde a imagem está alocada.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841000" y="1112325"/>
            <a:ext cx="61959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Dentro do nosso documento html podemos adicionar imagens através da tag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&lt;img&gt;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Esta tag permite-nos ‘chamar’ imagens, ou seja, fazer referências ao local onde as imagens estão alocadas para aparecer no browser.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FONTE DE </a:t>
            </a:r>
            <a:r>
              <a:rPr b="1" lang="en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IMAGEM</a:t>
            </a:r>
            <a:endParaRPr b="1" sz="2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841000" y="2400425"/>
            <a:ext cx="6545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"img/fotoPerfil.jpg"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3" name="Google Shape;243;p29"/>
          <p:cNvCxnSpPr/>
          <p:nvPr/>
        </p:nvCxnSpPr>
        <p:spPr>
          <a:xfrm flipH="1">
            <a:off x="1324975" y="2903216"/>
            <a:ext cx="636900" cy="6369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9"/>
          <p:cNvCxnSpPr/>
          <p:nvPr/>
        </p:nvCxnSpPr>
        <p:spPr>
          <a:xfrm flipH="1">
            <a:off x="3797875" y="2903216"/>
            <a:ext cx="602400" cy="6024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5" name="Google Shape;245;p29"/>
          <p:cNvGrpSpPr/>
          <p:nvPr/>
        </p:nvGrpSpPr>
        <p:grpSpPr>
          <a:xfrm>
            <a:off x="5587875" y="3505625"/>
            <a:ext cx="2609700" cy="1190400"/>
            <a:chOff x="6197475" y="2819825"/>
            <a:chExt cx="2609700" cy="1190400"/>
          </a:xfrm>
        </p:grpSpPr>
        <p:sp>
          <p:nvSpPr>
            <p:cNvPr id="246" name="Google Shape;246;p29"/>
            <p:cNvSpPr/>
            <p:nvPr/>
          </p:nvSpPr>
          <p:spPr>
            <a:xfrm>
              <a:off x="6197475" y="2819825"/>
              <a:ext cx="2609700" cy="11904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10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I</a:t>
              </a:r>
              <a:r>
                <a:rPr b="1" lang="en" sz="2400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MPORTANTE</a:t>
              </a:r>
              <a:endParaRPr b="1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A tag de imagem não utiliza tag de fechamento (</a:t>
              </a:r>
              <a:r>
                <a:rPr lang="en" strike="sngStrike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&lt;/img&gt;</a:t>
              </a:r>
              <a:r>
                <a:rPr lang="en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).</a:t>
              </a:r>
              <a:endParaRPr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8365200" y="3006100"/>
              <a:ext cx="264078" cy="230785"/>
            </a:xfrm>
            <a:custGeom>
              <a:rect b="b" l="l" r="r" t="t"/>
              <a:pathLst>
                <a:path extrusionOk="0" fill="none" h="14176" w="16221">
                  <a:moveTo>
                    <a:pt x="16075" y="12665"/>
                  </a:moveTo>
                  <a:lnTo>
                    <a:pt x="8987" y="488"/>
                  </a:lnTo>
                  <a:lnTo>
                    <a:pt x="8987" y="488"/>
                  </a:lnTo>
                  <a:lnTo>
                    <a:pt x="8914" y="390"/>
                  </a:lnTo>
                  <a:lnTo>
                    <a:pt x="8817" y="293"/>
                  </a:lnTo>
                  <a:lnTo>
                    <a:pt x="8720" y="196"/>
                  </a:lnTo>
                  <a:lnTo>
                    <a:pt x="8622" y="123"/>
                  </a:lnTo>
                  <a:lnTo>
                    <a:pt x="8500" y="74"/>
                  </a:lnTo>
                  <a:lnTo>
                    <a:pt x="8379" y="25"/>
                  </a:lnTo>
                  <a:lnTo>
                    <a:pt x="8232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7965" y="1"/>
                  </a:lnTo>
                  <a:lnTo>
                    <a:pt x="7843" y="25"/>
                  </a:lnTo>
                  <a:lnTo>
                    <a:pt x="7721" y="74"/>
                  </a:lnTo>
                  <a:lnTo>
                    <a:pt x="7599" y="123"/>
                  </a:lnTo>
                  <a:lnTo>
                    <a:pt x="7502" y="196"/>
                  </a:lnTo>
                  <a:lnTo>
                    <a:pt x="7404" y="293"/>
                  </a:lnTo>
                  <a:lnTo>
                    <a:pt x="7307" y="390"/>
                  </a:lnTo>
                  <a:lnTo>
                    <a:pt x="7234" y="488"/>
                  </a:lnTo>
                  <a:lnTo>
                    <a:pt x="147" y="12665"/>
                  </a:lnTo>
                  <a:lnTo>
                    <a:pt x="147" y="12665"/>
                  </a:lnTo>
                  <a:lnTo>
                    <a:pt x="74" y="12787"/>
                  </a:lnTo>
                  <a:lnTo>
                    <a:pt x="25" y="12909"/>
                  </a:lnTo>
                  <a:lnTo>
                    <a:pt x="0" y="13031"/>
                  </a:lnTo>
                  <a:lnTo>
                    <a:pt x="0" y="13177"/>
                  </a:lnTo>
                  <a:lnTo>
                    <a:pt x="0" y="13177"/>
                  </a:lnTo>
                  <a:lnTo>
                    <a:pt x="0" y="13299"/>
                  </a:lnTo>
                  <a:lnTo>
                    <a:pt x="25" y="13420"/>
                  </a:lnTo>
                  <a:lnTo>
                    <a:pt x="74" y="13567"/>
                  </a:lnTo>
                  <a:lnTo>
                    <a:pt x="147" y="13688"/>
                  </a:lnTo>
                  <a:lnTo>
                    <a:pt x="147" y="13688"/>
                  </a:lnTo>
                  <a:lnTo>
                    <a:pt x="220" y="13786"/>
                  </a:lnTo>
                  <a:lnTo>
                    <a:pt x="293" y="13883"/>
                  </a:lnTo>
                  <a:lnTo>
                    <a:pt x="390" y="13981"/>
                  </a:lnTo>
                  <a:lnTo>
                    <a:pt x="512" y="14054"/>
                  </a:lnTo>
                  <a:lnTo>
                    <a:pt x="634" y="14102"/>
                  </a:lnTo>
                  <a:lnTo>
                    <a:pt x="755" y="14151"/>
                  </a:lnTo>
                  <a:lnTo>
                    <a:pt x="877" y="14175"/>
                  </a:lnTo>
                  <a:lnTo>
                    <a:pt x="1023" y="14175"/>
                  </a:lnTo>
                  <a:lnTo>
                    <a:pt x="15198" y="14175"/>
                  </a:lnTo>
                  <a:lnTo>
                    <a:pt x="15198" y="14175"/>
                  </a:lnTo>
                  <a:lnTo>
                    <a:pt x="15344" y="14175"/>
                  </a:lnTo>
                  <a:lnTo>
                    <a:pt x="15466" y="14151"/>
                  </a:lnTo>
                  <a:lnTo>
                    <a:pt x="15588" y="14102"/>
                  </a:lnTo>
                  <a:lnTo>
                    <a:pt x="15709" y="14054"/>
                  </a:lnTo>
                  <a:lnTo>
                    <a:pt x="15831" y="13981"/>
                  </a:lnTo>
                  <a:lnTo>
                    <a:pt x="15929" y="13883"/>
                  </a:lnTo>
                  <a:lnTo>
                    <a:pt x="16002" y="13786"/>
                  </a:lnTo>
                  <a:lnTo>
                    <a:pt x="16075" y="13688"/>
                  </a:lnTo>
                  <a:lnTo>
                    <a:pt x="16075" y="13688"/>
                  </a:lnTo>
                  <a:lnTo>
                    <a:pt x="16148" y="13567"/>
                  </a:lnTo>
                  <a:lnTo>
                    <a:pt x="16197" y="13420"/>
                  </a:lnTo>
                  <a:lnTo>
                    <a:pt x="16221" y="13299"/>
                  </a:lnTo>
                  <a:lnTo>
                    <a:pt x="16221" y="13177"/>
                  </a:lnTo>
                  <a:lnTo>
                    <a:pt x="16221" y="13177"/>
                  </a:lnTo>
                  <a:lnTo>
                    <a:pt x="16221" y="13031"/>
                  </a:lnTo>
                  <a:lnTo>
                    <a:pt x="16197" y="12909"/>
                  </a:lnTo>
                  <a:lnTo>
                    <a:pt x="16148" y="12787"/>
                  </a:lnTo>
                  <a:lnTo>
                    <a:pt x="16075" y="12665"/>
                  </a:lnTo>
                  <a:lnTo>
                    <a:pt x="16075" y="12665"/>
                  </a:lnTo>
                  <a:close/>
                  <a:moveTo>
                    <a:pt x="8111" y="12349"/>
                  </a:moveTo>
                  <a:lnTo>
                    <a:pt x="8111" y="12349"/>
                  </a:lnTo>
                  <a:lnTo>
                    <a:pt x="7916" y="12324"/>
                  </a:lnTo>
                  <a:lnTo>
                    <a:pt x="7721" y="12276"/>
                  </a:lnTo>
                  <a:lnTo>
                    <a:pt x="7575" y="12178"/>
                  </a:lnTo>
                  <a:lnTo>
                    <a:pt x="7429" y="12057"/>
                  </a:lnTo>
                  <a:lnTo>
                    <a:pt x="7307" y="11910"/>
                  </a:lnTo>
                  <a:lnTo>
                    <a:pt x="7210" y="11764"/>
                  </a:lnTo>
                  <a:lnTo>
                    <a:pt x="7161" y="11569"/>
                  </a:lnTo>
                  <a:lnTo>
                    <a:pt x="7136" y="11375"/>
                  </a:lnTo>
                  <a:lnTo>
                    <a:pt x="7136" y="11375"/>
                  </a:lnTo>
                  <a:lnTo>
                    <a:pt x="7161" y="11180"/>
                  </a:lnTo>
                  <a:lnTo>
                    <a:pt x="7210" y="11009"/>
                  </a:lnTo>
                  <a:lnTo>
                    <a:pt x="7307" y="10839"/>
                  </a:lnTo>
                  <a:lnTo>
                    <a:pt x="7429" y="10693"/>
                  </a:lnTo>
                  <a:lnTo>
                    <a:pt x="7575" y="10571"/>
                  </a:lnTo>
                  <a:lnTo>
                    <a:pt x="7721" y="10473"/>
                  </a:lnTo>
                  <a:lnTo>
                    <a:pt x="7916" y="10425"/>
                  </a:lnTo>
                  <a:lnTo>
                    <a:pt x="8111" y="10400"/>
                  </a:lnTo>
                  <a:lnTo>
                    <a:pt x="8111" y="10400"/>
                  </a:lnTo>
                  <a:lnTo>
                    <a:pt x="8306" y="10425"/>
                  </a:lnTo>
                  <a:lnTo>
                    <a:pt x="8476" y="10473"/>
                  </a:lnTo>
                  <a:lnTo>
                    <a:pt x="8646" y="10571"/>
                  </a:lnTo>
                  <a:lnTo>
                    <a:pt x="8793" y="10693"/>
                  </a:lnTo>
                  <a:lnTo>
                    <a:pt x="8914" y="10839"/>
                  </a:lnTo>
                  <a:lnTo>
                    <a:pt x="9012" y="11009"/>
                  </a:lnTo>
                  <a:lnTo>
                    <a:pt x="9061" y="11180"/>
                  </a:lnTo>
                  <a:lnTo>
                    <a:pt x="9085" y="11375"/>
                  </a:lnTo>
                  <a:lnTo>
                    <a:pt x="9085" y="11375"/>
                  </a:lnTo>
                  <a:lnTo>
                    <a:pt x="9061" y="11569"/>
                  </a:lnTo>
                  <a:lnTo>
                    <a:pt x="9012" y="11764"/>
                  </a:lnTo>
                  <a:lnTo>
                    <a:pt x="8914" y="11910"/>
                  </a:lnTo>
                  <a:lnTo>
                    <a:pt x="8793" y="12057"/>
                  </a:lnTo>
                  <a:lnTo>
                    <a:pt x="8646" y="12178"/>
                  </a:lnTo>
                  <a:lnTo>
                    <a:pt x="8476" y="12276"/>
                  </a:lnTo>
                  <a:lnTo>
                    <a:pt x="8306" y="12324"/>
                  </a:lnTo>
                  <a:lnTo>
                    <a:pt x="8111" y="12349"/>
                  </a:lnTo>
                  <a:lnTo>
                    <a:pt x="8111" y="12349"/>
                  </a:lnTo>
                  <a:close/>
                  <a:moveTo>
                    <a:pt x="9231" y="5091"/>
                  </a:moveTo>
                  <a:lnTo>
                    <a:pt x="8939" y="8915"/>
                  </a:lnTo>
                  <a:lnTo>
                    <a:pt x="8939" y="8915"/>
                  </a:lnTo>
                  <a:lnTo>
                    <a:pt x="8914" y="9061"/>
                  </a:lnTo>
                  <a:lnTo>
                    <a:pt x="8866" y="9207"/>
                  </a:lnTo>
                  <a:lnTo>
                    <a:pt x="8793" y="9304"/>
                  </a:lnTo>
                  <a:lnTo>
                    <a:pt x="8695" y="9426"/>
                  </a:lnTo>
                  <a:lnTo>
                    <a:pt x="8573" y="9499"/>
                  </a:lnTo>
                  <a:lnTo>
                    <a:pt x="8452" y="9572"/>
                  </a:lnTo>
                  <a:lnTo>
                    <a:pt x="8330" y="9621"/>
                  </a:lnTo>
                  <a:lnTo>
                    <a:pt x="8184" y="9621"/>
                  </a:lnTo>
                  <a:lnTo>
                    <a:pt x="8038" y="9621"/>
                  </a:lnTo>
                  <a:lnTo>
                    <a:pt x="8038" y="9621"/>
                  </a:lnTo>
                  <a:lnTo>
                    <a:pt x="7891" y="9621"/>
                  </a:lnTo>
                  <a:lnTo>
                    <a:pt x="7770" y="9572"/>
                  </a:lnTo>
                  <a:lnTo>
                    <a:pt x="7648" y="9499"/>
                  </a:lnTo>
                  <a:lnTo>
                    <a:pt x="7526" y="9426"/>
                  </a:lnTo>
                  <a:lnTo>
                    <a:pt x="7429" y="9304"/>
                  </a:lnTo>
                  <a:lnTo>
                    <a:pt x="7356" y="9207"/>
                  </a:lnTo>
                  <a:lnTo>
                    <a:pt x="7307" y="9061"/>
                  </a:lnTo>
                  <a:lnTo>
                    <a:pt x="7283" y="8915"/>
                  </a:lnTo>
                  <a:lnTo>
                    <a:pt x="6990" y="5091"/>
                  </a:lnTo>
                  <a:lnTo>
                    <a:pt x="6990" y="5091"/>
                  </a:lnTo>
                  <a:lnTo>
                    <a:pt x="7015" y="4945"/>
                  </a:lnTo>
                  <a:lnTo>
                    <a:pt x="7039" y="4823"/>
                  </a:lnTo>
                  <a:lnTo>
                    <a:pt x="7088" y="4701"/>
                  </a:lnTo>
                  <a:lnTo>
                    <a:pt x="7161" y="4604"/>
                  </a:lnTo>
                  <a:lnTo>
                    <a:pt x="7258" y="4506"/>
                  </a:lnTo>
                  <a:lnTo>
                    <a:pt x="7380" y="4433"/>
                  </a:lnTo>
                  <a:lnTo>
                    <a:pt x="7526" y="4409"/>
                  </a:lnTo>
                  <a:lnTo>
                    <a:pt x="7648" y="4385"/>
                  </a:lnTo>
                  <a:lnTo>
                    <a:pt x="8573" y="4385"/>
                  </a:lnTo>
                  <a:lnTo>
                    <a:pt x="8573" y="4385"/>
                  </a:lnTo>
                  <a:lnTo>
                    <a:pt x="8695" y="4409"/>
                  </a:lnTo>
                  <a:lnTo>
                    <a:pt x="8841" y="4433"/>
                  </a:lnTo>
                  <a:lnTo>
                    <a:pt x="8963" y="4506"/>
                  </a:lnTo>
                  <a:lnTo>
                    <a:pt x="9061" y="4604"/>
                  </a:lnTo>
                  <a:lnTo>
                    <a:pt x="9134" y="4701"/>
                  </a:lnTo>
                  <a:lnTo>
                    <a:pt x="9182" y="4823"/>
                  </a:lnTo>
                  <a:lnTo>
                    <a:pt x="9207" y="4945"/>
                  </a:lnTo>
                  <a:lnTo>
                    <a:pt x="9231" y="5091"/>
                  </a:lnTo>
                  <a:lnTo>
                    <a:pt x="9231" y="509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/>
          <p:nvPr/>
        </p:nvSpPr>
        <p:spPr>
          <a:xfrm>
            <a:off x="5435475" y="3345950"/>
            <a:ext cx="2814000" cy="1562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2196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SABIA QUE...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 atributo alt também ajuda os motores de busca a compreender as nossas imagens e melhora o posicionamento do nosso site nas buscas.</a:t>
            </a:r>
            <a:endParaRPr sz="12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3128175" y="3345950"/>
            <a:ext cx="20787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texto</a:t>
            </a:r>
            <a:endParaRPr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Até 125 caracteres. Deve conter uma breve descrição da imagem a ser exibida.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612400" y="959925"/>
            <a:ext cx="65451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texto alternativo nos permite descrever uma imagem. Ele aparece na página Web quando a imagem não carrega por alguma razão e também para pessoas que usam leitores de tela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(ex: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deficientes visuais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612400" y="6266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ALTERNATIVO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841000" y="2095625"/>
            <a:ext cx="6545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"img/perfil.jpg"</a:t>
            </a:r>
            <a:endParaRPr sz="2400">
              <a:solidFill>
                <a:srgbClr val="0096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"Sua imagem de perfil"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994575" y="3366250"/>
            <a:ext cx="20787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alt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Este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atributo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nos permite escrever o texto alternativo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59" name="Google Shape;259;p30"/>
          <p:cNvCxnSpPr/>
          <p:nvPr/>
        </p:nvCxnSpPr>
        <p:spPr>
          <a:xfrm flipH="1">
            <a:off x="1248825" y="2932075"/>
            <a:ext cx="351000" cy="6081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0"/>
          <p:cNvCxnSpPr/>
          <p:nvPr/>
        </p:nvCxnSpPr>
        <p:spPr>
          <a:xfrm flipH="1">
            <a:off x="3534825" y="2932075"/>
            <a:ext cx="351000" cy="6081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1" name="Google Shape;261;p30"/>
          <p:cNvGrpSpPr/>
          <p:nvPr/>
        </p:nvGrpSpPr>
        <p:grpSpPr>
          <a:xfrm>
            <a:off x="7812188" y="3496043"/>
            <a:ext cx="295029" cy="301213"/>
            <a:chOff x="3951850" y="2985350"/>
            <a:chExt cx="407950" cy="416500"/>
          </a:xfrm>
        </p:grpSpPr>
        <p:sp>
          <p:nvSpPr>
            <p:cNvPr id="262" name="Google Shape;262;p3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Assim, será exibido o texto ao usuário caso a imagem não carregue. Pode mudar de acordo com cada navegador.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1"/>
          <p:cNvSpPr/>
          <p:nvPr/>
        </p:nvSpPr>
        <p:spPr>
          <a:xfrm rot="10800000">
            <a:off x="924356" y="2564975"/>
            <a:ext cx="5614800" cy="21342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31"/>
          <p:cNvGrpSpPr/>
          <p:nvPr/>
        </p:nvGrpSpPr>
        <p:grpSpPr>
          <a:xfrm>
            <a:off x="924350" y="2046775"/>
            <a:ext cx="5614806" cy="2652400"/>
            <a:chOff x="924350" y="2046775"/>
            <a:chExt cx="5614806" cy="2652400"/>
          </a:xfrm>
        </p:grpSpPr>
        <p:sp>
          <p:nvSpPr>
            <p:cNvPr id="274" name="Google Shape;274;p31"/>
            <p:cNvSpPr txBox="1"/>
            <p:nvPr/>
          </p:nvSpPr>
          <p:spPr>
            <a:xfrm>
              <a:off x="924350" y="2564375"/>
              <a:ext cx="5614800" cy="21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75" lIns="182875" spcFirstLastPara="1" rIns="182875" wrap="square" tIns="182875">
              <a:noAutofit/>
            </a:bodyPr>
            <a:lstStyle/>
            <a:p>
              <a:pPr indent="45720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Sua imagem de perfil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924356" y="2046775"/>
              <a:ext cx="5614800" cy="51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" name="Google Shape;276;p31"/>
            <p:cNvGrpSpPr/>
            <p:nvPr/>
          </p:nvGrpSpPr>
          <p:grpSpPr>
            <a:xfrm>
              <a:off x="1072202" y="2214775"/>
              <a:ext cx="616511" cy="182400"/>
              <a:chOff x="1112596" y="2217153"/>
              <a:chExt cx="616511" cy="182400"/>
            </a:xfrm>
          </p:grpSpPr>
          <p:sp>
            <p:nvSpPr>
              <p:cNvPr id="277" name="Google Shape;277;p31"/>
              <p:cNvSpPr/>
              <p:nvPr/>
            </p:nvSpPr>
            <p:spPr>
              <a:xfrm>
                <a:off x="1112596" y="2217153"/>
                <a:ext cx="182400" cy="182400"/>
              </a:xfrm>
              <a:prstGeom prst="ellipse">
                <a:avLst/>
              </a:prstGeom>
              <a:solidFill>
                <a:srgbClr val="E50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1329652" y="2217153"/>
                <a:ext cx="182400" cy="182400"/>
              </a:xfrm>
              <a:prstGeom prst="ellipse">
                <a:avLst/>
              </a:prstGeom>
              <a:solidFill>
                <a:srgbClr val="FFC1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1546708" y="2217153"/>
                <a:ext cx="182400" cy="182400"/>
              </a:xfrm>
              <a:prstGeom prst="ellipse">
                <a:avLst/>
              </a:prstGeom>
              <a:solidFill>
                <a:srgbClr val="8BC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0" name="Google Shape;280;p31"/>
            <p:cNvSpPr/>
            <p:nvPr/>
          </p:nvSpPr>
          <p:spPr>
            <a:xfrm>
              <a:off x="2279325" y="2190175"/>
              <a:ext cx="4071000" cy="2316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81" name="Google Shape;281;p31"/>
          <p:cNvSpPr txBox="1"/>
          <p:nvPr/>
        </p:nvSpPr>
        <p:spPr>
          <a:xfrm>
            <a:off x="841000" y="7790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ALTERNATIVO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600" y="2857450"/>
            <a:ext cx="192600" cy="2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/>
        </p:nvSpPr>
        <p:spPr>
          <a:xfrm>
            <a:off x="1066700" y="2598100"/>
            <a:ext cx="23625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width</a:t>
            </a:r>
            <a:endParaRPr b="1" sz="16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 permite indicar a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largura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da imagem </a:t>
            </a:r>
            <a:r>
              <a:rPr i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(Não é obrigatório).</a:t>
            </a:r>
            <a:endParaRPr i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 </a:t>
            </a:r>
            <a:r>
              <a:rPr b="1" lang="en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valores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podem ser tanto em pixels (escrevemos apenas o número) quanto em porcentagem (com % no final). </a:t>
            </a:r>
            <a:endParaRPr b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2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LARGURA E ALTURA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841000" y="1251275"/>
            <a:ext cx="6545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"320" </a:t>
            </a:r>
            <a:r>
              <a:rPr lang="en" sz="24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"150"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"50%" </a:t>
            </a:r>
            <a:r>
              <a:rPr lang="en" sz="24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"50%"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1" name="Google Shape;291;p32"/>
          <p:cNvCxnSpPr/>
          <p:nvPr/>
        </p:nvCxnSpPr>
        <p:spPr>
          <a:xfrm flipH="1">
            <a:off x="1629175" y="2135075"/>
            <a:ext cx="485100" cy="5508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2"/>
          <p:cNvSpPr txBox="1"/>
          <p:nvPr/>
        </p:nvSpPr>
        <p:spPr>
          <a:xfrm>
            <a:off x="3505100" y="2598100"/>
            <a:ext cx="25218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height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Nos permite indicar a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altura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da imagem </a:t>
            </a:r>
            <a:r>
              <a:rPr i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(Não é obrigatório).</a:t>
            </a:r>
            <a:endParaRPr i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 </a:t>
            </a:r>
            <a:r>
              <a:rPr b="1" lang="en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valores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podem ser tanto em pixels (escrevemos somente o número) quanto em porcentagem (com % no final). 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93" name="Google Shape;293;p32"/>
          <p:cNvCxnSpPr/>
          <p:nvPr/>
        </p:nvCxnSpPr>
        <p:spPr>
          <a:xfrm flipH="1">
            <a:off x="3838975" y="2135075"/>
            <a:ext cx="485100" cy="5508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ROTAS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863875" y="3249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ROTA </a:t>
            </a:r>
            <a:r>
              <a:rPr b="1" lang="en" sz="18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ABSOLUTA</a:t>
            </a:r>
            <a:endParaRPr b="1" sz="18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Eu posso acessar esse recurso de onde quer que eu esteja.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Exemplo: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https://www.google.com/</a:t>
            </a:r>
            <a:endParaRPr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841000" y="1100900"/>
            <a:ext cx="58623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É uma direção ou caminho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(também conhecido como o termo inglês ‘path’)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 permitirá ao navegador encontrar um recurso. Esse recurso pode ser outra página web, uma imagem, um vídeo ou qualquer outro tipo de arquivo.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 caso 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links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a rota indica a direção para a qual o navegador deve nos levar quando clicamos nele.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Podemos encontrar dois tipos diferentes de rotas: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QUE É UMA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ROTA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028850" y="3258575"/>
            <a:ext cx="3583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ROTA </a:t>
            </a:r>
            <a:r>
              <a:rPr b="1" lang="en" sz="18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RELATIVA</a:t>
            </a:r>
            <a:endParaRPr b="1" sz="18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Dependerá de onde você estiver no momento para acessar o recurso.  Ou seja, é relativo à minha posição atual.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Exemplo: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../imagenes/fotoPerfil.jpg</a:t>
            </a:r>
            <a:endParaRPr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EXEMPLO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ROTA ABSOLUTA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605" y="1866675"/>
            <a:ext cx="974145" cy="974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375" y="2208617"/>
            <a:ext cx="1324358" cy="132438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2868850" y="1792725"/>
            <a:ext cx="5862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Uma imagem que está hospedada em uma url.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Eu posso acessá-la não importa onde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esteja no navegador..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Sua rota, ou seja, o acesso a esse recurso, </a:t>
            </a:r>
            <a:endParaRPr i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é sempre a mesma coisa.</a:t>
            </a:r>
            <a:endParaRPr i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EXEMPLO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ROTA RELATIVA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75" y="2204375"/>
            <a:ext cx="1213725" cy="12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880" y="1906950"/>
            <a:ext cx="974145" cy="97414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882250" y="1792725"/>
            <a:ext cx="5862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Uma imagem que está hospedada em uma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eterminada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pasta pode ser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acessada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utilizando uma rota relativa, ou seja, o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acesso a esse recurso,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vai ser diferente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dependendo de onde querem ter acesso a ele.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75" y="2977425"/>
            <a:ext cx="1196400" cy="1056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879809" y="3354195"/>
            <a:ext cx="944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Karla"/>
                <a:ea typeface="Karla"/>
                <a:cs typeface="Karla"/>
                <a:sym typeface="Karla"/>
              </a:rPr>
              <a:t>home.html</a:t>
            </a:r>
            <a:endParaRPr sz="9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105" y="3018375"/>
            <a:ext cx="974145" cy="9741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EXEMPLO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ROTA RELATIVA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7875" y="2204375"/>
            <a:ext cx="1213725" cy="12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882250" y="1792725"/>
            <a:ext cx="5862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Neste caso, como o arquivo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home.html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foto.jpg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estão na mesma pasta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basta escrever o nome do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arquivo para referência.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caminho relativo seria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foto.jpg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2918075" y="1792725"/>
            <a:ext cx="5862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criar uma rota para 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imagem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estando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na pasta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Mi-web,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devemos fazer algo parecido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Imagens/foto.jpg</a:t>
            </a:r>
            <a:endParaRPr i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EXEMPLO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ROTA RELATIVA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326014" y="1686556"/>
            <a:ext cx="2515855" cy="2099335"/>
            <a:chOff x="402214" y="1580381"/>
            <a:chExt cx="2515855" cy="2099335"/>
          </a:xfrm>
        </p:grpSpPr>
        <p:pic>
          <p:nvPicPr>
            <p:cNvPr id="137" name="Google Shape;13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5001" y="2466854"/>
              <a:ext cx="673068" cy="673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8948" y="1580381"/>
              <a:ext cx="1955206" cy="19551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20"/>
            <p:cNvSpPr txBox="1"/>
            <p:nvPr/>
          </p:nvSpPr>
          <p:spPr>
            <a:xfrm>
              <a:off x="1046388" y="1899499"/>
              <a:ext cx="10932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Mi-web</a:t>
              </a:r>
              <a:endParaRPr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0" name="Google Shape;140;p20"/>
            <p:cNvSpPr txBox="1"/>
            <p:nvPr/>
          </p:nvSpPr>
          <p:spPr>
            <a:xfrm>
              <a:off x="1569308" y="3042380"/>
              <a:ext cx="1196334" cy="357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Imagens</a:t>
              </a:r>
              <a:endParaRPr b="1" sz="12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402214" y="2412778"/>
              <a:ext cx="1014659" cy="12669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2918075" y="1792725"/>
            <a:ext cx="5862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criar uma rota para 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imagem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estando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na pasta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Projetos,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devemos fazer algo parecido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Mi-web/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Imagens/foto.jpg</a:t>
            </a:r>
            <a:endParaRPr i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63" y="3679729"/>
            <a:ext cx="673068" cy="673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1"/>
          <p:cNvGrpSpPr/>
          <p:nvPr/>
        </p:nvGrpSpPr>
        <p:grpSpPr>
          <a:xfrm>
            <a:off x="264576" y="1624681"/>
            <a:ext cx="2555602" cy="3248972"/>
            <a:chOff x="264576" y="1624681"/>
            <a:chExt cx="2555602" cy="3248972"/>
          </a:xfrm>
        </p:grpSpPr>
        <p:pic>
          <p:nvPicPr>
            <p:cNvPr id="149" name="Google Shape;14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4973" y="2774356"/>
              <a:ext cx="1955205" cy="19551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1"/>
            <p:cNvSpPr/>
            <p:nvPr/>
          </p:nvSpPr>
          <p:spPr>
            <a:xfrm>
              <a:off x="778239" y="3606753"/>
              <a:ext cx="1014600" cy="126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1" name="Google Shape;15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1310" y="1624681"/>
              <a:ext cx="1955205" cy="19551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1"/>
            <p:cNvSpPr/>
            <p:nvPr/>
          </p:nvSpPr>
          <p:spPr>
            <a:xfrm>
              <a:off x="264576" y="2457078"/>
              <a:ext cx="1014600" cy="126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EXEMPLO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ROTA RELATIVA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436488" y="3074674"/>
            <a:ext cx="1093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Mi-web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945333" y="4236355"/>
            <a:ext cx="1196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Imagens</a:t>
            </a:r>
            <a:endParaRPr b="1" sz="12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840988" y="1912999"/>
            <a:ext cx="1093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Projetos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2918075" y="1259325"/>
            <a:ext cx="58623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Então… e se eu estivesse no arquivo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styles.css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 quisesse me referir a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foto.jpg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?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Neste caso, teríamos que: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9144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Subir um nível (pasta)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Entrar na pasta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imagens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Referenciar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foto.jpg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subir um nível utilizamos os caracteres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..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(dois pontos, um do lado do outro)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75" y="3895575"/>
            <a:ext cx="1196400" cy="105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263" y="4136929"/>
            <a:ext cx="673068" cy="67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EXEMPLO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ROTA RELATIVA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436488" y="2541274"/>
            <a:ext cx="1093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Mi-web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1945333" y="3702955"/>
            <a:ext cx="1196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Imágenes</a:t>
            </a:r>
            <a:endParaRPr b="1" sz="12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840988" y="1379599"/>
            <a:ext cx="1093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Proyectos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1098555" y="3702950"/>
            <a:ext cx="425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css</a:t>
            </a:r>
            <a:endParaRPr b="1" sz="12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92109" y="4272345"/>
            <a:ext cx="944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Karla"/>
                <a:ea typeface="Karla"/>
                <a:cs typeface="Karla"/>
                <a:sym typeface="Karla"/>
              </a:rPr>
              <a:t>styles.css</a:t>
            </a:r>
            <a:endParaRPr sz="1000"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72" name="Google Shape;172;p22"/>
          <p:cNvGrpSpPr/>
          <p:nvPr/>
        </p:nvGrpSpPr>
        <p:grpSpPr>
          <a:xfrm>
            <a:off x="264576" y="1091281"/>
            <a:ext cx="2555602" cy="3104872"/>
            <a:chOff x="264576" y="1624681"/>
            <a:chExt cx="2555602" cy="3104872"/>
          </a:xfrm>
        </p:grpSpPr>
        <p:pic>
          <p:nvPicPr>
            <p:cNvPr id="173" name="Google Shape;173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4973" y="2774356"/>
              <a:ext cx="1955205" cy="19551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1310" y="1624681"/>
              <a:ext cx="1955205" cy="19551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2"/>
            <p:cNvSpPr/>
            <p:nvPr/>
          </p:nvSpPr>
          <p:spPr>
            <a:xfrm>
              <a:off x="264576" y="2457078"/>
              <a:ext cx="1014600" cy="126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