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Karl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3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3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Karla-bold.fntdata"/><Relationship Id="rId25" Type="http://schemas.openxmlformats.org/officeDocument/2006/relationships/font" Target="fonts/Karla-regular.fntdata"/><Relationship Id="rId28" Type="http://schemas.openxmlformats.org/officeDocument/2006/relationships/font" Target="fonts/Karla-boldItalic.fntdata"/><Relationship Id="rId27" Type="http://schemas.openxmlformats.org/officeDocument/2006/relationships/font" Target="fonts/Karl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25" name="Google Shape;25;p5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30" name="Google Shape;30;p6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36" name="Google Shape;36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" name="Google Shape;37;p7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0" i="0" sz="7200" u="none" cap="none" strike="noStrike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42" name="Google Shape;42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48" name="Google Shape;48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55" name="Google Shape;55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0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8" name="Google Shape;58;p10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9" name="Google Shape;59;p10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648300" y="3049150"/>
            <a:ext cx="38895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 sz="2000">
                <a:solidFill>
                  <a:srgbClr val="999999"/>
                </a:solidFill>
              </a:rPr>
              <a:t>Módulo: HTML e CSS </a:t>
            </a:r>
            <a:endParaRPr b="0" sz="20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E50A3B"/>
                </a:solidFill>
              </a:rPr>
              <a:t>INTRODUÇÃO</a:t>
            </a:r>
            <a:endParaRPr>
              <a:solidFill>
                <a:srgbClr val="E50A3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E50A3B"/>
                </a:solidFill>
              </a:rPr>
              <a:t>A CSS</a:t>
            </a:r>
            <a:endParaRPr>
              <a:solidFill>
                <a:srgbClr val="E50A3B"/>
              </a:solidFill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13863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5" name="Google Shape;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8978" y="745175"/>
            <a:ext cx="1605700" cy="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8410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SELETORES DE </a:t>
            </a:r>
            <a:r>
              <a:rPr b="1" i="0" lang="en" sz="2400" u="none" cap="none" strike="noStrike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ID</a:t>
            </a:r>
            <a:endParaRPr b="1" i="0" sz="2400" u="none" cap="none" strike="noStrike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841000" y="2348850"/>
            <a:ext cx="41538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8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h3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800" u="none" cap="none" strike="noStrike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"sa</a:t>
            </a:r>
            <a:r>
              <a:rPr lang="en" sz="1800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udacao</a:t>
            </a:r>
            <a:r>
              <a:rPr b="0" i="0" lang="en" sz="1800" u="none" cap="none" strike="noStrike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á</a:t>
            </a: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!&lt;/</a:t>
            </a:r>
            <a:r>
              <a:rPr b="0" i="0" lang="en" sz="18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b="0" i="0" lang="en" sz="18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841000" y="1100900"/>
            <a:ext cx="63168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Este selector irá selecionar o elemento HTML que é associado ao </a:t>
            </a:r>
            <a:r>
              <a:rPr b="1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atributo ID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Recomenda-se a utilização de nomes únicos para cada e não repeti-los ao longo do documento.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841000" y="3307225"/>
            <a:ext cx="1250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SINTAX</a:t>
            </a:r>
            <a:r>
              <a:rPr b="1"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endParaRPr b="1" i="0" sz="16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16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4277750" y="3307225"/>
            <a:ext cx="1537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1"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i="0" lang="en" sz="16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EMPLO</a:t>
            </a:r>
            <a:endParaRPr b="1" i="0" sz="16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841000" y="3564325"/>
            <a:ext cx="1338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#sa</a:t>
            </a: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udacao</a:t>
            </a:r>
            <a:endParaRPr b="0" i="0" sz="1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841000" y="3979500"/>
            <a:ext cx="23775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Para chamá-lo a partir do css usamos o </a:t>
            </a:r>
            <a:r>
              <a:rPr b="1"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#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seguido do </a:t>
            </a:r>
            <a:r>
              <a:rPr b="1"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nome do ID.</a:t>
            </a:r>
            <a:endParaRPr b="1" i="0" sz="1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4277750" y="3588600"/>
            <a:ext cx="22164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#sa</a:t>
            </a: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udacao</a:t>
            </a:r>
            <a:r>
              <a:rPr b="0" i="0" lang="en" sz="18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8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color: </a:t>
            </a:r>
            <a:r>
              <a:rPr b="0" i="0" lang="en" sz="18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0" i="0" sz="18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8410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SELETORES DE </a:t>
            </a:r>
            <a:r>
              <a:rPr b="1" i="0" lang="en" sz="2400" u="none" cap="none" strike="noStrike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CLASSE</a:t>
            </a:r>
            <a:endParaRPr b="1" i="0" sz="2400" u="none" cap="none" strike="noStrike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841000" y="2546425"/>
            <a:ext cx="57663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8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h1 </a:t>
            </a:r>
            <a:r>
              <a:rPr b="0" i="0" lang="en" sz="18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800" u="none" cap="none" strike="noStrike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"titulo noticias"</a:t>
            </a: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&gt;Noticias&lt;/</a:t>
            </a:r>
            <a:r>
              <a:rPr b="0" i="0" lang="en" sz="18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841000" y="1100900"/>
            <a:ext cx="63168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Este seletor irá chamar o elemento HTML que é associado a um 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atributo CLASS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 Podemos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atribuir o número de classes que queremos a um mesmo elemento. Para fazer isso, só precisamos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separá-los com um espaço.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841000" y="3307225"/>
            <a:ext cx="1250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SINTAX</a:t>
            </a:r>
            <a:r>
              <a:rPr b="1"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endParaRPr b="1" i="0" sz="16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16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4277750" y="3307225"/>
            <a:ext cx="1537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1"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i="0" lang="en" sz="16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EMPLO</a:t>
            </a:r>
            <a:endParaRPr b="1" i="0" sz="16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841000" y="3564325"/>
            <a:ext cx="1338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.titulo</a:t>
            </a:r>
            <a:endParaRPr b="0" i="0" sz="1800" u="none" cap="none" strike="noStrike">
              <a:solidFill>
                <a:srgbClr val="FF572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841000" y="3979500"/>
            <a:ext cx="23775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Para chamá-lo a partir do css usamos o . seguido pelo </a:t>
            </a:r>
            <a:r>
              <a:rPr b="1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nome d</a:t>
            </a:r>
            <a:r>
              <a:rPr b="1"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</a:t>
            </a:r>
            <a:r>
              <a:rPr b="1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CLASSE.</a:t>
            </a:r>
            <a:endParaRPr b="1" i="0" sz="1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4277750" y="3588600"/>
            <a:ext cx="30279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.titulo 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8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font-size: </a:t>
            </a:r>
            <a:r>
              <a:rPr b="0" i="0" lang="en" sz="18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22px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0" i="0" sz="18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5"/>
          <p:cNvSpPr txBox="1"/>
          <p:nvPr/>
        </p:nvSpPr>
        <p:spPr>
          <a:xfrm>
            <a:off x="8410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SELETORES DE </a:t>
            </a:r>
            <a:r>
              <a:rPr b="1" lang="en" sz="24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TAG</a:t>
            </a:r>
            <a:endParaRPr b="1" i="0" sz="2400" u="none" cap="none" strike="noStrike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841000" y="2110325"/>
            <a:ext cx="40422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8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&gt;Primeiro </a:t>
            </a: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Parágrafo</a:t>
            </a: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" sz="18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841000" y="1100900"/>
            <a:ext cx="63168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Este seletor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vai chamar o elemento HTML com o mesmo nome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da tag que chamamos do nosso CSS.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841000" y="3307225"/>
            <a:ext cx="1250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SINTAX</a:t>
            </a:r>
            <a:r>
              <a:rPr b="1"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endParaRPr b="1" i="0" sz="16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16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4277750" y="3307225"/>
            <a:ext cx="1537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1"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i="0" lang="en" sz="16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EMPLO</a:t>
            </a:r>
            <a:endParaRPr b="1" i="0" sz="16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841000" y="3564325"/>
            <a:ext cx="1338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endParaRPr b="0" i="0" sz="1800" u="none" cap="none" strike="noStrike">
              <a:solidFill>
                <a:srgbClr val="E50A3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841000" y="3979500"/>
            <a:ext cx="23775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Para chamá-lo a partir do css usamos o</a:t>
            </a: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nom</a:t>
            </a:r>
            <a:r>
              <a:rPr b="1"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</a:t>
            </a:r>
            <a:r>
              <a:rPr b="1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</a:t>
            </a:r>
            <a:r>
              <a:rPr b="1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 </a:t>
            </a:r>
            <a:r>
              <a:rPr b="1"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TAG</a:t>
            </a:r>
            <a:r>
              <a:rPr b="1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b="1" i="0" sz="1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4277750" y="3588600"/>
            <a:ext cx="30279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" sz="18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8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color: </a:t>
            </a:r>
            <a:r>
              <a:rPr b="0" i="0" lang="en" sz="18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gray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0" i="0" sz="18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26"/>
          <p:cNvSpPr txBox="1"/>
          <p:nvPr/>
        </p:nvSpPr>
        <p:spPr>
          <a:xfrm>
            <a:off x="8410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SELETORES</a:t>
            </a:r>
            <a:r>
              <a:rPr b="1" i="0" lang="en" sz="2400" u="none" cap="none" strike="noStrike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 COMBINADOS</a:t>
            </a:r>
            <a:endParaRPr b="1" i="0" sz="2400" u="none" cap="none" strike="noStrike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841000" y="2539400"/>
            <a:ext cx="51486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8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h2 </a:t>
            </a:r>
            <a:r>
              <a:rPr b="0" i="0" lang="en" sz="18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800" u="none" cap="none" strike="noStrike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"subtitulo"</a:t>
            </a: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&gt;Subtítulo&lt;/</a:t>
            </a:r>
            <a:r>
              <a:rPr b="0" i="0" lang="en" sz="18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841000" y="1100900"/>
            <a:ext cx="63168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Estes seletores afetam o(s) elemento(s) que cumprem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todas as condições estabelecidas. No exemplo a seguir,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vamos chamar o elemento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h2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designado para a classe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subt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í</a:t>
            </a:r>
            <a:r>
              <a:rPr b="1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tulo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841000" y="3307225"/>
            <a:ext cx="1250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SINTAX</a:t>
            </a:r>
            <a:r>
              <a:rPr b="1"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endParaRPr b="1" i="0" sz="16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16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4277750" y="3307225"/>
            <a:ext cx="1537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1"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i="0" lang="en" sz="16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EMPLO</a:t>
            </a:r>
            <a:endParaRPr b="1" i="0" sz="16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841000" y="3564325"/>
            <a:ext cx="18852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b="0" i="0" lang="en" sz="18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.subt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" sz="18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tulo</a:t>
            </a:r>
            <a:endParaRPr b="0" i="0" sz="1800" u="none" cap="none" strike="noStrike">
              <a:solidFill>
                <a:srgbClr val="E50A3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841000" y="3979500"/>
            <a:ext cx="29244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Para chamá-los desde o css, você só precisa adicionar um </a:t>
            </a:r>
            <a:r>
              <a:rPr b="1"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seletor ao lado do outro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, cada um com a sintaxe correspondente.</a:t>
            </a:r>
            <a:endParaRPr b="0" i="0" sz="1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4277750" y="3588600"/>
            <a:ext cx="37530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b="0" i="0" lang="en" sz="18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.subtitulo</a:t>
            </a:r>
            <a:r>
              <a:rPr b="0" i="0" lang="en" sz="18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8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color: </a:t>
            </a:r>
            <a:r>
              <a:rPr b="0" i="0" lang="en" sz="18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gray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0" i="0" sz="18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27"/>
          <p:cNvSpPr txBox="1"/>
          <p:nvPr/>
        </p:nvSpPr>
        <p:spPr>
          <a:xfrm>
            <a:off x="841000" y="702825"/>
            <a:ext cx="5524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SELETORES</a:t>
            </a:r>
            <a:r>
              <a:rPr b="1" i="0" lang="en" sz="2400" u="none" cap="none" strike="noStrike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 DESCENDENTES</a:t>
            </a:r>
            <a:endParaRPr b="1" i="0" sz="2400" u="none" cap="none" strike="noStrike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841000" y="1936913"/>
            <a:ext cx="51486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8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ul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800" u="none" cap="none" strike="noStrike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"lista"</a:t>
            </a: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i="0" lang="en" sz="18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&gt;Primeiro </a:t>
            </a: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tem&lt;/</a:t>
            </a:r>
            <a:r>
              <a:rPr b="0" i="0" lang="en" sz="18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" sz="18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841000" y="1100900"/>
            <a:ext cx="65049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Estes seletores servem para agregar especificidade. No exemplo, vamos chamar o elemento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li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dentro da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ul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com a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id lista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b="1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841000" y="3307225"/>
            <a:ext cx="1250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SINTA</a:t>
            </a:r>
            <a:r>
              <a:rPr b="1"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XE</a:t>
            </a:r>
            <a:endParaRPr b="1" i="0" sz="16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16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4277750" y="3307225"/>
            <a:ext cx="1537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1"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i="0" lang="en" sz="16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EMPLO</a:t>
            </a:r>
            <a:endParaRPr b="1" i="0" sz="16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841000" y="3564325"/>
            <a:ext cx="21087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b="0" i="0" lang="en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lista</a:t>
            </a:r>
            <a:r>
              <a:rPr b="0" i="0" lang="en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8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li </a:t>
            </a:r>
            <a:endParaRPr b="0" i="0" sz="1800" u="none" cap="none" strike="noStrike">
              <a:solidFill>
                <a:srgbClr val="E50A3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27"/>
          <p:cNvSpPr txBox="1"/>
          <p:nvPr/>
        </p:nvSpPr>
        <p:spPr>
          <a:xfrm>
            <a:off x="841000" y="3979500"/>
            <a:ext cx="29244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Para chamá-los desde o css, escrevemos os</a:t>
            </a:r>
            <a:r>
              <a:rPr b="1"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seletores separados por um espaço 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(isto indica paternidade)</a:t>
            </a:r>
            <a:endParaRPr b="0" i="0" sz="1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4277750" y="3588600"/>
            <a:ext cx="37530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b="0" i="0" lang="en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lista</a:t>
            </a:r>
            <a:r>
              <a:rPr b="0" i="0" lang="en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8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li 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8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text-align: </a:t>
            </a:r>
            <a:r>
              <a:rPr b="0" i="0" lang="en" sz="18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0" i="0" sz="18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8"/>
          <p:cNvSpPr txBox="1"/>
          <p:nvPr/>
        </p:nvSpPr>
        <p:spPr>
          <a:xfrm>
            <a:off x="2322848" y="1470400"/>
            <a:ext cx="49614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IMPORTANTE</a:t>
            </a:r>
            <a:endParaRPr b="1" i="0" sz="2200" u="none" cap="none" strike="noStrike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2406875" y="2042925"/>
            <a:ext cx="3706200" cy="16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</a:t>
            </a:r>
            <a:r>
              <a:rPr b="0" i="0" lang="en" sz="20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CSS sempre vai priorizar os seletores </a:t>
            </a:r>
            <a:r>
              <a:rPr b="0" i="0" lang="en" sz="2000" u="none" cap="none" strike="noStrike">
                <a:solidFill>
                  <a:srgbClr val="9C27B0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lang="en" sz="2000">
                <a:solidFill>
                  <a:srgbClr val="9C27B0"/>
                </a:solidFill>
                <a:latin typeface="Karla"/>
                <a:ea typeface="Karla"/>
                <a:cs typeface="Karla"/>
                <a:sym typeface="Karla"/>
              </a:rPr>
              <a:t>ai</a:t>
            </a:r>
            <a:r>
              <a:rPr b="0" i="0" lang="en" sz="2000" u="none" cap="none" strike="noStrike">
                <a:solidFill>
                  <a:srgbClr val="9C27B0"/>
                </a:solidFill>
                <a:latin typeface="Karla"/>
                <a:ea typeface="Karla"/>
                <a:cs typeface="Karla"/>
                <a:sym typeface="Karla"/>
              </a:rPr>
              <a:t>s específicos </a:t>
            </a:r>
            <a:r>
              <a:rPr b="0" i="0" lang="en" sz="20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para aplicar os estilos.</a:t>
            </a:r>
            <a:endParaRPr b="0" i="0" sz="20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9C27B0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2313973" y="1129500"/>
            <a:ext cx="49614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</a:t>
            </a:r>
            <a:r>
              <a:rPr b="1"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</a:t>
            </a:r>
            <a:endParaRPr b="1" i="0" sz="22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1586898" y="1605350"/>
            <a:ext cx="2985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b="1" i="0" lang="en" sz="10000" u="none" cap="none" strike="noStrike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b="1" i="0" sz="10000" u="none" cap="none" strike="noStrike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7200">
                <a:solidFill>
                  <a:srgbClr val="E50A3B"/>
                </a:solidFill>
              </a:rPr>
              <a:t>1.</a:t>
            </a:r>
            <a:endParaRPr sz="7200">
              <a:solidFill>
                <a:srgbClr val="E50A3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434343"/>
                </a:solidFill>
              </a:rPr>
              <a:t>O </a:t>
            </a:r>
            <a:r>
              <a:rPr lang="en">
                <a:solidFill>
                  <a:srgbClr val="434343"/>
                </a:solidFill>
              </a:rPr>
              <a:t>QUE SIGNIFICA </a:t>
            </a:r>
            <a:r>
              <a:rPr lang="en">
                <a:solidFill>
                  <a:srgbClr val="E50A3B"/>
                </a:solidFill>
              </a:rPr>
              <a:t>CSS</a:t>
            </a:r>
            <a:r>
              <a:rPr lang="en">
                <a:solidFill>
                  <a:srgbClr val="434343"/>
                </a:solidFill>
              </a:rPr>
              <a:t>?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7200">
                <a:solidFill>
                  <a:srgbClr val="E50A3B"/>
                </a:solidFill>
              </a:rPr>
              <a:t>CSS</a:t>
            </a:r>
            <a:endParaRPr sz="7200">
              <a:solidFill>
                <a:srgbClr val="E50A3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>
              <a:solidFill>
                <a:srgbClr val="E50A3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E50A3B"/>
                </a:solidFill>
              </a:rPr>
              <a:t>C</a:t>
            </a:r>
            <a:r>
              <a:rPr lang="en">
                <a:solidFill>
                  <a:srgbClr val="434343"/>
                </a:solidFill>
              </a:rPr>
              <a:t>ascading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E50A3B"/>
                </a:solidFill>
              </a:rPr>
              <a:t>S</a:t>
            </a:r>
            <a:r>
              <a:rPr lang="en">
                <a:solidFill>
                  <a:srgbClr val="434343"/>
                </a:solidFill>
              </a:rPr>
              <a:t>tyle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E50A3B"/>
                </a:solidFill>
              </a:rPr>
              <a:t>S</a:t>
            </a:r>
            <a:r>
              <a:rPr lang="en">
                <a:solidFill>
                  <a:srgbClr val="434343"/>
                </a:solidFill>
              </a:rPr>
              <a:t>heets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5436100" y="3423075"/>
            <a:ext cx="31947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Folhas de </a:t>
            </a:r>
            <a:r>
              <a:rPr b="1" lang="en"/>
              <a:t>estilo</a:t>
            </a:r>
            <a:r>
              <a:rPr lang="en"/>
              <a:t> em cascata.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Compostos de REGRAS, SELETORES e DECLARAÇÕES.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7"/>
          <p:cNvSpPr txBox="1"/>
          <p:nvPr>
            <p:ph idx="4294967295" type="ctrTitle"/>
          </p:nvPr>
        </p:nvSpPr>
        <p:spPr>
          <a:xfrm>
            <a:off x="86750" y="1964350"/>
            <a:ext cx="27762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</a:pPr>
            <a:r>
              <a:rPr lang="en" sz="1800">
                <a:solidFill>
                  <a:srgbClr val="434343"/>
                </a:solidFill>
              </a:rPr>
              <a:t>E</a:t>
            </a:r>
            <a:r>
              <a:rPr b="1" i="0" lang="en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PARA O QU</a:t>
            </a:r>
            <a:r>
              <a:rPr lang="en" sz="1800">
                <a:solidFill>
                  <a:srgbClr val="434343"/>
                </a:solidFill>
              </a:rPr>
              <a:t>E</a:t>
            </a:r>
            <a:r>
              <a:rPr b="1" i="0" lang="en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</a:t>
            </a:r>
            <a:r>
              <a:rPr lang="en" sz="1800">
                <a:solidFill>
                  <a:srgbClr val="434343"/>
                </a:solidFill>
              </a:rPr>
              <a:t>E</a:t>
            </a:r>
            <a:r>
              <a:rPr b="1" i="0" lang="en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RVE</a:t>
            </a:r>
            <a:r>
              <a:rPr lang="en" sz="1800">
                <a:solidFill>
                  <a:srgbClr val="434343"/>
                </a:solidFill>
              </a:rPr>
              <a:t>M</a:t>
            </a:r>
            <a:r>
              <a:rPr b="1" i="0" lang="en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1800">
                <a:solidFill>
                  <a:srgbClr val="434343"/>
                </a:solidFill>
              </a:rPr>
              <a:t>FOLHAS</a:t>
            </a:r>
            <a:r>
              <a:rPr b="1" i="0" lang="en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DE ESTILO?</a:t>
            </a:r>
            <a:endParaRPr b="1" i="0" sz="18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DEFIN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IÇÃO</a:t>
            </a:r>
            <a:endParaRPr b="1" i="0" sz="2400" u="none" cap="none" strike="noStrike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841000" y="1100900"/>
            <a:ext cx="5862300" cy="18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As f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lhas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de estilo s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rve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para </a:t>
            </a:r>
            <a:r>
              <a:rPr b="1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estilizar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 noss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 conte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ú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do </a:t>
            </a:r>
            <a:r>
              <a:rPr b="1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HTML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 Co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 o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CSS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, 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podemos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modificar as cores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, o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background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,  as tipograf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i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as,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larguras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, alturas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, 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etc. Tamb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ém podemos gerar animações e transições.</a:t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Contamos co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3 métodos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para vincular n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ossos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ar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qui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vos CSS co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 o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documento HTML:</a:t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8100" y="3221225"/>
            <a:ext cx="1992000" cy="9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Através d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</a:t>
            </a: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tag</a:t>
            </a: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&lt;style&gt;</a:t>
            </a: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dentro d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</a:t>
            </a: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&lt;head&gt;.</a:t>
            </a:r>
            <a:endParaRPr b="1" i="0" sz="1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925225" y="2993650"/>
            <a:ext cx="3154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VINCULA</a:t>
            </a:r>
            <a:r>
              <a:rPr b="1"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ÇÃO</a:t>
            </a:r>
            <a:r>
              <a:rPr b="1" i="0" lang="en" sz="1600" u="none" cap="none" strike="noStrike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 INTERNA</a:t>
            </a:r>
            <a:endParaRPr b="1" i="0" sz="1600" u="none" cap="none" strike="noStrike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3844000" y="3221225"/>
            <a:ext cx="2354100" cy="9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Usando 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</a:t>
            </a: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atributo </a:t>
            </a:r>
            <a:r>
              <a:rPr b="1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style </a:t>
            </a:r>
            <a:r>
              <a:rPr b="0" i="0" lang="en" sz="1400" u="none" cap="none" strike="noStrike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e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m</a:t>
            </a:r>
            <a:r>
              <a:rPr b="0" i="0" lang="en" sz="1400" u="none" cap="none" strike="noStrike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 cada elemento d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o</a:t>
            </a:r>
            <a:r>
              <a:rPr b="0" i="0" lang="en" sz="1400" u="none" cap="none" strike="noStrike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 n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osso</a:t>
            </a:r>
            <a:r>
              <a:rPr b="0" i="0" lang="en" sz="1400" u="none" cap="none" strike="noStrike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 HTML.</a:t>
            </a:r>
            <a:endParaRPr b="0" i="0" sz="1400" u="none" cap="none" strike="noStrike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&lt;</a:t>
            </a:r>
            <a:r>
              <a:rPr b="0" i="0" lang="en" sz="1400" u="none" cap="none" strike="noStrike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p</a:t>
            </a:r>
            <a:r>
              <a:rPr b="0" i="0" lang="en" sz="1400" u="none" cap="none" strike="noStrike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0" i="0" lang="en" sz="1400" u="none" cap="none" strike="noStrike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style</a:t>
            </a:r>
            <a:r>
              <a:rPr b="0" i="0" lang="en" sz="1400" u="none" cap="none" strike="noStrike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=</a:t>
            </a:r>
            <a:r>
              <a:rPr b="0" i="0" lang="en" sz="1400" u="none" cap="none" strike="noStrike">
                <a:solidFill>
                  <a:srgbClr val="009688"/>
                </a:solidFill>
                <a:latin typeface="Karla"/>
                <a:ea typeface="Karla"/>
                <a:cs typeface="Karla"/>
                <a:sym typeface="Karla"/>
              </a:rPr>
              <a:t>”color:red”</a:t>
            </a:r>
            <a:r>
              <a:rPr b="0" i="0" lang="en" sz="1400" u="none" cap="none" strike="noStrike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&gt;&lt;/</a:t>
            </a:r>
            <a:r>
              <a:rPr b="0" i="0" lang="en" sz="1400" u="none" cap="none" strike="noStrike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p</a:t>
            </a:r>
            <a:r>
              <a:rPr b="0" i="0" lang="en" sz="1400" u="none" cap="none" strike="noStrike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&gt;</a:t>
            </a:r>
            <a:endParaRPr b="0" i="0" sz="1400" u="none" cap="none" strike="noStrike">
              <a:solidFill>
                <a:srgbClr val="673AB7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3821125" y="2993650"/>
            <a:ext cx="3301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VINCULA</a:t>
            </a:r>
            <a:r>
              <a:rPr b="1"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ÇÃO</a:t>
            </a:r>
            <a:r>
              <a:rPr b="1" i="0" lang="en" sz="16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" sz="1600" u="none" cap="none" strike="noStrike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1" lang="en" sz="16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b="1" i="0" lang="en" sz="1600" u="none" cap="none" strike="noStrike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 L</a:t>
            </a:r>
            <a:r>
              <a:rPr b="1" lang="en" sz="16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INHA</a:t>
            </a:r>
            <a:endParaRPr b="1" i="0" sz="1600" u="none" cap="none" strike="noStrike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4" name="Google Shape;114;p18"/>
          <p:cNvGrpSpPr/>
          <p:nvPr/>
        </p:nvGrpSpPr>
        <p:grpSpPr>
          <a:xfrm>
            <a:off x="1024300" y="4348000"/>
            <a:ext cx="2459400" cy="592500"/>
            <a:chOff x="1024300" y="4348000"/>
            <a:chExt cx="2459400" cy="592500"/>
          </a:xfrm>
        </p:grpSpPr>
        <p:sp>
          <p:nvSpPr>
            <p:cNvPr id="115" name="Google Shape;115;p18"/>
            <p:cNvSpPr/>
            <p:nvPr/>
          </p:nvSpPr>
          <p:spPr>
            <a:xfrm>
              <a:off x="1024300" y="4348000"/>
              <a:ext cx="2354100" cy="592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009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8"/>
            <p:cNvSpPr txBox="1"/>
            <p:nvPr/>
          </p:nvSpPr>
          <p:spPr>
            <a:xfrm>
              <a:off x="1129600" y="4439500"/>
              <a:ext cx="2354100" cy="40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lang="en" sz="15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</a:t>
              </a:r>
              <a:r>
                <a:rPr b="1" i="0" lang="en" sz="15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A M</a:t>
              </a:r>
              <a:r>
                <a:rPr b="1" lang="en" sz="15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AI</a:t>
              </a:r>
              <a:r>
                <a:rPr b="1" i="0" lang="en" sz="15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 USADA...</a:t>
              </a:r>
              <a:endParaRPr b="1" i="0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3684400" y="2954625"/>
            <a:ext cx="1752600" cy="12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rel</a:t>
            </a:r>
            <a:endParaRPr b="1" i="0" sz="1600" u="none" cap="none" strike="noStrike">
              <a:solidFill>
                <a:srgbClr val="FF572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Indica a relação entre os documentos a serem ligados</a:t>
            </a:r>
            <a:endParaRPr b="0" i="0" sz="1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1605275" y="3019275"/>
            <a:ext cx="20787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9688"/>
                </a:solidFill>
                <a:latin typeface="Karla"/>
                <a:ea typeface="Karla"/>
                <a:cs typeface="Karla"/>
                <a:sym typeface="Karla"/>
              </a:rPr>
              <a:t>valor</a:t>
            </a:r>
            <a:endParaRPr b="1" i="0" sz="1600" u="none" cap="none" strike="noStrike">
              <a:solidFill>
                <a:srgbClr val="009688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R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</a:t>
            </a: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ta de 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localização </a:t>
            </a: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</a:t>
            </a: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minha  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folha</a:t>
            </a: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de estilo</a:t>
            </a:r>
            <a:endParaRPr b="0" i="0" sz="1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841025" y="2123488"/>
            <a:ext cx="77022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8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link </a:t>
            </a:r>
            <a:r>
              <a:rPr b="0" i="0" lang="en" sz="18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800" u="none" cap="none" strike="noStrike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"css/estilos.css" </a:t>
            </a:r>
            <a:r>
              <a:rPr b="0" i="0" lang="en" sz="18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800" u="none" cap="none" strike="noStrike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8410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VINCULA</a:t>
            </a: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ÇÃO</a:t>
            </a:r>
            <a:r>
              <a:rPr b="1" i="0" lang="en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" sz="2400" u="none" cap="none" strike="noStrike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EXTERNA</a:t>
            </a:r>
            <a:endParaRPr b="1" i="0" sz="2400" u="none" cap="none" strike="noStrike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841000" y="973825"/>
            <a:ext cx="51507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Escrevemos todos os nossos estilos em um arquivo CSS. Feito isso, vinculamos este arquivo usando a tag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&lt;link&gt; 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dentro d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&lt;head&gt;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d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n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osso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documento.</a:t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27" name="Google Shape;127;p19"/>
          <p:cNvCxnSpPr/>
          <p:nvPr/>
        </p:nvCxnSpPr>
        <p:spPr>
          <a:xfrm flipH="1">
            <a:off x="2374325" y="2644003"/>
            <a:ext cx="346500" cy="435000"/>
          </a:xfrm>
          <a:prstGeom prst="straightConnector1">
            <a:avLst/>
          </a:prstGeom>
          <a:noFill/>
          <a:ln cap="flat" cmpd="sng" w="28575">
            <a:solidFill>
              <a:srgbClr val="00968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8" name="Google Shape;128;p19"/>
          <p:cNvSpPr txBox="1"/>
          <p:nvPr/>
        </p:nvSpPr>
        <p:spPr>
          <a:xfrm>
            <a:off x="5437000" y="2954625"/>
            <a:ext cx="2078700" cy="12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9688"/>
                </a:solidFill>
                <a:latin typeface="Karla"/>
                <a:ea typeface="Karla"/>
                <a:cs typeface="Karla"/>
                <a:sym typeface="Karla"/>
              </a:rPr>
              <a:t>valor</a:t>
            </a:r>
            <a:endParaRPr b="1" i="0" sz="1600" u="none" cap="none" strike="noStrike">
              <a:solidFill>
                <a:srgbClr val="009688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Este valor sempre 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é</a:t>
            </a: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</a:t>
            </a: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m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</a:t>
            </a: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smo. </a:t>
            </a:r>
            <a:endParaRPr b="0" i="0" sz="1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29" name="Google Shape;129;p19"/>
          <p:cNvCxnSpPr/>
          <p:nvPr/>
        </p:nvCxnSpPr>
        <p:spPr>
          <a:xfrm flipH="1">
            <a:off x="5574725" y="2644003"/>
            <a:ext cx="346500" cy="435000"/>
          </a:xfrm>
          <a:prstGeom prst="straightConnector1">
            <a:avLst/>
          </a:prstGeom>
          <a:noFill/>
          <a:ln cap="flat" cmpd="sng" w="28575">
            <a:solidFill>
              <a:srgbClr val="00968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" name="Google Shape;130;p19"/>
          <p:cNvCxnSpPr/>
          <p:nvPr/>
        </p:nvCxnSpPr>
        <p:spPr>
          <a:xfrm flipH="1">
            <a:off x="4279325" y="2644003"/>
            <a:ext cx="346500" cy="435000"/>
          </a:xfrm>
          <a:prstGeom prst="straightConnector1">
            <a:avLst/>
          </a:prstGeom>
          <a:noFill/>
          <a:ln cap="flat" cmpd="sng" w="28575">
            <a:solidFill>
              <a:srgbClr val="FF572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ctrTitle"/>
          </p:nvPr>
        </p:nvSpPr>
        <p:spPr>
          <a:xfrm>
            <a:off x="648300" y="1583350"/>
            <a:ext cx="41181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7200">
                <a:solidFill>
                  <a:srgbClr val="9C27B0"/>
                </a:solidFill>
              </a:rPr>
              <a:t>2.</a:t>
            </a:r>
            <a:endParaRPr sz="7200">
              <a:solidFill>
                <a:srgbClr val="9C27B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434343"/>
                </a:solidFill>
              </a:rPr>
              <a:t>SELETORES DE </a:t>
            </a:r>
            <a:r>
              <a:rPr lang="en">
                <a:solidFill>
                  <a:srgbClr val="9C27B0"/>
                </a:solidFill>
              </a:rPr>
              <a:t>CSS</a:t>
            </a:r>
            <a:endParaRPr>
              <a:solidFill>
                <a:srgbClr val="9C27B0"/>
              </a:solidFill>
            </a:endParaRPr>
          </a:p>
        </p:txBody>
      </p:sp>
      <p:sp>
        <p:nvSpPr>
          <p:cNvPr id="136" name="Google Shape;136;p20"/>
          <p:cNvSpPr txBox="1"/>
          <p:nvPr>
            <p:ph idx="1" type="subTitle"/>
          </p:nvPr>
        </p:nvSpPr>
        <p:spPr>
          <a:xfrm>
            <a:off x="5436100" y="3423075"/>
            <a:ext cx="31947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Os </a:t>
            </a:r>
            <a:r>
              <a:rPr b="1" lang="en"/>
              <a:t>seletores </a:t>
            </a:r>
            <a:r>
              <a:rPr lang="en"/>
              <a:t>nos permitirão determinar os elementos HTML que queremos modificar</a:t>
            </a:r>
            <a:r>
              <a:rPr lang="en"/>
              <a:t> </a:t>
            </a:r>
            <a:r>
              <a:rPr b="1" lang="en"/>
              <a:t>aplicando os nossos estilos a eles.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9C27B0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868673" y="1823400"/>
            <a:ext cx="49614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ID</a:t>
            </a:r>
            <a:endParaRPr b="1" i="0" sz="2200" u="none" cap="none" strike="noStrike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8410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SELETORES DE </a:t>
            </a:r>
            <a:r>
              <a:rPr b="1" i="0" lang="en" sz="2400" u="none" cap="none" strike="noStrike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b="1" i="0" sz="2400" u="none" cap="none" strike="noStrike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871900" y="2108825"/>
            <a:ext cx="56718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Através d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</a:t>
            </a: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atributo </a:t>
            </a:r>
            <a:r>
              <a:rPr b="0" i="0" lang="en" sz="1400" u="none" cap="none" strike="noStrike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id, 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nós designamos um nome ao elemento</a:t>
            </a: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b="0" i="0" sz="1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Sintax</a:t>
            </a:r>
            <a:r>
              <a:rPr b="1"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</a:t>
            </a:r>
            <a:r>
              <a:rPr b="1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:</a:t>
            </a: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0" i="0" lang="en" sz="1400" u="none" cap="none" strike="noStrike">
                <a:solidFill>
                  <a:srgbClr val="9C27B0"/>
                </a:solidFill>
                <a:latin typeface="Karla"/>
                <a:ea typeface="Karla"/>
                <a:cs typeface="Karla"/>
                <a:sym typeface="Karla"/>
              </a:rPr>
              <a:t>#sa</a:t>
            </a:r>
            <a:r>
              <a:rPr lang="en">
                <a:solidFill>
                  <a:srgbClr val="9C27B0"/>
                </a:solidFill>
                <a:latin typeface="Karla"/>
                <a:ea typeface="Karla"/>
                <a:cs typeface="Karla"/>
                <a:sym typeface="Karla"/>
              </a:rPr>
              <a:t>udacao</a:t>
            </a:r>
            <a:r>
              <a:rPr b="0" i="0" lang="en" sz="1400" u="none" cap="none" strike="noStrike">
                <a:solidFill>
                  <a:srgbClr val="9C27B0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se usa o  # seguido do nome</a:t>
            </a: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b="0" i="0" sz="1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841000" y="1100900"/>
            <a:ext cx="6147000" cy="1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 </a:t>
            </a:r>
            <a:r>
              <a:rPr b="1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sele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t</a:t>
            </a:r>
            <a:r>
              <a:rPr b="1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ores 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nos permitirão “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chamar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” os elementos HTML que quer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mos modificar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as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sim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aplicar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os nossos 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estilos a el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es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1325450" y="1773250"/>
            <a:ext cx="33222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8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b="0" i="0" lang="en" sz="18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800" u="none" cap="none" strike="noStrike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"saudacao"</a:t>
            </a: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0" i="0" lang="en" sz="18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868675" y="2890200"/>
            <a:ext cx="1225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CLASS</a:t>
            </a:r>
            <a:endParaRPr b="1" i="0" sz="2000" u="none" cap="none" strike="noStrike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871900" y="3174600"/>
            <a:ext cx="56718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Através d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</a:t>
            </a: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atributo </a:t>
            </a:r>
            <a:r>
              <a:rPr b="0" i="0" lang="en" sz="1400" u="none" cap="none" strike="noStrike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class,  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nós designamos um nome ao elemento.</a:t>
            </a:r>
            <a:endParaRPr b="0" i="0" sz="1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Sintax</a:t>
            </a:r>
            <a:r>
              <a:rPr b="1"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</a:t>
            </a:r>
            <a:r>
              <a:rPr b="1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:</a:t>
            </a: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0" i="0" lang="en" sz="1400" u="none" cap="none" strike="noStrike">
                <a:solidFill>
                  <a:srgbClr val="9C27B0"/>
                </a:solidFill>
                <a:latin typeface="Karla"/>
                <a:ea typeface="Karla"/>
                <a:cs typeface="Karla"/>
                <a:sym typeface="Karla"/>
              </a:rPr>
              <a:t>.títulos </a:t>
            </a: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(se usa 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</a:t>
            </a: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. 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seguido do nome</a:t>
            </a: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b="0" i="0" sz="1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1904500" y="2833538"/>
            <a:ext cx="34542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8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h1 </a:t>
            </a:r>
            <a:r>
              <a:rPr b="0" i="0" lang="en" sz="18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800" u="none" cap="none" strike="noStrike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"títulos"</a:t>
            </a: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0" i="0" lang="en" sz="18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868676" y="3957000"/>
            <a:ext cx="8169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1" lang="en" sz="20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AG</a:t>
            </a:r>
            <a:endParaRPr b="1" i="0" sz="2000" u="none" cap="none" strike="noStrike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871900" y="4241400"/>
            <a:ext cx="56718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Afeta a 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tag </a:t>
            </a: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que nom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eamos no nosso</a:t>
            </a: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 CSS.</a:t>
            </a:r>
            <a:endParaRPr b="0" i="0" sz="1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Sintax</a:t>
            </a:r>
            <a:r>
              <a:rPr b="1"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</a:t>
            </a:r>
            <a:r>
              <a:rPr b="1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:</a:t>
            </a: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0" i="0" lang="en" sz="1400" u="none" cap="none" strike="noStrike">
                <a:solidFill>
                  <a:srgbClr val="9C27B0"/>
                </a:solidFill>
                <a:latin typeface="Karla"/>
                <a:ea typeface="Karla"/>
                <a:cs typeface="Karla"/>
                <a:sym typeface="Karla"/>
              </a:rPr>
              <a:t>ul </a:t>
            </a: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(se usa 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 nome da tag</a:t>
            </a: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b="0" i="0" sz="1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1622275" y="3893850"/>
            <a:ext cx="34542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8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0" i="0" lang="en" sz="18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9C27B0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868673" y="1461250"/>
            <a:ext cx="49614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COMBINADOS</a:t>
            </a:r>
            <a:endParaRPr b="1" i="0" sz="2200" u="none" cap="none" strike="noStrike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8410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SELETORES DE </a:t>
            </a:r>
            <a:r>
              <a:rPr b="1" i="0" lang="en" sz="2400" u="none" cap="none" strike="noStrike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b="1" i="0" sz="2400" u="none" cap="none" strike="noStrike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871900" y="1746675"/>
            <a:ext cx="56718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Afe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t</a:t>
            </a: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 todos aqueles que preenchem todas as condições.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</a:t>
            </a:r>
            <a:r>
              <a:rPr b="1"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x</a:t>
            </a:r>
            <a:r>
              <a:rPr b="1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emplo: </a:t>
            </a:r>
            <a:r>
              <a:rPr b="1" i="0" lang="en" sz="1400" u="none" cap="none" strike="noStrike">
                <a:solidFill>
                  <a:srgbClr val="9C27B0"/>
                </a:solidFill>
                <a:latin typeface="Karla"/>
                <a:ea typeface="Karla"/>
                <a:cs typeface="Karla"/>
                <a:sym typeface="Karla"/>
              </a:rPr>
              <a:t>p.sa</a:t>
            </a:r>
            <a:r>
              <a:rPr b="1" lang="en">
                <a:solidFill>
                  <a:srgbClr val="9C27B0"/>
                </a:solidFill>
                <a:latin typeface="Karla"/>
                <a:ea typeface="Karla"/>
                <a:cs typeface="Karla"/>
                <a:sym typeface="Karla"/>
              </a:rPr>
              <a:t>udacao</a:t>
            </a:r>
            <a:r>
              <a:rPr b="1" i="0" lang="en" sz="1400" u="none" cap="none" strike="noStrike">
                <a:solidFill>
                  <a:srgbClr val="9C27B0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estamos selecionando o &lt;p&gt; que tem a classe de saudação atribuída</a:t>
            </a: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b="0" i="0" sz="1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9C27B0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868678" y="2887325"/>
            <a:ext cx="31977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DESCENDENTES</a:t>
            </a:r>
            <a:endParaRPr b="1" i="0" sz="2000" u="none" cap="none" strike="noStrike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871900" y="3171725"/>
            <a:ext cx="58581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Servem para agregar especificidade. Eles são usados com um espaço. </a:t>
            </a:r>
            <a:endParaRPr b="0" i="0" sz="1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</a:t>
            </a:r>
            <a:r>
              <a:rPr b="1"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x</a:t>
            </a:r>
            <a:r>
              <a:rPr b="1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emplo</a:t>
            </a: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: </a:t>
            </a:r>
            <a:r>
              <a:rPr b="1" i="0" lang="en" sz="1400" u="none" cap="none" strike="noStrike">
                <a:solidFill>
                  <a:srgbClr val="9C27B0"/>
                </a:solidFill>
                <a:latin typeface="Karla"/>
                <a:ea typeface="Karla"/>
                <a:cs typeface="Karla"/>
                <a:sym typeface="Karla"/>
              </a:rPr>
              <a:t>ul li.especial</a:t>
            </a: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(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estamos selecionando o &lt;li&gt; dentro de um &lt;ul&gt; que tem a classe especial atribuída</a:t>
            </a:r>
            <a:r>
              <a:rPr b="0" i="0" lang="en" sz="14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b="0" i="0" sz="1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