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Karl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43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4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Karla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Italic.fntdata"/><Relationship Id="rId30" Type="http://schemas.openxmlformats.org/officeDocument/2006/relationships/font" Target="fonts/Karl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5" name="Google Shape;25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2" name="Google Shape;42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5" name="Google Shape;55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mozilla.org/pt-BR/docs/Web/CSS" TargetMode="External"/><Relationship Id="rId4" Type="http://schemas.openxmlformats.org/officeDocument/2006/relationships/hyperlink" Target="https://developer.mozilla.org/pt-BR/docs/Web/CSS" TargetMode="External"/><Relationship Id="rId5" Type="http://schemas.openxmlformats.org/officeDocument/2006/relationships/hyperlink" Target="https://developer.mozilla.org/pt-BR/docs/Web/C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50A3B"/>
                </a:solidFill>
              </a:rPr>
              <a:t>PROPRIEDADES E REGRAS CSS</a:t>
            </a:r>
            <a:endParaRPr>
              <a:solidFill>
                <a:srgbClr val="E50A3B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867750" y="1806000"/>
            <a:ext cx="181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espessura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tipografia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Recebe os valores bold, lighter, normal, entre outros. Também pode receber um valor numérico que aumentará de 100 em 100. Para algumas tags, o valor padrão será o bold.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867750" y="3518100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font-weight: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404375" y="3518100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font-weight: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867750" y="1806000"/>
            <a:ext cx="181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alinhamento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texto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valores que re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cebe são center, left, right, inherit e justify. O valor padrão para todas as tags é left.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67750" y="3337150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text-align: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justify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867750" y="1806000"/>
            <a:ext cx="2677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Permite escolher um tipo de 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decoração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 o 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Recebe os valores line-through, underline, overline e none. Para algumas tags, o valor padrão será </a:t>
            </a:r>
            <a:r>
              <a:rPr i="0" lang="en" sz="16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underline.</a:t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867750" y="3337150"/>
            <a:ext cx="39132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text-decoration: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867750" y="1806000"/>
            <a:ext cx="2677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line-height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Permite definir o </a:t>
            </a:r>
            <a:r>
              <a:rPr b="1"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espaçamento entre as linhas dos textos</a:t>
            </a: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Recebe um valor numérico acompanhado da unidade de medida. Tem uma relação direta com o font-size.</a:t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867750" y="3337150"/>
            <a:ext cx="39132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line-height: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0" name="Google Shape;210;p27"/>
          <p:cNvGrpSpPr/>
          <p:nvPr/>
        </p:nvGrpSpPr>
        <p:grpSpPr>
          <a:xfrm>
            <a:off x="1007225" y="2223600"/>
            <a:ext cx="5774750" cy="1523100"/>
            <a:chOff x="1208650" y="3042825"/>
            <a:chExt cx="5774750" cy="1523100"/>
          </a:xfrm>
        </p:grpSpPr>
        <p:sp>
          <p:nvSpPr>
            <p:cNvPr id="211" name="Google Shape;211;p27"/>
            <p:cNvSpPr/>
            <p:nvPr/>
          </p:nvSpPr>
          <p:spPr>
            <a:xfrm>
              <a:off x="1208650" y="3042825"/>
              <a:ext cx="5774700" cy="15231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9C27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1417500" y="3127750"/>
              <a:ext cx="5565900" cy="49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Recorde que mencionamos pelo menos</a:t>
              </a:r>
              <a:r>
                <a:rPr b="1"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 8 grupos </a:t>
              </a:r>
              <a:r>
                <a:rPr lang="en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de propriedades para o CSS. Segue um link para que você possa pesquisar as outras propriedades existentes.</a:t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4922600" y="3948375"/>
              <a:ext cx="1343700" cy="3936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9C27B0"/>
                  </a:solidFill>
                  <a:uFill>
                    <a:noFill/>
                  </a:uFill>
                  <a:latin typeface="Karla"/>
                  <a:ea typeface="Karla"/>
                  <a:cs typeface="Karla"/>
                  <a:sym typeface="Karla"/>
                  <a:hlinkClick r:id="rId3"/>
                </a:rPr>
                <a:t>CLICK</a:t>
              </a:r>
              <a:r>
                <a:rPr b="1" lang="en">
                  <a:solidFill>
                    <a:srgbClr val="9C27B0"/>
                  </a:solidFill>
                  <a:uFill>
                    <a:noFill/>
                  </a:uFill>
                  <a:latin typeface="Karla"/>
                  <a:ea typeface="Karla"/>
                  <a:cs typeface="Karla"/>
                  <a:sym typeface="Karla"/>
                  <a:hlinkClick r:id="rId4"/>
                </a:rPr>
                <a:t> </a:t>
              </a:r>
              <a:r>
                <a:rPr b="1" i="0" lang="en" sz="1400" u="none" cap="none" strike="noStrike">
                  <a:solidFill>
                    <a:srgbClr val="9C27B0"/>
                  </a:solidFill>
                  <a:uFill>
                    <a:noFill/>
                  </a:uFill>
                  <a:latin typeface="Karla"/>
                  <a:ea typeface="Karla"/>
                  <a:cs typeface="Karla"/>
                  <a:sym typeface="Karla"/>
                  <a:hlinkClick r:id="rId5"/>
                </a:rPr>
                <a:t>ME</a:t>
              </a:r>
              <a:endParaRPr b="1" i="0" sz="1400" u="none" cap="none" strike="noStrike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SINTAXE </a:t>
            </a:r>
            <a:r>
              <a:rPr lang="en">
                <a:solidFill>
                  <a:srgbClr val="E50A3B"/>
                </a:solidFill>
              </a:rPr>
              <a:t>CSS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SÃO AS 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REG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500700" y="2688813"/>
            <a:ext cx="4718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seletor {</a:t>
            </a:r>
            <a:endParaRPr b="0" i="0" sz="3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3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3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ropriedade:valor;</a:t>
            </a:r>
            <a:endParaRPr b="0" i="0" sz="3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3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393250" y="1867038"/>
            <a:ext cx="2457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a qu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5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elemento</a:t>
            </a:r>
            <a:r>
              <a:rPr b="1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aplicaremos a reg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2250950" y="2508563"/>
            <a:ext cx="5100" cy="4257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841000" y="1100900"/>
            <a:ext cx="5862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U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reg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de CSS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é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u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conjunto de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ordens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que se aplica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a u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elemento determinado para estilizar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smo. 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946150" y="4260625"/>
            <a:ext cx="2457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a </a:t>
            </a:r>
            <a:r>
              <a:rPr b="1" lang="en" sz="1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propriedade</a:t>
            </a:r>
            <a:r>
              <a:rPr b="1" i="0" lang="en" sz="15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que queremos modificar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2960925" y="3909141"/>
            <a:ext cx="0" cy="4287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4505400" y="4260625"/>
            <a:ext cx="31377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Especifica 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5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comportam</a:t>
            </a:r>
            <a:r>
              <a:rPr b="1" lang="en" sz="15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r>
              <a:rPr b="1" i="0" lang="en" sz="1500" u="none" cap="none" strike="noStrike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nto </a:t>
            </a:r>
            <a:r>
              <a:rPr b="0" i="0" lang="en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da </a:t>
            </a:r>
            <a:r>
              <a:rPr lang="en" sz="15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propriedade</a:t>
            </a:r>
            <a:endParaRPr b="0" i="0" sz="15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5141950" y="3985425"/>
            <a:ext cx="333600" cy="3336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5" name="Google Shape;105;p16"/>
          <p:cNvGrpSpPr/>
          <p:nvPr/>
        </p:nvGrpSpPr>
        <p:grpSpPr>
          <a:xfrm>
            <a:off x="1901800" y="2081407"/>
            <a:ext cx="5817500" cy="1846574"/>
            <a:chOff x="1901800" y="2691007"/>
            <a:chExt cx="5817500" cy="1846574"/>
          </a:xfrm>
        </p:grpSpPr>
        <p:sp>
          <p:nvSpPr>
            <p:cNvPr id="106" name="Google Shape;106;p16"/>
            <p:cNvSpPr/>
            <p:nvPr/>
          </p:nvSpPr>
          <p:spPr>
            <a:xfrm>
              <a:off x="1901800" y="3991281"/>
              <a:ext cx="3916200" cy="546300"/>
            </a:xfrm>
            <a:prstGeom prst="rect">
              <a:avLst/>
            </a:prstGeom>
            <a:noFill/>
            <a:ln cap="flat" cmpd="sng" w="2857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325600" y="2691007"/>
              <a:ext cx="1803300" cy="14463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735200" y="2867470"/>
              <a:ext cx="29841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O</a:t>
              </a:r>
              <a:r>
                <a:rPr b="0" i="0" lang="en" sz="1500" u="none" cap="none" strike="noStrike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 conjunto de:</a:t>
              </a:r>
              <a:endParaRPr b="0" i="0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propiedade + valor</a:t>
              </a:r>
              <a:endParaRPr b="1" i="0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Chamamos de</a:t>
              </a:r>
              <a:endParaRPr b="0" i="0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DECLARA</a:t>
              </a:r>
              <a:r>
                <a:rPr b="1" lang="en" sz="18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ÇÃO</a:t>
              </a:r>
              <a:endPara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41000" y="1100900"/>
            <a:ext cx="58623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modificar o estilo do body poderíamos escrever uma regra assim: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ÃO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REG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en" sz="2400" u="none" cap="none" strike="noStrike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651350" y="220357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background-color: </a:t>
            </a:r>
            <a:r>
              <a:rPr b="0" i="0" lang="en" sz="20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purple</a:t>
            </a: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b="0" i="0" lang="en" sz="20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Times New Roman</a:t>
            </a: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text-align: </a:t>
            </a:r>
            <a:r>
              <a:rPr b="0" i="0" lang="en" sz="20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648300" y="1583350"/>
            <a:ext cx="41181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434343"/>
                </a:solidFill>
              </a:rPr>
              <a:t>PROPRIEDADES </a:t>
            </a:r>
            <a:r>
              <a:rPr lang="en">
                <a:solidFill>
                  <a:srgbClr val="9C27B0"/>
                </a:solidFill>
              </a:rPr>
              <a:t>CSS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6034400" y="3423075"/>
            <a:ext cx="25965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8410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41000" y="1100900"/>
            <a:ext cx="60081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Existe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mui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 propriedades de CSS, as quais nos permite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manipular os elementos HTML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nosso critério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Se tivéssemos que agrupar estas propriedades, os grupos seriam mais ou menos assim: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775775" y="2405900"/>
            <a:ext cx="20787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Tipo</a:t>
            </a: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g</a:t>
            </a:r>
            <a:r>
              <a:rPr b="1" i="0" lang="en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raf</a:t>
            </a: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i</a:t>
            </a:r>
            <a:r>
              <a:rPr b="1" i="0" lang="en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</a:t>
            </a:r>
            <a:endParaRPr b="1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Background</a:t>
            </a:r>
            <a:endParaRPr b="1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Tama</a:t>
            </a:r>
            <a:r>
              <a:rPr b="1" lang="en" sz="18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nho</a:t>
            </a:r>
            <a:endParaRPr b="1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Posicionamento</a:t>
            </a:r>
            <a:endParaRPr b="1" i="0" sz="18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652125" y="26893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652125" y="32989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1652125" y="39085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652125" y="45181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290375" y="2405900"/>
            <a:ext cx="20787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Visualiza</a:t>
            </a:r>
            <a:r>
              <a:rPr b="1" lang="en"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ção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Comportamento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Interfa</a:t>
            </a:r>
            <a:r>
              <a:rPr b="1" lang="en"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ce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Outros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9C27B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166725" y="26893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166725" y="32989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166725" y="39085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166725" y="4518100"/>
            <a:ext cx="107400" cy="1074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867750" y="1806000"/>
            <a:ext cx="181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escolher 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família tipográfica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que queremos usar. Como valor recebe o nome da tipografia desejada.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67750" y="3195775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font-family: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867750" y="1806000"/>
            <a:ext cx="181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Permite definir o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tamanho da letra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Recebe um valor numérico acompanhado da unidade de medida. As unidades de medida mais comuns são geralmente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: px, em, rem.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67750" y="3195775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font-size: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23px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867750" y="1806000"/>
            <a:ext cx="1818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9C27B0"/>
                </a:solidFill>
                <a:latin typeface="Consolas"/>
                <a:ea typeface="Consolas"/>
                <a:cs typeface="Consolas"/>
                <a:sym typeface="Consolas"/>
              </a:rPr>
              <a:t>font-style</a:t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867750" y="2260475"/>
            <a:ext cx="6309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Define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estilo 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tipografia</a:t>
            </a:r>
            <a:r>
              <a:rPr b="0" i="0" lang="en" sz="1600" u="none" cap="none" strike="noStrike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Recebe os valores em itálico, normal e oblíquo.  Para algumas tags, o valor padrão será itálico.</a:t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41000" y="10295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PROPIEDADES PARA</a:t>
            </a:r>
            <a:endParaRPr b="1" i="0" sz="24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TIPOGRAF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i="0" lang="en" sz="2400" u="none" cap="none" strike="noStrike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 i="0" sz="2400" u="none" cap="none" strike="noStrike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867750" y="3195775"/>
            <a:ext cx="29730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	font-style: </a:t>
            </a:r>
            <a:r>
              <a:rPr b="0" i="0" lang="en" sz="1600" u="none" cap="none" strike="noStrike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6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