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432">
          <p15:clr>
            <a:srgbClr val="9AA0A6"/>
          </p15:clr>
        </p15:guide>
        <p15:guide id="3" orient="horz" pos="8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432" orient="horz"/>
        <p:guide pos="82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5" name="Google Shape;25;p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6" name="Google Shape;36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7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2" name="Google Shape;42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8" name="Google Shape;48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5" name="Google Shape;55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10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tmlcolorcodes.com/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>
                <a:solidFill>
                  <a:srgbClr val="999999"/>
                </a:solidFill>
              </a:rPr>
              <a:t>Módulo: HTML y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CORES E</a:t>
            </a:r>
            <a:endParaRPr>
              <a:solidFill>
                <a:srgbClr val="E50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BACKGROUND</a:t>
            </a:r>
            <a:endParaRPr>
              <a:solidFill>
                <a:srgbClr val="E50A3B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 rot="10800000">
            <a:off x="2146450" y="3528800"/>
            <a:ext cx="3553500" cy="13506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10269" l="0" r="0" t="26801"/>
          <a:stretch/>
        </p:blipFill>
        <p:spPr>
          <a:xfrm>
            <a:off x="3491225" y="4025700"/>
            <a:ext cx="2208750" cy="8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BACKGROUND-POSITION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841000" y="1100900"/>
            <a:ext cx="63036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 mover a imagem dentro do elemento e decidir onde a posicionar. Recebe como valores tamanhos em pixels e porcentagens, assim como right, bottom, left, etc. Podemos lhe atribuir um ou dois valores. O primeiro a especificar a posição no eixo x e o segundo a posição no eixo y.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841000" y="2347100"/>
            <a:ext cx="58623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background-position: 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right bottom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2146472" y="3200792"/>
            <a:ext cx="3553500" cy="328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23"/>
          <p:cNvGrpSpPr/>
          <p:nvPr/>
        </p:nvGrpSpPr>
        <p:grpSpPr>
          <a:xfrm>
            <a:off x="2240044" y="3307119"/>
            <a:ext cx="390191" cy="115441"/>
            <a:chOff x="1112596" y="2217153"/>
            <a:chExt cx="616512" cy="182400"/>
          </a:xfrm>
        </p:grpSpPr>
        <p:sp>
          <p:nvSpPr>
            <p:cNvPr id="192" name="Google Shape;192;p23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3"/>
          <p:cNvSpPr/>
          <p:nvPr/>
        </p:nvSpPr>
        <p:spPr>
          <a:xfrm>
            <a:off x="3004032" y="3291550"/>
            <a:ext cx="2576400" cy="14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BACKGROUND-ATTACHMENT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841000" y="1100900"/>
            <a:ext cx="63036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 definir se a imagem de background se moverá junto com a página durante o scroll ou se permanecerá fixa.  Recebe como valor fixed, scroll, inherit e initial.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841000" y="2028350"/>
            <a:ext cx="58623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background-attachment: 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 rot="10800000">
            <a:off x="2146450" y="3528800"/>
            <a:ext cx="3553500" cy="13506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10271" l="0" r="0" t="57700"/>
          <a:stretch/>
        </p:blipFill>
        <p:spPr>
          <a:xfrm>
            <a:off x="2146450" y="3519750"/>
            <a:ext cx="3553499" cy="6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2146472" y="3200792"/>
            <a:ext cx="3553500" cy="328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2240044" y="3307119"/>
            <a:ext cx="390191" cy="115441"/>
            <a:chOff x="1112596" y="2217153"/>
            <a:chExt cx="616512" cy="182400"/>
          </a:xfrm>
        </p:grpSpPr>
        <p:sp>
          <p:nvSpPr>
            <p:cNvPr id="208" name="Google Shape;208;p24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24"/>
          <p:cNvSpPr/>
          <p:nvPr/>
        </p:nvSpPr>
        <p:spPr>
          <a:xfrm>
            <a:off x="3004032" y="3291550"/>
            <a:ext cx="2576400" cy="14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5619275" y="3529000"/>
            <a:ext cx="80700" cy="135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5623750" y="3914075"/>
            <a:ext cx="80700" cy="526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BACKGROUND-SIZE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841000" y="1100900"/>
            <a:ext cx="62418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 definir o tamanho da imagem de background. Recebe como valor contain, cover, inherit, assim como tamanhos em pixels e porcentagens, indicando com o primeiro valor a largura, e com o segundo a altura.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841000" y="2150900"/>
            <a:ext cx="58623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Background-size: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130px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 rot="10800000">
            <a:off x="2146450" y="3528800"/>
            <a:ext cx="3553500" cy="13506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2146472" y="3200792"/>
            <a:ext cx="3553500" cy="328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5"/>
          <p:cNvGrpSpPr/>
          <p:nvPr/>
        </p:nvGrpSpPr>
        <p:grpSpPr>
          <a:xfrm>
            <a:off x="2240044" y="3307119"/>
            <a:ext cx="390191" cy="115441"/>
            <a:chOff x="1112596" y="2217153"/>
            <a:chExt cx="616512" cy="182400"/>
          </a:xfrm>
        </p:grpSpPr>
        <p:sp>
          <p:nvSpPr>
            <p:cNvPr id="225" name="Google Shape;225;p25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5"/>
          <p:cNvSpPr/>
          <p:nvPr/>
        </p:nvSpPr>
        <p:spPr>
          <a:xfrm>
            <a:off x="3004032" y="3291550"/>
            <a:ext cx="2576400" cy="14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3">
            <a:alphaModFix/>
          </a:blip>
          <a:srcRect b="10269" l="0" r="0" t="26801"/>
          <a:stretch/>
        </p:blipFill>
        <p:spPr>
          <a:xfrm>
            <a:off x="2146475" y="3519750"/>
            <a:ext cx="1506349" cy="5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BACKGROUND-COLOR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841000" y="1100900"/>
            <a:ext cx="63036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 definir uma cor para o background do elemento. Recebe como valor o nome da cor em inglês, assim como qualquer um dos formatos de cor permitidos.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841000" y="2028350"/>
            <a:ext cx="58623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Background-color: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/>
          <p:nvPr/>
        </p:nvSpPr>
        <p:spPr>
          <a:xfrm rot="10800000">
            <a:off x="2146450" y="3528800"/>
            <a:ext cx="3553500" cy="13506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E50A3B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2146472" y="3200792"/>
            <a:ext cx="3553500" cy="328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26"/>
          <p:cNvGrpSpPr/>
          <p:nvPr/>
        </p:nvGrpSpPr>
        <p:grpSpPr>
          <a:xfrm>
            <a:off x="2240044" y="3307119"/>
            <a:ext cx="390191" cy="115441"/>
            <a:chOff x="1112596" y="2217153"/>
            <a:chExt cx="616512" cy="182400"/>
          </a:xfrm>
        </p:grpSpPr>
        <p:sp>
          <p:nvSpPr>
            <p:cNvPr id="241" name="Google Shape;241;p26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26"/>
          <p:cNvSpPr/>
          <p:nvPr/>
        </p:nvSpPr>
        <p:spPr>
          <a:xfrm>
            <a:off x="3004032" y="3291550"/>
            <a:ext cx="2576400" cy="14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E50A3B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841000" y="1100900"/>
            <a:ext cx="5954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CSS define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6 prop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iedades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para establecer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background de qualquer 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elemento: 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4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867750" y="1879325"/>
            <a:ext cx="4920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Background-image: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url(../imagens/f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ndo.jpg)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867750" y="2354325"/>
            <a:ext cx="6438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Background-repeat: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outros valores </a:t>
            </a:r>
            <a:r>
              <a:rPr b="1" lang="en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possíveis</a:t>
            </a:r>
            <a:r>
              <a:rPr b="0" i="0" lang="en" sz="14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→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no-repeat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repeat-x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repeat-y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FF57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867750" y="3192525"/>
            <a:ext cx="6438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Background-position: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left top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outros valores possíveis</a:t>
            </a:r>
            <a:r>
              <a:rPr b="0" i="0" lang="en" sz="14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→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ixo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x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center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right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FF57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outros valores possíveis</a:t>
            </a:r>
            <a:r>
              <a:rPr b="0" i="0" lang="en" sz="14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→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ixo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y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center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bottom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FF57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3165550" y="3575050"/>
            <a:ext cx="0" cy="243900"/>
          </a:xfrm>
          <a:prstGeom prst="straightConnector1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27"/>
          <p:cNvSpPr txBox="1"/>
          <p:nvPr/>
        </p:nvSpPr>
        <p:spPr>
          <a:xfrm>
            <a:off x="2712275" y="3781150"/>
            <a:ext cx="7611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ixo </a:t>
            </a:r>
            <a:r>
              <a:rPr b="1" i="0" lang="en" sz="14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X</a:t>
            </a:r>
            <a:endParaRPr b="1" i="0" sz="1400" u="none" cap="none" strike="noStrike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57" name="Google Shape;257;p27"/>
          <p:cNvCxnSpPr/>
          <p:nvPr/>
        </p:nvCxnSpPr>
        <p:spPr>
          <a:xfrm>
            <a:off x="3698950" y="3575050"/>
            <a:ext cx="0" cy="243900"/>
          </a:xfrm>
          <a:prstGeom prst="straightConnector1">
            <a:avLst/>
          </a:prstGeom>
          <a:noFill/>
          <a:ln cap="flat" cmpd="sng" w="19050">
            <a:solidFill>
              <a:srgbClr val="FF572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27"/>
          <p:cNvSpPr txBox="1"/>
          <p:nvPr/>
        </p:nvSpPr>
        <p:spPr>
          <a:xfrm>
            <a:off x="3348925" y="3781150"/>
            <a:ext cx="7611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Eixo </a:t>
            </a:r>
            <a:r>
              <a:rPr b="1" i="0" lang="en" sz="14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Y</a:t>
            </a:r>
            <a:endParaRPr b="1" i="0" sz="1400" u="none" cap="none" strike="noStrike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E50A3B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1" i="0" sz="24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867750" y="1458625"/>
            <a:ext cx="624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Background-attachment: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scroll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outros valores possíveis</a:t>
            </a:r>
            <a:r>
              <a:rPr b="0" i="0" lang="en" sz="14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→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fixed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local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initial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inherit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867750" y="2367000"/>
            <a:ext cx="6438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Background-color: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#f2f2f2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867750" y="2982625"/>
            <a:ext cx="651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Background-size: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cover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outros valores possíveis</a:t>
            </a:r>
            <a:r>
              <a:rPr b="0" i="0" lang="en" sz="14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→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contain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length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percentage 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inherit</a:t>
            </a:r>
            <a:r>
              <a:rPr b="0" i="0" lang="en" sz="14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rgbClr val="434343"/>
                </a:solidFill>
              </a:rPr>
              <a:t>REGRAS E FORMATOS DE </a:t>
            </a:r>
            <a:r>
              <a:rPr lang="en" sz="2800">
                <a:solidFill>
                  <a:srgbClr val="E50A3B"/>
                </a:solidFill>
              </a:rPr>
              <a:t>CO</a:t>
            </a:r>
            <a:r>
              <a:rPr lang="en" sz="2800">
                <a:solidFill>
                  <a:srgbClr val="E50A3B"/>
                </a:solidFill>
              </a:rPr>
              <a:t>LO</a:t>
            </a:r>
            <a:r>
              <a:rPr lang="en" sz="2800">
                <a:solidFill>
                  <a:srgbClr val="E50A3B"/>
                </a:solidFill>
              </a:rPr>
              <a:t>R</a:t>
            </a:r>
            <a:endParaRPr sz="2800">
              <a:solidFill>
                <a:srgbClr val="E50A3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FORMATOS DE </a:t>
            </a: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CO</a:t>
            </a: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LO</a:t>
            </a: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b="1" i="0" sz="24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841000" y="1100900"/>
            <a:ext cx="58623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 seguintes formatos podem ser aplicados a qualquer propriedade CSS que receba 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ol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or.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837950" y="1862400"/>
            <a:ext cx="1870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HEXADECIMAL</a:t>
            </a:r>
            <a:endParaRPr b="1" i="0" sz="1700" u="none" cap="none" strike="noStrike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837950" y="2167200"/>
            <a:ext cx="1055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#f05331</a:t>
            </a:r>
            <a:endParaRPr b="1" i="0" sz="17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37950" y="2700600"/>
            <a:ext cx="1870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RGB</a:t>
            </a:r>
            <a:endParaRPr b="1" i="0" sz="1700" u="none" cap="none" strike="noStrike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37950" y="3005400"/>
            <a:ext cx="25596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rgb(240, 83, 22)</a:t>
            </a:r>
            <a:endParaRPr b="1" i="0" sz="17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837950" y="3615000"/>
            <a:ext cx="1870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RGBA</a:t>
            </a:r>
            <a:endParaRPr b="1" i="0" sz="1700" u="none" cap="none" strike="noStrike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37950" y="3919800"/>
            <a:ext cx="25596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rgba(240, 83, 22, 0.3)</a:t>
            </a:r>
            <a:endParaRPr b="1" i="0" sz="17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41000" y="4148900"/>
            <a:ext cx="58623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último número representa o nível de opacidade que será dado ao elemento. Vai de 0 a 1.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>
            <a:off x="4968650" y="2833625"/>
            <a:ext cx="1974300" cy="591000"/>
            <a:chOff x="4230025" y="2820200"/>
            <a:chExt cx="1974300" cy="591000"/>
          </a:xfrm>
        </p:grpSpPr>
        <p:sp>
          <p:nvSpPr>
            <p:cNvPr id="106" name="Google Shape;106;p16"/>
            <p:cNvSpPr/>
            <p:nvPr/>
          </p:nvSpPr>
          <p:spPr>
            <a:xfrm>
              <a:off x="4230025" y="2820200"/>
              <a:ext cx="1974300" cy="59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4306225" y="2911000"/>
              <a:ext cx="18702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" sz="1500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OLHAR ESSE SITE</a:t>
              </a:r>
              <a:r>
                <a:rPr b="1" i="0" lang="en" sz="1500" u="none" cap="none" strike="noStrike">
                  <a:solidFill>
                    <a:srgbClr val="FFFFFF"/>
                  </a:solidFill>
                  <a:uFill>
                    <a:noFill/>
                  </a:uFill>
                  <a:latin typeface="Karla"/>
                  <a:ea typeface="Karla"/>
                  <a:cs typeface="Karla"/>
                  <a:sym typeface="Karla"/>
                  <a:hlinkClick r:id="rId3"/>
                </a:rPr>
                <a:t>!</a:t>
              </a:r>
              <a:endParaRPr b="1" i="0" sz="15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CO</a:t>
            </a: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LO</a:t>
            </a: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b="1" i="0" sz="24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41000" y="1112323"/>
            <a:ext cx="5862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Atributo que permite atribuir uma cor ao texto de um elemento. Recebe como valor o nome da cor em inglês, assim como qualquer um dos formatos de cor permitidos.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913225" y="2753000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color: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purple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194700" y="2753000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color: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#345986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841000" y="702825"/>
            <a:ext cx="521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BACKGROUND-COLOR</a:t>
            </a:r>
            <a:endParaRPr b="1" i="0" sz="24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841000" y="1112325"/>
            <a:ext cx="58623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Atributo que permite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atribuir uma cor para o background a um elemento. Recebe como valor o nome da cor em inglês, assim como qualquer um dos formatos de cor permitidos.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913225" y="2753000"/>
            <a:ext cx="5143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background-color: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rgb(12,34,32)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4418300" y="3056250"/>
            <a:ext cx="2981400" cy="103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50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841000" y="1100900"/>
            <a:ext cx="5862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Através deste atributo damos transparência a todo o elemento, e não apenas o seu background.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OPACIDADE</a:t>
            </a:r>
            <a:endParaRPr b="1" i="0" sz="24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926175" y="2082700"/>
            <a:ext cx="23103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opacity: </a:t>
            </a:r>
            <a:r>
              <a:rPr b="0" i="0" lang="en" sz="20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0" i="0" lang="en" sz="2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4" name="Google Shape;134;p19"/>
          <p:cNvCxnSpPr/>
          <p:nvPr/>
        </p:nvCxnSpPr>
        <p:spPr>
          <a:xfrm>
            <a:off x="2493300" y="2595916"/>
            <a:ext cx="0" cy="5028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19"/>
          <p:cNvSpPr txBox="1"/>
          <p:nvPr/>
        </p:nvSpPr>
        <p:spPr>
          <a:xfrm>
            <a:off x="1649900" y="2941950"/>
            <a:ext cx="25761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valor representa a porcentagem de opacidade que queremos dar ao elemento,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Neste caso, é 50%. Não é preciso escrever o símbolo %.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570250" y="3098725"/>
            <a:ext cx="29367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0.2</a:t>
            </a: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= 20% de transpar</a:t>
            </a: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ê</a:t>
            </a: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ncia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0.05</a:t>
            </a: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= 5% de transpar</a:t>
            </a: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ê</a:t>
            </a: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ncia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	</a:t>
            </a:r>
            <a:endParaRPr b="0" i="0" sz="1500" u="none" cap="none" strike="noStrike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ctrTitle"/>
          </p:nvPr>
        </p:nvSpPr>
        <p:spPr>
          <a:xfrm>
            <a:off x="648300" y="1583350"/>
            <a:ext cx="41181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2196F3"/>
                </a:solidFill>
              </a:rPr>
              <a:t>2.</a:t>
            </a:r>
            <a:endParaRPr sz="7200">
              <a:solidFill>
                <a:srgbClr val="2196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</a:rPr>
              <a:t>BACKGROUND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2196F3"/>
              </a:solidFill>
            </a:endParaRPr>
          </a:p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5436100" y="3423075"/>
            <a:ext cx="36282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CSS define </a:t>
            </a:r>
            <a:r>
              <a:rPr b="1" lang="en"/>
              <a:t>6 propriedades</a:t>
            </a:r>
            <a:r>
              <a:rPr lang="en"/>
              <a:t> para establecer o background de qualquer  elemento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 rot="10800000">
            <a:off x="2146450" y="3528800"/>
            <a:ext cx="3553500" cy="1350600"/>
          </a:xfrm>
          <a:prstGeom prst="round2SameRect">
            <a:avLst>
              <a:gd fmla="val 5267" name="adj1"/>
              <a:gd fmla="val 0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10269" l="0" r="0" t="26801"/>
          <a:stretch/>
        </p:blipFill>
        <p:spPr>
          <a:xfrm>
            <a:off x="2146450" y="3529000"/>
            <a:ext cx="3553499" cy="13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BACKGROUND-IMAGE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841000" y="1100900"/>
            <a:ext cx="58623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 atribuir uma imagem de background ao elemento, definindo o caminho através da url.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841000" y="1866700"/>
            <a:ext cx="58623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background-image: 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url(‘../img/bicicleta.jpg’)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2146472" y="3200792"/>
            <a:ext cx="3553500" cy="328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2240044" y="3307119"/>
            <a:ext cx="390191" cy="115441"/>
            <a:chOff x="1112596" y="2217153"/>
            <a:chExt cx="616512" cy="182400"/>
          </a:xfrm>
        </p:grpSpPr>
        <p:sp>
          <p:nvSpPr>
            <p:cNvPr id="155" name="Google Shape;155;p21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3004032" y="3291550"/>
            <a:ext cx="2576400" cy="14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 rot="10800000">
            <a:off x="2146450" y="3528800"/>
            <a:ext cx="3553500" cy="13506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10269" l="0" r="0" t="26801"/>
          <a:stretch/>
        </p:blipFill>
        <p:spPr>
          <a:xfrm>
            <a:off x="2146450" y="3529000"/>
            <a:ext cx="849145" cy="32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BACKGROUND-REPEAT</a:t>
            </a:r>
            <a:endParaRPr b="1" i="0" sz="2400" u="none" cap="none" strike="noStrike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841000" y="1100900"/>
            <a:ext cx="6155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 controlar se e como a imagem vai ser repetida. Recebe os valores repeat, no repeat, repeat-x, repeat-y, round e space.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841000" y="2180750"/>
            <a:ext cx="58623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background-repeat: 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repeat-x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2146472" y="3200792"/>
            <a:ext cx="3553500" cy="328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22"/>
          <p:cNvGrpSpPr/>
          <p:nvPr/>
        </p:nvGrpSpPr>
        <p:grpSpPr>
          <a:xfrm>
            <a:off x="2240044" y="3307119"/>
            <a:ext cx="390191" cy="115441"/>
            <a:chOff x="1112596" y="2217153"/>
            <a:chExt cx="616512" cy="182400"/>
          </a:xfrm>
        </p:grpSpPr>
        <p:sp>
          <p:nvSpPr>
            <p:cNvPr id="171" name="Google Shape;171;p22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2"/>
          <p:cNvSpPr/>
          <p:nvPr/>
        </p:nvSpPr>
        <p:spPr>
          <a:xfrm>
            <a:off x="3004032" y="3291550"/>
            <a:ext cx="2576400" cy="14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0269" l="0" r="0" t="26801"/>
          <a:stretch/>
        </p:blipFill>
        <p:spPr>
          <a:xfrm>
            <a:off x="2933125" y="3529000"/>
            <a:ext cx="849145" cy="32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10269" l="0" r="0" t="26801"/>
          <a:stretch/>
        </p:blipFill>
        <p:spPr>
          <a:xfrm>
            <a:off x="3782275" y="3529000"/>
            <a:ext cx="849145" cy="32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10269" l="0" r="0" t="26801"/>
          <a:stretch/>
        </p:blipFill>
        <p:spPr>
          <a:xfrm>
            <a:off x="4515250" y="3529000"/>
            <a:ext cx="849145" cy="32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10269" l="0" r="0" t="26801"/>
          <a:stretch/>
        </p:blipFill>
        <p:spPr>
          <a:xfrm>
            <a:off x="5364400" y="3529000"/>
            <a:ext cx="849145" cy="32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/>
          <p:nvPr/>
        </p:nvSpPr>
        <p:spPr>
          <a:xfrm>
            <a:off x="5707550" y="3147175"/>
            <a:ext cx="617700" cy="127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