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Karl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30">
          <p15:clr>
            <a:srgbClr val="9AA0A6"/>
          </p15:clr>
        </p15:guide>
        <p15:guide id="2" orient="horz" pos="8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30"/>
        <p:guide pos="86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Karla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Karla-italic.fntdata"/><Relationship Id="rId23" Type="http://schemas.openxmlformats.org/officeDocument/2006/relationships/font" Target="fonts/Karl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Karl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d1e7892ae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d1e7892a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46bcba0aa_2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46bcba0aa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46bcba0a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46bcba0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ef0877bb5_1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ef0877bb5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d1e7892ae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d1e7892a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46bcba0aa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46bcba0a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d1f012a55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d1f012a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d1e7892ae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d1e7892a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d1e7892ae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d1e7892a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ef0877bb5_1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ef0877bb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1e7892ae_0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1e7892a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648300" y="3049150"/>
            <a:ext cx="3889500" cy="15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999999"/>
                </a:solidFill>
              </a:rPr>
              <a:t>Módulo: HTML e CSS </a:t>
            </a:r>
            <a:endParaRPr b="0"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A3B"/>
                </a:solidFill>
              </a:rPr>
              <a:t>FORMULÁRIOS </a:t>
            </a:r>
            <a:r>
              <a:rPr lang="en">
                <a:solidFill>
                  <a:srgbClr val="E50A3B"/>
                </a:solidFill>
              </a:rPr>
              <a:t>HTML </a:t>
            </a:r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13863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978" y="745175"/>
            <a:ext cx="1605700" cy="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TAG</a:t>
            </a: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4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&lt;label&gt;</a:t>
            </a:r>
            <a:endParaRPr b="1" sz="2400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764800" y="1112325"/>
            <a:ext cx="58623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Essa tag acompanha um campo. O texto é exibido no navegador e indica as informações que o usuário precisa preencher no campo.  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764800" y="2351950"/>
            <a:ext cx="6164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&gt;Nome:&lt;/</a:t>
            </a:r>
            <a:r>
              <a:rPr lang="en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764800" y="2885350"/>
            <a:ext cx="6164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&gt;Email:</a:t>
            </a: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764800" y="3418750"/>
            <a:ext cx="6164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&gt;Telefone:</a:t>
            </a: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764800" y="3952150"/>
            <a:ext cx="6164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&gt;Idade:</a:t>
            </a: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4"/>
          <p:cNvSpPr txBox="1"/>
          <p:nvPr/>
        </p:nvSpPr>
        <p:spPr>
          <a:xfrm>
            <a:off x="764800" y="702825"/>
            <a:ext cx="5290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Um formulário mais completo</a:t>
            </a:r>
            <a:endParaRPr b="1" sz="2400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841000" y="1165050"/>
            <a:ext cx="6975600" cy="3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form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“validar.php”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“POST”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label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“nome”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&gt;Nome:&lt;/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“text”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“nome”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“nome”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label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“email”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&gt;Email:&lt;/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“email”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“email”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“email”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“submit” </a:t>
            </a:r>
            <a:r>
              <a:rPr lang="en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“Enviar”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5"/>
          <p:cNvSpPr/>
          <p:nvPr/>
        </p:nvSpPr>
        <p:spPr>
          <a:xfrm rot="10800000">
            <a:off x="1045300" y="1912150"/>
            <a:ext cx="5628900" cy="2837700"/>
          </a:xfrm>
          <a:prstGeom prst="round2SameRect">
            <a:avLst>
              <a:gd fmla="val 5267" name="adj1"/>
              <a:gd fmla="val 0" name="adj2"/>
            </a:avLst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1045250" y="1392500"/>
            <a:ext cx="5628900" cy="519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25"/>
          <p:cNvGrpSpPr/>
          <p:nvPr/>
        </p:nvGrpSpPr>
        <p:grpSpPr>
          <a:xfrm>
            <a:off x="1193411" y="1560808"/>
            <a:ext cx="618053" cy="182856"/>
            <a:chOff x="1112596" y="2217153"/>
            <a:chExt cx="616511" cy="182400"/>
          </a:xfrm>
        </p:grpSpPr>
        <p:sp>
          <p:nvSpPr>
            <p:cNvPr id="207" name="Google Shape;207;p25"/>
            <p:cNvSpPr/>
            <p:nvPr/>
          </p:nvSpPr>
          <p:spPr>
            <a:xfrm>
              <a:off x="1112596" y="2217153"/>
              <a:ext cx="182400" cy="182400"/>
            </a:xfrm>
            <a:prstGeom prst="ellipse">
              <a:avLst/>
            </a:prstGeom>
            <a:solidFill>
              <a:srgbClr val="E50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1329652" y="2217153"/>
              <a:ext cx="182400" cy="182400"/>
            </a:xfrm>
            <a:prstGeom prst="ellipse">
              <a:avLst/>
            </a:prstGeom>
            <a:solidFill>
              <a:srgbClr val="FFC1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1546708" y="2217153"/>
              <a:ext cx="182400" cy="182400"/>
            </a:xfrm>
            <a:prstGeom prst="ellipse">
              <a:avLst/>
            </a:prstGeom>
            <a:solidFill>
              <a:srgbClr val="8BC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25"/>
          <p:cNvSpPr/>
          <p:nvPr/>
        </p:nvSpPr>
        <p:spPr>
          <a:xfrm>
            <a:off x="2403683" y="1536266"/>
            <a:ext cx="4081200" cy="232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1" name="Google Shape;211;p25"/>
          <p:cNvSpPr txBox="1"/>
          <p:nvPr/>
        </p:nvSpPr>
        <p:spPr>
          <a:xfrm>
            <a:off x="1274000" y="2106900"/>
            <a:ext cx="3000000" cy="14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Nome: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Email: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1401300" y="3091300"/>
            <a:ext cx="886200" cy="309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 txBox="1"/>
          <p:nvPr/>
        </p:nvSpPr>
        <p:spPr>
          <a:xfrm>
            <a:off x="1459525" y="2952800"/>
            <a:ext cx="10653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Enviar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2287500" y="2298238"/>
            <a:ext cx="1977600" cy="23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Assim se vê no navegador</a:t>
            </a:r>
            <a:endParaRPr b="1" sz="2400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2287500" y="2701713"/>
            <a:ext cx="1977600" cy="23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ctrTitle"/>
          </p:nvPr>
        </p:nvSpPr>
        <p:spPr>
          <a:xfrm>
            <a:off x="648300" y="1583350"/>
            <a:ext cx="40788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E50A3B"/>
                </a:solidFill>
              </a:rPr>
              <a:t>1.</a:t>
            </a:r>
            <a:endParaRPr sz="7200">
              <a:solidFill>
                <a:srgbClr val="E50A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O QUE É UM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A3B"/>
                </a:solidFill>
              </a:rPr>
              <a:t>FORMULARIO?</a:t>
            </a:r>
            <a:endParaRPr>
              <a:solidFill>
                <a:srgbClr val="E50A3B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116650" y="3423075"/>
            <a:ext cx="35142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Sistema para capturar dados.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 Precisa de linguagens adicionais para seu completo funcionamento.  </a:t>
            </a:r>
            <a:endParaRPr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COMO</a:t>
            </a: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FUNCIONA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764800" y="1112325"/>
            <a:ext cx="58623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Para que um formulário funcione corretamente, são necessárias as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3 instâncias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 seguir: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5002300" y="2223325"/>
            <a:ext cx="1624800" cy="1624800"/>
          </a:xfrm>
          <a:prstGeom prst="ellipse">
            <a:avLst/>
          </a:prstGeom>
          <a:solidFill>
            <a:srgbClr val="FF57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2858645" y="2223325"/>
            <a:ext cx="1624800" cy="1624800"/>
          </a:xfrm>
          <a:prstGeom prst="ellipse">
            <a:avLst/>
          </a:pr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906295" y="2223325"/>
            <a:ext cx="1624800" cy="1624800"/>
          </a:xfrm>
          <a:prstGeom prst="ellipse">
            <a:avLst/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1080750" y="2830975"/>
            <a:ext cx="1275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CAPTURAR</a:t>
            </a:r>
            <a:endParaRPr b="1" sz="1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176750" y="2830975"/>
            <a:ext cx="1371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PROCESSAR</a:t>
            </a:r>
            <a:endParaRPr b="1" sz="1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3193875" y="2830975"/>
            <a:ext cx="1275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VALIDAR</a:t>
            </a:r>
            <a:endParaRPr b="1" sz="1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5" name="Google Shape;105;p16"/>
          <p:cNvCxnSpPr/>
          <p:nvPr/>
        </p:nvCxnSpPr>
        <p:spPr>
          <a:xfrm>
            <a:off x="1718695" y="3848125"/>
            <a:ext cx="0" cy="403500"/>
          </a:xfrm>
          <a:prstGeom prst="straightConnector1">
            <a:avLst/>
          </a:prstGeom>
          <a:noFill/>
          <a:ln cap="flat" cmpd="sng" w="28575">
            <a:solidFill>
              <a:srgbClr val="E50A3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6"/>
          <p:cNvSpPr txBox="1"/>
          <p:nvPr/>
        </p:nvSpPr>
        <p:spPr>
          <a:xfrm>
            <a:off x="1356350" y="4251625"/>
            <a:ext cx="89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HTML</a:t>
            </a:r>
            <a:endParaRPr b="1" sz="1600">
              <a:solidFill>
                <a:srgbClr val="E50A3B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7" name="Google Shape;107;p16"/>
          <p:cNvCxnSpPr/>
          <p:nvPr/>
        </p:nvCxnSpPr>
        <p:spPr>
          <a:xfrm>
            <a:off x="3623695" y="3848125"/>
            <a:ext cx="0" cy="403500"/>
          </a:xfrm>
          <a:prstGeom prst="straightConnector1">
            <a:avLst/>
          </a:prstGeom>
          <a:noFill/>
          <a:ln cap="flat" cmpd="sng" w="28575">
            <a:solidFill>
              <a:srgbClr val="9C27B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6"/>
          <p:cNvSpPr txBox="1"/>
          <p:nvPr/>
        </p:nvSpPr>
        <p:spPr>
          <a:xfrm>
            <a:off x="3010000" y="4251625"/>
            <a:ext cx="1371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7B0"/>
                </a:solidFill>
                <a:latin typeface="Karla"/>
                <a:ea typeface="Karla"/>
                <a:cs typeface="Karla"/>
                <a:sym typeface="Karla"/>
              </a:rPr>
              <a:t>JAVASCRIPT</a:t>
            </a:r>
            <a:endParaRPr b="1" sz="1600">
              <a:solidFill>
                <a:srgbClr val="9C27B0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9" name="Google Shape;109;p16"/>
          <p:cNvCxnSpPr/>
          <p:nvPr/>
        </p:nvCxnSpPr>
        <p:spPr>
          <a:xfrm>
            <a:off x="5833495" y="3848125"/>
            <a:ext cx="0" cy="403500"/>
          </a:xfrm>
          <a:prstGeom prst="straightConnector1">
            <a:avLst/>
          </a:prstGeom>
          <a:noFill/>
          <a:ln cap="flat" cmpd="sng" w="28575">
            <a:solidFill>
              <a:srgbClr val="FF572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6"/>
          <p:cNvSpPr txBox="1"/>
          <p:nvPr/>
        </p:nvSpPr>
        <p:spPr>
          <a:xfrm>
            <a:off x="5219800" y="4251625"/>
            <a:ext cx="1371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PHP / CGI</a:t>
            </a:r>
            <a:endParaRPr b="1" sz="1600">
              <a:solidFill>
                <a:srgbClr val="FF5722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COMO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FUNCIONA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906295" y="2223325"/>
            <a:ext cx="1624800" cy="1624800"/>
          </a:xfrm>
          <a:prstGeom prst="ellipse">
            <a:avLst/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1080750" y="2830975"/>
            <a:ext cx="1275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CAPTURAR</a:t>
            </a:r>
            <a:endParaRPr b="1" sz="1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19" name="Google Shape;119;p17"/>
          <p:cNvCxnSpPr/>
          <p:nvPr/>
        </p:nvCxnSpPr>
        <p:spPr>
          <a:xfrm>
            <a:off x="1718695" y="3848125"/>
            <a:ext cx="0" cy="403500"/>
          </a:xfrm>
          <a:prstGeom prst="straightConnector1">
            <a:avLst/>
          </a:prstGeom>
          <a:noFill/>
          <a:ln cap="flat" cmpd="sng" w="28575">
            <a:solidFill>
              <a:srgbClr val="E50A3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7"/>
          <p:cNvSpPr txBox="1"/>
          <p:nvPr/>
        </p:nvSpPr>
        <p:spPr>
          <a:xfrm>
            <a:off x="1356350" y="4251625"/>
            <a:ext cx="89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HTML</a:t>
            </a:r>
            <a:endParaRPr b="1" sz="1600">
              <a:solidFill>
                <a:srgbClr val="E50A3B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2887850" y="2196925"/>
            <a:ext cx="4201500" cy="18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Na aula de hoje nos preocupamos com a parte de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HTML,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ou seja, com a aparência correta do formulário  e a captura da informação.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Logo veremos como validar e processar a informação.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E50A3B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COMO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FUNCIONA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764800" y="1112325"/>
            <a:ext cx="58623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Para que um formulário funcione corretamente, são necessárias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3 instâncias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 seguir: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5002300" y="2223325"/>
            <a:ext cx="1624800" cy="1624800"/>
          </a:xfrm>
          <a:prstGeom prst="ellipse">
            <a:avLst/>
          </a:prstGeom>
          <a:solidFill>
            <a:srgbClr val="FF57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2858645" y="2223325"/>
            <a:ext cx="1624800" cy="1624800"/>
          </a:xfrm>
          <a:prstGeom prst="ellipse">
            <a:avLst/>
          </a:prstGeom>
          <a:solidFill>
            <a:srgbClr val="9C27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906295" y="2223325"/>
            <a:ext cx="1624800" cy="1624800"/>
          </a:xfrm>
          <a:prstGeom prst="ellipse">
            <a:avLst/>
          </a:prstGeom>
          <a:solidFill>
            <a:srgbClr val="E50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1080750" y="2830975"/>
            <a:ext cx="1275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CAPTURAR</a:t>
            </a:r>
            <a:endParaRPr b="1" sz="1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5176750" y="2830975"/>
            <a:ext cx="1371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PROCESSAR</a:t>
            </a:r>
            <a:endParaRPr b="1" sz="1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3193875" y="2830975"/>
            <a:ext cx="1275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VALIDAR</a:t>
            </a:r>
            <a:endParaRPr b="1" sz="1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35" name="Google Shape;135;p18"/>
          <p:cNvCxnSpPr/>
          <p:nvPr/>
        </p:nvCxnSpPr>
        <p:spPr>
          <a:xfrm>
            <a:off x="1718695" y="3848125"/>
            <a:ext cx="0" cy="403500"/>
          </a:xfrm>
          <a:prstGeom prst="straightConnector1">
            <a:avLst/>
          </a:prstGeom>
          <a:noFill/>
          <a:ln cap="flat" cmpd="sng" w="28575">
            <a:solidFill>
              <a:srgbClr val="E50A3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8"/>
          <p:cNvSpPr txBox="1"/>
          <p:nvPr/>
        </p:nvSpPr>
        <p:spPr>
          <a:xfrm>
            <a:off x="1356350" y="4251625"/>
            <a:ext cx="89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50A3B"/>
                </a:solidFill>
                <a:latin typeface="Karla"/>
                <a:ea typeface="Karla"/>
                <a:cs typeface="Karla"/>
                <a:sym typeface="Karla"/>
              </a:rPr>
              <a:t>HTML</a:t>
            </a:r>
            <a:endParaRPr b="1" sz="1600">
              <a:solidFill>
                <a:srgbClr val="E50A3B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37" name="Google Shape;137;p18"/>
          <p:cNvCxnSpPr/>
          <p:nvPr/>
        </p:nvCxnSpPr>
        <p:spPr>
          <a:xfrm>
            <a:off x="3623695" y="3848125"/>
            <a:ext cx="0" cy="403500"/>
          </a:xfrm>
          <a:prstGeom prst="straightConnector1">
            <a:avLst/>
          </a:prstGeom>
          <a:noFill/>
          <a:ln cap="flat" cmpd="sng" w="28575">
            <a:solidFill>
              <a:srgbClr val="9C27B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8"/>
          <p:cNvSpPr txBox="1"/>
          <p:nvPr/>
        </p:nvSpPr>
        <p:spPr>
          <a:xfrm>
            <a:off x="3010000" y="4251625"/>
            <a:ext cx="1371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7B0"/>
                </a:solidFill>
                <a:latin typeface="Karla"/>
                <a:ea typeface="Karla"/>
                <a:cs typeface="Karla"/>
                <a:sym typeface="Karla"/>
              </a:rPr>
              <a:t>JAVASCRIPT</a:t>
            </a:r>
            <a:endParaRPr b="1" sz="1600">
              <a:solidFill>
                <a:srgbClr val="9C27B0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39" name="Google Shape;139;p18"/>
          <p:cNvCxnSpPr/>
          <p:nvPr/>
        </p:nvCxnSpPr>
        <p:spPr>
          <a:xfrm>
            <a:off x="5833495" y="3848125"/>
            <a:ext cx="0" cy="403500"/>
          </a:xfrm>
          <a:prstGeom prst="straightConnector1">
            <a:avLst/>
          </a:prstGeom>
          <a:noFill/>
          <a:ln cap="flat" cmpd="sng" w="28575">
            <a:solidFill>
              <a:srgbClr val="FF572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18"/>
          <p:cNvSpPr txBox="1"/>
          <p:nvPr/>
        </p:nvSpPr>
        <p:spPr>
          <a:xfrm>
            <a:off x="5219800" y="4251625"/>
            <a:ext cx="1371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5722"/>
                </a:solidFill>
                <a:latin typeface="Karla"/>
                <a:ea typeface="Karla"/>
                <a:cs typeface="Karla"/>
                <a:sym typeface="Karla"/>
              </a:rPr>
              <a:t>PHP / CGI</a:t>
            </a:r>
            <a:endParaRPr b="1" sz="1600">
              <a:solidFill>
                <a:srgbClr val="FF5722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E50A3B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 QUE É A</a:t>
            </a: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SEMÂNTICA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764800" y="1100900"/>
            <a:ext cx="58623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Assim como o layout dos sites evoluiu ao longo dos anos, os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mecanismos de busca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também evoluíram.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 uso correto de nossas tags, do ponto de vista semântico,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nos permite reforçar o significado do conteúdo de nosso site. </a:t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Desta forma podemos ser mais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específicos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no momento de incluir o conteúdo entre as tags e, assim, criar um código mais amigável para os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mecanismos de busca.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4065650" y="3517875"/>
            <a:ext cx="3105600" cy="1324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2196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SABIA QUE...</a:t>
            </a:r>
            <a:endParaRPr b="1"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Incorporar tags semánticas em nosso código, ajuda muito ao posicionamento do SEO.</a:t>
            </a:r>
            <a:endParaRPr sz="12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49" name="Google Shape;149;p19"/>
          <p:cNvGrpSpPr/>
          <p:nvPr/>
        </p:nvGrpSpPr>
        <p:grpSpPr>
          <a:xfrm>
            <a:off x="6707663" y="3713593"/>
            <a:ext cx="295029" cy="301213"/>
            <a:chOff x="3951850" y="2985350"/>
            <a:chExt cx="407950" cy="416500"/>
          </a:xfrm>
        </p:grpSpPr>
        <p:sp>
          <p:nvSpPr>
            <p:cNvPr id="150" name="Google Shape;150;p1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ctrTitle"/>
          </p:nvPr>
        </p:nvSpPr>
        <p:spPr>
          <a:xfrm>
            <a:off x="648300" y="1583350"/>
            <a:ext cx="40788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9C27B0"/>
                </a:solidFill>
              </a:rPr>
              <a:t>2.</a:t>
            </a:r>
            <a:endParaRPr sz="7200">
              <a:solidFill>
                <a:srgbClr val="9C27B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ELEMENTOS DO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27B0"/>
                </a:solidFill>
              </a:rPr>
              <a:t>FORMULÁRIO</a:t>
            </a:r>
            <a:endParaRPr>
              <a:solidFill>
                <a:srgbClr val="9C27B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TAG </a:t>
            </a:r>
            <a:r>
              <a:rPr b="1" lang="en" sz="24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&lt;form&gt;</a:t>
            </a:r>
            <a:endParaRPr b="1" sz="2400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764800" y="1112325"/>
            <a:ext cx="58623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A tag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mais importante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. Sem isso, o formulário não funciona.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TODOS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os componentes que queremos incluir estão dentro destas duas tags.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894725" y="2361725"/>
            <a:ext cx="69756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form 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"validar.php" 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"POST"</a:t>
            </a: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67" name="Google Shape;167;p21"/>
          <p:cNvGrpSpPr/>
          <p:nvPr/>
        </p:nvGrpSpPr>
        <p:grpSpPr>
          <a:xfrm>
            <a:off x="6387261" y="2027928"/>
            <a:ext cx="2506332" cy="2502921"/>
            <a:chOff x="4210725" y="1565525"/>
            <a:chExt cx="2871600" cy="2643000"/>
          </a:xfrm>
        </p:grpSpPr>
        <p:sp>
          <p:nvSpPr>
            <p:cNvPr id="168" name="Google Shape;168;p21"/>
            <p:cNvSpPr/>
            <p:nvPr/>
          </p:nvSpPr>
          <p:spPr>
            <a:xfrm>
              <a:off x="4210725" y="1565525"/>
              <a:ext cx="2871600" cy="26430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FFC1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I</a:t>
              </a:r>
              <a:r>
                <a:rPr b="1" lang="en" sz="2400">
                  <a:solidFill>
                    <a:srgbClr val="FFFFFF"/>
                  </a:solidFill>
                  <a:latin typeface="Karla"/>
                  <a:ea typeface="Karla"/>
                  <a:cs typeface="Karla"/>
                  <a:sym typeface="Karla"/>
                </a:rPr>
                <a:t>MPORTANTE</a:t>
              </a:r>
              <a:endParaRPr b="1" sz="24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434343"/>
                  </a:solidFill>
                  <a:latin typeface="Karla"/>
                  <a:ea typeface="Karla"/>
                  <a:cs typeface="Karla"/>
                  <a:sym typeface="Karla"/>
                </a:rPr>
                <a:t>Na aula falaremos da importância dos atributos desta tag. </a:t>
              </a:r>
              <a:endParaRPr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571453" y="1737014"/>
              <a:ext cx="340844" cy="297873"/>
            </a:xfrm>
            <a:custGeom>
              <a:rect b="b" l="l" r="r" t="t"/>
              <a:pathLst>
                <a:path extrusionOk="0" fill="none" h="14176" w="16221">
                  <a:moveTo>
                    <a:pt x="16075" y="12665"/>
                  </a:moveTo>
                  <a:lnTo>
                    <a:pt x="8987" y="488"/>
                  </a:lnTo>
                  <a:lnTo>
                    <a:pt x="8987" y="488"/>
                  </a:lnTo>
                  <a:lnTo>
                    <a:pt x="8914" y="390"/>
                  </a:lnTo>
                  <a:lnTo>
                    <a:pt x="8817" y="293"/>
                  </a:lnTo>
                  <a:lnTo>
                    <a:pt x="8720" y="196"/>
                  </a:lnTo>
                  <a:lnTo>
                    <a:pt x="8622" y="123"/>
                  </a:lnTo>
                  <a:lnTo>
                    <a:pt x="8500" y="74"/>
                  </a:lnTo>
                  <a:lnTo>
                    <a:pt x="8379" y="25"/>
                  </a:lnTo>
                  <a:lnTo>
                    <a:pt x="8232" y="1"/>
                  </a:lnTo>
                  <a:lnTo>
                    <a:pt x="8111" y="1"/>
                  </a:lnTo>
                  <a:lnTo>
                    <a:pt x="8111" y="1"/>
                  </a:lnTo>
                  <a:lnTo>
                    <a:pt x="7965" y="1"/>
                  </a:lnTo>
                  <a:lnTo>
                    <a:pt x="7843" y="25"/>
                  </a:lnTo>
                  <a:lnTo>
                    <a:pt x="7721" y="74"/>
                  </a:lnTo>
                  <a:lnTo>
                    <a:pt x="7599" y="123"/>
                  </a:lnTo>
                  <a:lnTo>
                    <a:pt x="7502" y="196"/>
                  </a:lnTo>
                  <a:lnTo>
                    <a:pt x="7404" y="293"/>
                  </a:lnTo>
                  <a:lnTo>
                    <a:pt x="7307" y="390"/>
                  </a:lnTo>
                  <a:lnTo>
                    <a:pt x="7234" y="488"/>
                  </a:lnTo>
                  <a:lnTo>
                    <a:pt x="147" y="12665"/>
                  </a:lnTo>
                  <a:lnTo>
                    <a:pt x="147" y="12665"/>
                  </a:lnTo>
                  <a:lnTo>
                    <a:pt x="74" y="12787"/>
                  </a:lnTo>
                  <a:lnTo>
                    <a:pt x="25" y="12909"/>
                  </a:lnTo>
                  <a:lnTo>
                    <a:pt x="0" y="13031"/>
                  </a:lnTo>
                  <a:lnTo>
                    <a:pt x="0" y="13177"/>
                  </a:lnTo>
                  <a:lnTo>
                    <a:pt x="0" y="13177"/>
                  </a:lnTo>
                  <a:lnTo>
                    <a:pt x="0" y="13299"/>
                  </a:lnTo>
                  <a:lnTo>
                    <a:pt x="25" y="13420"/>
                  </a:lnTo>
                  <a:lnTo>
                    <a:pt x="74" y="13567"/>
                  </a:lnTo>
                  <a:lnTo>
                    <a:pt x="147" y="13688"/>
                  </a:lnTo>
                  <a:lnTo>
                    <a:pt x="147" y="13688"/>
                  </a:lnTo>
                  <a:lnTo>
                    <a:pt x="220" y="13786"/>
                  </a:lnTo>
                  <a:lnTo>
                    <a:pt x="293" y="13883"/>
                  </a:lnTo>
                  <a:lnTo>
                    <a:pt x="390" y="13981"/>
                  </a:lnTo>
                  <a:lnTo>
                    <a:pt x="512" y="14054"/>
                  </a:lnTo>
                  <a:lnTo>
                    <a:pt x="634" y="14102"/>
                  </a:lnTo>
                  <a:lnTo>
                    <a:pt x="755" y="14151"/>
                  </a:lnTo>
                  <a:lnTo>
                    <a:pt x="877" y="14175"/>
                  </a:lnTo>
                  <a:lnTo>
                    <a:pt x="1023" y="14175"/>
                  </a:lnTo>
                  <a:lnTo>
                    <a:pt x="15198" y="14175"/>
                  </a:lnTo>
                  <a:lnTo>
                    <a:pt x="15198" y="14175"/>
                  </a:lnTo>
                  <a:lnTo>
                    <a:pt x="15344" y="14175"/>
                  </a:lnTo>
                  <a:lnTo>
                    <a:pt x="15466" y="14151"/>
                  </a:lnTo>
                  <a:lnTo>
                    <a:pt x="15588" y="14102"/>
                  </a:lnTo>
                  <a:lnTo>
                    <a:pt x="15709" y="14054"/>
                  </a:lnTo>
                  <a:lnTo>
                    <a:pt x="15831" y="13981"/>
                  </a:lnTo>
                  <a:lnTo>
                    <a:pt x="15929" y="13883"/>
                  </a:lnTo>
                  <a:lnTo>
                    <a:pt x="16002" y="13786"/>
                  </a:lnTo>
                  <a:lnTo>
                    <a:pt x="16075" y="13688"/>
                  </a:lnTo>
                  <a:lnTo>
                    <a:pt x="16075" y="13688"/>
                  </a:lnTo>
                  <a:lnTo>
                    <a:pt x="16148" y="13567"/>
                  </a:lnTo>
                  <a:lnTo>
                    <a:pt x="16197" y="13420"/>
                  </a:lnTo>
                  <a:lnTo>
                    <a:pt x="16221" y="13299"/>
                  </a:lnTo>
                  <a:lnTo>
                    <a:pt x="16221" y="13177"/>
                  </a:lnTo>
                  <a:lnTo>
                    <a:pt x="16221" y="13177"/>
                  </a:lnTo>
                  <a:lnTo>
                    <a:pt x="16221" y="13031"/>
                  </a:lnTo>
                  <a:lnTo>
                    <a:pt x="16197" y="12909"/>
                  </a:lnTo>
                  <a:lnTo>
                    <a:pt x="16148" y="12787"/>
                  </a:lnTo>
                  <a:lnTo>
                    <a:pt x="16075" y="12665"/>
                  </a:lnTo>
                  <a:lnTo>
                    <a:pt x="16075" y="12665"/>
                  </a:lnTo>
                  <a:close/>
                  <a:moveTo>
                    <a:pt x="8111" y="12349"/>
                  </a:moveTo>
                  <a:lnTo>
                    <a:pt x="8111" y="12349"/>
                  </a:lnTo>
                  <a:lnTo>
                    <a:pt x="7916" y="12324"/>
                  </a:lnTo>
                  <a:lnTo>
                    <a:pt x="7721" y="12276"/>
                  </a:lnTo>
                  <a:lnTo>
                    <a:pt x="7575" y="12178"/>
                  </a:lnTo>
                  <a:lnTo>
                    <a:pt x="7429" y="12057"/>
                  </a:lnTo>
                  <a:lnTo>
                    <a:pt x="7307" y="11910"/>
                  </a:lnTo>
                  <a:lnTo>
                    <a:pt x="7210" y="11764"/>
                  </a:lnTo>
                  <a:lnTo>
                    <a:pt x="7161" y="11569"/>
                  </a:lnTo>
                  <a:lnTo>
                    <a:pt x="7136" y="11375"/>
                  </a:lnTo>
                  <a:lnTo>
                    <a:pt x="7136" y="11375"/>
                  </a:lnTo>
                  <a:lnTo>
                    <a:pt x="7161" y="11180"/>
                  </a:lnTo>
                  <a:lnTo>
                    <a:pt x="7210" y="11009"/>
                  </a:lnTo>
                  <a:lnTo>
                    <a:pt x="7307" y="10839"/>
                  </a:lnTo>
                  <a:lnTo>
                    <a:pt x="7429" y="10693"/>
                  </a:lnTo>
                  <a:lnTo>
                    <a:pt x="7575" y="10571"/>
                  </a:lnTo>
                  <a:lnTo>
                    <a:pt x="7721" y="10473"/>
                  </a:lnTo>
                  <a:lnTo>
                    <a:pt x="7916" y="10425"/>
                  </a:lnTo>
                  <a:lnTo>
                    <a:pt x="8111" y="10400"/>
                  </a:lnTo>
                  <a:lnTo>
                    <a:pt x="8111" y="10400"/>
                  </a:lnTo>
                  <a:lnTo>
                    <a:pt x="8306" y="10425"/>
                  </a:lnTo>
                  <a:lnTo>
                    <a:pt x="8476" y="10473"/>
                  </a:lnTo>
                  <a:lnTo>
                    <a:pt x="8646" y="10571"/>
                  </a:lnTo>
                  <a:lnTo>
                    <a:pt x="8793" y="10693"/>
                  </a:lnTo>
                  <a:lnTo>
                    <a:pt x="8914" y="10839"/>
                  </a:lnTo>
                  <a:lnTo>
                    <a:pt x="9012" y="11009"/>
                  </a:lnTo>
                  <a:lnTo>
                    <a:pt x="9061" y="11180"/>
                  </a:lnTo>
                  <a:lnTo>
                    <a:pt x="9085" y="11375"/>
                  </a:lnTo>
                  <a:lnTo>
                    <a:pt x="9085" y="11375"/>
                  </a:lnTo>
                  <a:lnTo>
                    <a:pt x="9061" y="11569"/>
                  </a:lnTo>
                  <a:lnTo>
                    <a:pt x="9012" y="11764"/>
                  </a:lnTo>
                  <a:lnTo>
                    <a:pt x="8914" y="11910"/>
                  </a:lnTo>
                  <a:lnTo>
                    <a:pt x="8793" y="12057"/>
                  </a:lnTo>
                  <a:lnTo>
                    <a:pt x="8646" y="12178"/>
                  </a:lnTo>
                  <a:lnTo>
                    <a:pt x="8476" y="12276"/>
                  </a:lnTo>
                  <a:lnTo>
                    <a:pt x="8306" y="12324"/>
                  </a:lnTo>
                  <a:lnTo>
                    <a:pt x="8111" y="12349"/>
                  </a:lnTo>
                  <a:lnTo>
                    <a:pt x="8111" y="12349"/>
                  </a:lnTo>
                  <a:close/>
                  <a:moveTo>
                    <a:pt x="9231" y="5091"/>
                  </a:moveTo>
                  <a:lnTo>
                    <a:pt x="8939" y="8915"/>
                  </a:lnTo>
                  <a:lnTo>
                    <a:pt x="8939" y="8915"/>
                  </a:lnTo>
                  <a:lnTo>
                    <a:pt x="8914" y="9061"/>
                  </a:lnTo>
                  <a:lnTo>
                    <a:pt x="8866" y="9207"/>
                  </a:lnTo>
                  <a:lnTo>
                    <a:pt x="8793" y="9304"/>
                  </a:lnTo>
                  <a:lnTo>
                    <a:pt x="8695" y="9426"/>
                  </a:lnTo>
                  <a:lnTo>
                    <a:pt x="8573" y="9499"/>
                  </a:lnTo>
                  <a:lnTo>
                    <a:pt x="8452" y="9572"/>
                  </a:lnTo>
                  <a:lnTo>
                    <a:pt x="8330" y="9621"/>
                  </a:lnTo>
                  <a:lnTo>
                    <a:pt x="8184" y="9621"/>
                  </a:lnTo>
                  <a:lnTo>
                    <a:pt x="8038" y="9621"/>
                  </a:lnTo>
                  <a:lnTo>
                    <a:pt x="8038" y="9621"/>
                  </a:lnTo>
                  <a:lnTo>
                    <a:pt x="7891" y="9621"/>
                  </a:lnTo>
                  <a:lnTo>
                    <a:pt x="7770" y="9572"/>
                  </a:lnTo>
                  <a:lnTo>
                    <a:pt x="7648" y="9499"/>
                  </a:lnTo>
                  <a:lnTo>
                    <a:pt x="7526" y="9426"/>
                  </a:lnTo>
                  <a:lnTo>
                    <a:pt x="7429" y="9304"/>
                  </a:lnTo>
                  <a:lnTo>
                    <a:pt x="7356" y="9207"/>
                  </a:lnTo>
                  <a:lnTo>
                    <a:pt x="7307" y="9061"/>
                  </a:lnTo>
                  <a:lnTo>
                    <a:pt x="7283" y="8915"/>
                  </a:lnTo>
                  <a:lnTo>
                    <a:pt x="6990" y="5091"/>
                  </a:lnTo>
                  <a:lnTo>
                    <a:pt x="6990" y="5091"/>
                  </a:lnTo>
                  <a:lnTo>
                    <a:pt x="7015" y="4945"/>
                  </a:lnTo>
                  <a:lnTo>
                    <a:pt x="7039" y="4823"/>
                  </a:lnTo>
                  <a:lnTo>
                    <a:pt x="7088" y="4701"/>
                  </a:lnTo>
                  <a:lnTo>
                    <a:pt x="7161" y="4604"/>
                  </a:lnTo>
                  <a:lnTo>
                    <a:pt x="7258" y="4506"/>
                  </a:lnTo>
                  <a:lnTo>
                    <a:pt x="7380" y="4433"/>
                  </a:lnTo>
                  <a:lnTo>
                    <a:pt x="7526" y="4409"/>
                  </a:lnTo>
                  <a:lnTo>
                    <a:pt x="7648" y="4385"/>
                  </a:lnTo>
                  <a:lnTo>
                    <a:pt x="8573" y="4385"/>
                  </a:lnTo>
                  <a:lnTo>
                    <a:pt x="8573" y="4385"/>
                  </a:lnTo>
                  <a:lnTo>
                    <a:pt x="8695" y="4409"/>
                  </a:lnTo>
                  <a:lnTo>
                    <a:pt x="8841" y="4433"/>
                  </a:lnTo>
                  <a:lnTo>
                    <a:pt x="8963" y="4506"/>
                  </a:lnTo>
                  <a:lnTo>
                    <a:pt x="9061" y="4604"/>
                  </a:lnTo>
                  <a:lnTo>
                    <a:pt x="9134" y="4701"/>
                  </a:lnTo>
                  <a:lnTo>
                    <a:pt x="9182" y="4823"/>
                  </a:lnTo>
                  <a:lnTo>
                    <a:pt x="9207" y="4945"/>
                  </a:lnTo>
                  <a:lnTo>
                    <a:pt x="9231" y="5091"/>
                  </a:lnTo>
                  <a:lnTo>
                    <a:pt x="9231" y="5091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2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TAG</a:t>
            </a:r>
            <a:r>
              <a:rPr b="1"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400">
                <a:solidFill>
                  <a:srgbClr val="9C27B0"/>
                </a:solidFill>
                <a:latin typeface="Montserrat"/>
                <a:ea typeface="Montserrat"/>
                <a:cs typeface="Montserrat"/>
                <a:sym typeface="Montserrat"/>
              </a:rPr>
              <a:t>&lt;input&gt;</a:t>
            </a:r>
            <a:endParaRPr b="1" sz="2400">
              <a:solidFill>
                <a:srgbClr val="9C27B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764800" y="1112325"/>
            <a:ext cx="58623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Nos permite gerar campos para o usuário preencher com informações. Alterando o valor do atributo </a:t>
            </a:r>
            <a:r>
              <a:rPr i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type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podemos obter diferentes tipos de campos. O atributo </a:t>
            </a:r>
            <a:r>
              <a:rPr i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name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identifica e diferencia dos outros campos. </a:t>
            </a:r>
            <a:r>
              <a:rPr i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name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é fundamental para processar a informação do mesmo.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764800" y="2616875"/>
            <a:ext cx="6164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“text” 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“nome-usuario”</a:t>
            </a: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764800" y="3150275"/>
            <a:ext cx="6164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“email” 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“mail”</a:t>
            </a: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764800" y="3683675"/>
            <a:ext cx="6164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“tel” 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“telefone”</a:t>
            </a: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764800" y="4217075"/>
            <a:ext cx="6164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input 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“number” 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8BC34A"/>
                </a:solidFill>
                <a:latin typeface="Consolas"/>
                <a:ea typeface="Consolas"/>
                <a:cs typeface="Consolas"/>
                <a:sym typeface="Consolas"/>
              </a:rPr>
              <a:t>“idade”</a:t>
            </a:r>
            <a:r>
              <a:rPr lang="en" sz="1800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