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Karl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30">
          <p15:clr>
            <a:srgbClr val="9AA0A6"/>
          </p15:clr>
        </p15:guide>
        <p15:guide id="2" orient="horz" pos="8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30"/>
        <p:guide pos="86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Karla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Karla-italic.fntdata"/><Relationship Id="rId6" Type="http://schemas.openxmlformats.org/officeDocument/2006/relationships/slide" Target="slides/slide1.xml"/><Relationship Id="rId18" Type="http://schemas.openxmlformats.org/officeDocument/2006/relationships/font" Target="fonts/Karl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ef0877bb5_1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ef0877bb5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d1e7892ae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d1e7892a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29cd6e50a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29cd6e50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d261ae628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d261ae62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d261ae628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d261ae62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d261ae628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d261ae62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648300" y="3049150"/>
            <a:ext cx="3889500" cy="15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999999"/>
                </a:solidFill>
              </a:rPr>
              <a:t>Módulo: HTML e CSS </a:t>
            </a:r>
            <a:endParaRPr b="0" sz="2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0A3B"/>
                </a:solidFill>
              </a:rPr>
              <a:t>CSS</a:t>
            </a:r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>
            <a:off x="742745" y="138637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8978" y="745175"/>
            <a:ext cx="1605700" cy="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/>
        </p:nvSpPr>
        <p:spPr>
          <a:xfrm>
            <a:off x="5479250" y="3423075"/>
            <a:ext cx="31518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Um </a:t>
            </a: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pseudo seletor</a:t>
            </a: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 nos permite </a:t>
            </a:r>
            <a:r>
              <a:rPr i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controlar eventos especiais</a:t>
            </a: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 de um elemento. </a:t>
            </a:r>
            <a:endParaRPr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Geralmente são aplicados sobre um seletor já existente.</a:t>
            </a:r>
            <a:endParaRPr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1" name="Google Shape;91;p15"/>
          <p:cNvSpPr txBox="1"/>
          <p:nvPr>
            <p:ph type="ctrTitle"/>
          </p:nvPr>
        </p:nvSpPr>
        <p:spPr>
          <a:xfrm>
            <a:off x="648300" y="1583350"/>
            <a:ext cx="40788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E50A3B"/>
                </a:solidFill>
              </a:rPr>
              <a:t>1.</a:t>
            </a:r>
            <a:endParaRPr sz="7200">
              <a:solidFill>
                <a:srgbClr val="E50A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PSEUDO</a:t>
            </a:r>
            <a:r>
              <a:rPr lang="en">
                <a:solidFill>
                  <a:srgbClr val="E50A3B"/>
                </a:solidFill>
              </a:rPr>
              <a:t> SELETORES</a:t>
            </a:r>
            <a:endParaRPr>
              <a:solidFill>
                <a:srgbClr val="E50A3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7648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SINTAXE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764800" y="1112325"/>
            <a:ext cx="58623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Podemos fazer o nosso pseudo seletor da seguinte maneira: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1874175" y="3165525"/>
            <a:ext cx="4048500" cy="1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seletor</a:t>
            </a:r>
            <a:r>
              <a:rPr b="1" lang="en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:pseudoseletor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propriedade:</a:t>
            </a: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0" name="Google Shape;100;p16"/>
          <p:cNvCxnSpPr/>
          <p:nvPr/>
        </p:nvCxnSpPr>
        <p:spPr>
          <a:xfrm rot="10800000">
            <a:off x="2444200" y="2855100"/>
            <a:ext cx="0" cy="478500"/>
          </a:xfrm>
          <a:prstGeom prst="straightConnector1">
            <a:avLst/>
          </a:prstGeom>
          <a:noFill/>
          <a:ln cap="flat" cmpd="sng" w="19050">
            <a:solidFill>
              <a:srgbClr val="E50A3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6"/>
          <p:cNvSpPr txBox="1"/>
          <p:nvPr/>
        </p:nvSpPr>
        <p:spPr>
          <a:xfrm>
            <a:off x="1410125" y="2121825"/>
            <a:ext cx="2202300" cy="645000"/>
          </a:xfrm>
          <a:prstGeom prst="rect">
            <a:avLst/>
          </a:prstGeom>
          <a:noFill/>
          <a:ln cap="flat" cmpd="sng" w="9525">
            <a:solidFill>
              <a:srgbClr val="E50A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Nome do </a:t>
            </a:r>
            <a:r>
              <a:rPr b="1" lang="en">
                <a:latin typeface="Karla"/>
                <a:ea typeface="Karla"/>
                <a:cs typeface="Karla"/>
                <a:sym typeface="Karla"/>
              </a:rPr>
              <a:t>seletor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 que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queremos modificar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 flipH="1" rot="10800000">
            <a:off x="4572375" y="2860725"/>
            <a:ext cx="382200" cy="382200"/>
          </a:xfrm>
          <a:prstGeom prst="straightConnector1">
            <a:avLst/>
          </a:prstGeom>
          <a:noFill/>
          <a:ln cap="flat" cmpd="sng" w="19050">
            <a:solidFill>
              <a:srgbClr val="E50A3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6"/>
          <p:cNvSpPr txBox="1"/>
          <p:nvPr/>
        </p:nvSpPr>
        <p:spPr>
          <a:xfrm>
            <a:off x="4000925" y="2121825"/>
            <a:ext cx="2740800" cy="645000"/>
          </a:xfrm>
          <a:prstGeom prst="rect">
            <a:avLst/>
          </a:prstGeom>
          <a:noFill/>
          <a:ln cap="flat" cmpd="sng" w="9525">
            <a:solidFill>
              <a:srgbClr val="E50A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Nome do </a:t>
            </a:r>
            <a:r>
              <a:rPr b="1" lang="en">
                <a:latin typeface="Karla"/>
                <a:ea typeface="Karla"/>
                <a:cs typeface="Karla"/>
                <a:sym typeface="Karla"/>
              </a:rPr>
              <a:t>pseudoseletor 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que vai afetar o meu seletor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3647825" y="2121825"/>
            <a:ext cx="3177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841000" y="3639550"/>
            <a:ext cx="1893600" cy="10071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C1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764800" y="516156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:HOVER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764800" y="807525"/>
            <a:ext cx="58623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Controla o estado de qualquer elemento quando o cursor do mouse se posiciona sobre ele. O que definimos com esse seletor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só será visível quando o o cursor do mouse estiver sobre ele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 Não tem efeito em dispositivos mobile (que não possuem cursor de mouse)</a:t>
            </a:r>
            <a:endParaRPr b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2894800" y="2226150"/>
            <a:ext cx="4048500" cy="1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text-decoration:</a:t>
            </a: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2948525" y="3437050"/>
            <a:ext cx="4801500" cy="1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a:hover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text-decoration: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underline</a:t>
            </a: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841000" y="3639550"/>
            <a:ext cx="1893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Este e</a:t>
            </a:r>
            <a:r>
              <a:rPr b="1" lang="en" sz="13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stilo se aplica</a:t>
            </a:r>
            <a:endParaRPr b="1" sz="13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quando o cursor</a:t>
            </a:r>
            <a:endParaRPr b="1" sz="13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está </a:t>
            </a:r>
            <a:r>
              <a:rPr b="1" lang="en" sz="13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sobre o</a:t>
            </a:r>
            <a:endParaRPr b="1" sz="13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elemento</a:t>
            </a:r>
            <a:endParaRPr b="1" sz="13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837000" y="3487150"/>
            <a:ext cx="1893600" cy="13791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C1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7648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:FOCUS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764800" y="1112325"/>
            <a:ext cx="58623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 que definimos neste seletor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altera o  aspecto visual de um elemento que esteja em foco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b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2894800" y="2226150"/>
            <a:ext cx="4048500" cy="1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border-color:</a:t>
            </a: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2948525" y="3437050"/>
            <a:ext cx="4801500" cy="1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:focus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border-color: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913200" y="3592546"/>
            <a:ext cx="1893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Este estilo se aplica</a:t>
            </a:r>
            <a:endParaRPr b="1" sz="13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quando </a:t>
            </a:r>
            <a:r>
              <a:rPr b="1" lang="en" sz="13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clicamos no campo ou enviamos o foco para ele pressionando tab</a:t>
            </a:r>
            <a:endParaRPr b="1" sz="13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/>
        </p:nvSpPr>
        <p:spPr>
          <a:xfrm>
            <a:off x="837000" y="3410950"/>
            <a:ext cx="1893600" cy="1425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C1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7648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:NTH-CHILD()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764800" y="1112325"/>
            <a:ext cx="60573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Nos permite definir qual dos elementos irmãos queremos aplicar um conjunto de regras. O selecionamos com um valor numérico. Tambem com as palavras odd e even podemos selecionar os elementos ímpares ou pares respectivamente.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2894800" y="2226150"/>
            <a:ext cx="4048500" cy="1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color:</a:t>
            </a: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2948525" y="3437050"/>
            <a:ext cx="4801500" cy="1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:nth-child(2)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color: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white</a:t>
            </a: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background-color: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orange</a:t>
            </a: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837000" y="3400975"/>
            <a:ext cx="1893600" cy="1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Este estilo se aplica</a:t>
            </a:r>
            <a:endParaRPr b="1" sz="13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somente aos elementos que estiverem na posição definida entre os parênteses</a:t>
            </a:r>
            <a:endParaRPr b="1" sz="13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935025" y="2818425"/>
            <a:ext cx="58413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&gt;Primeiro parágrafo&lt;/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&gt;Segundo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parágrafo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&gt;Terceiro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parágrafo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&gt;Quarto parágrafo&lt;/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:NTH-CHILD()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841000" y="1100900"/>
            <a:ext cx="58623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Dado o código HTML da esquerda, e considerando o seletor escrito na página anterior, o exemplo seria visto da seguinte maneira: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6" name="Google Shape;146;p20"/>
          <p:cNvSpPr/>
          <p:nvPr/>
        </p:nvSpPr>
        <p:spPr>
          <a:xfrm rot="10800000">
            <a:off x="3677500" y="2893025"/>
            <a:ext cx="3561000" cy="1709100"/>
          </a:xfrm>
          <a:prstGeom prst="round2SameRect">
            <a:avLst>
              <a:gd fmla="val 5267" name="adj1"/>
              <a:gd fmla="val 0" name="adj2"/>
            </a:avLst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3677379" y="2477925"/>
            <a:ext cx="3561000" cy="4152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" name="Google Shape;148;p20"/>
          <p:cNvGrpSpPr/>
          <p:nvPr/>
        </p:nvGrpSpPr>
        <p:grpSpPr>
          <a:xfrm>
            <a:off x="3795769" y="2612470"/>
            <a:ext cx="493702" cy="146066"/>
            <a:chOff x="1112596" y="2217153"/>
            <a:chExt cx="616511" cy="182400"/>
          </a:xfrm>
        </p:grpSpPr>
        <p:sp>
          <p:nvSpPr>
            <p:cNvPr id="149" name="Google Shape;149;p20"/>
            <p:cNvSpPr/>
            <p:nvPr/>
          </p:nvSpPr>
          <p:spPr>
            <a:xfrm>
              <a:off x="1112596" y="2217153"/>
              <a:ext cx="182400" cy="182400"/>
            </a:xfrm>
            <a:prstGeom prst="ellipse">
              <a:avLst/>
            </a:prstGeom>
            <a:solidFill>
              <a:srgbClr val="E50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1329652" y="2217153"/>
              <a:ext cx="182400" cy="182400"/>
            </a:xfrm>
            <a:prstGeom prst="ellipse">
              <a:avLst/>
            </a:prstGeom>
            <a:solidFill>
              <a:srgbClr val="FFC1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1546708" y="2217153"/>
              <a:ext cx="182400" cy="182400"/>
            </a:xfrm>
            <a:prstGeom prst="ellipse">
              <a:avLst/>
            </a:prstGeom>
            <a:solidFill>
              <a:srgbClr val="8BC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20"/>
          <p:cNvSpPr/>
          <p:nvPr/>
        </p:nvSpPr>
        <p:spPr>
          <a:xfrm>
            <a:off x="3795775" y="3437950"/>
            <a:ext cx="2907600" cy="2820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4536710" y="2592760"/>
            <a:ext cx="2581800" cy="185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4" name="Google Shape;154;p20"/>
          <p:cNvSpPr txBox="1"/>
          <p:nvPr/>
        </p:nvSpPr>
        <p:spPr>
          <a:xfrm>
            <a:off x="3719575" y="2817193"/>
            <a:ext cx="2699400" cy="1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Primer parágrafo</a:t>
            </a:r>
            <a:endParaRPr sz="18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Segundo 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parágrafo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Tercer parágrafo</a:t>
            </a:r>
            <a:endParaRPr sz="18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Cuarto parágrafo</a:t>
            </a:r>
            <a:endParaRPr sz="18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