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Montserrat"/>
      <p:regular r:id="rId16"/>
      <p:bold r:id="rId17"/>
      <p:italic r:id="rId18"/>
      <p:boldItalic r:id="rId19"/>
    </p:embeddedFont>
    <p:embeddedFont>
      <p:font typeface="Karla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530">
          <p15:clr>
            <a:srgbClr val="9AA0A6"/>
          </p15:clr>
        </p15:guide>
        <p15:guide id="2" orient="horz" pos="829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530"/>
        <p:guide pos="829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Karla-regular.fntdata"/><Relationship Id="rId11" Type="http://schemas.openxmlformats.org/officeDocument/2006/relationships/slide" Target="slides/slide6.xml"/><Relationship Id="rId22" Type="http://schemas.openxmlformats.org/officeDocument/2006/relationships/font" Target="fonts/Karla-italic.fntdata"/><Relationship Id="rId10" Type="http://schemas.openxmlformats.org/officeDocument/2006/relationships/slide" Target="slides/slide5.xml"/><Relationship Id="rId21" Type="http://schemas.openxmlformats.org/officeDocument/2006/relationships/font" Target="fonts/Karla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Karla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Montserrat-bold.fntdata"/><Relationship Id="rId16" Type="http://schemas.openxmlformats.org/officeDocument/2006/relationships/font" Target="fonts/Montserrat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boldItalic.fntdata"/><Relationship Id="rId6" Type="http://schemas.openxmlformats.org/officeDocument/2006/relationships/slide" Target="slides/slide1.xml"/><Relationship Id="rId18" Type="http://schemas.openxmlformats.org/officeDocument/2006/relationships/font" Target="fonts/Montserra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52a779f9c8_0_15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52a779f9c8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52a779f9c8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52a779f9c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52a779f9c8_0_7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52a779f9c8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52a779f9c8_0_10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52a779f9c8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52a779f9c8_0_13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52a779f9c8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2a779f9c8_0_16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52a779f9c8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4ef0877bb5_1_5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4ef0877bb5_1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4ef0877bb5_1_2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4ef0877bb5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1892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1" name="Google Shape;11;p2"/>
          <p:cNvSpPr/>
          <p:nvPr/>
        </p:nvSpPr>
        <p:spPr>
          <a:xfrm>
            <a:off x="-967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648300" y="3404550"/>
            <a:ext cx="3530700" cy="118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63" name="Google Shape;63;p11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41000" y="4025300"/>
            <a:ext cx="7845900" cy="51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SzPts val="1200"/>
              <a:buNone/>
              <a:defRPr sz="1200"/>
            </a:lvl1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68" name="Google Shape;68;p12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69" name="Google Shape;69;p12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mpty">
  <p:cSld name="BLANK_1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21892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5" name="Google Shape;15;p3"/>
          <p:cNvSpPr/>
          <p:nvPr/>
        </p:nvSpPr>
        <p:spPr>
          <a:xfrm>
            <a:off x="-967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6" name="Google Shape;16;p3"/>
          <p:cNvSpPr txBox="1"/>
          <p:nvPr>
            <p:ph type="ctrTitle"/>
          </p:nvPr>
        </p:nvSpPr>
        <p:spPr>
          <a:xfrm>
            <a:off x="648300" y="1583350"/>
            <a:ext cx="3522300" cy="298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6724950" y="3494300"/>
            <a:ext cx="1906200" cy="103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 + image">
  <p:cSld name="TITLE_1_2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21892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20" name="Google Shape;20;p4"/>
          <p:cNvSpPr/>
          <p:nvPr/>
        </p:nvSpPr>
        <p:spPr>
          <a:xfrm>
            <a:off x="-967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838309" y="1807900"/>
            <a:ext cx="31482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838250" y="2419350"/>
            <a:ext cx="3148200" cy="22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big image">
  <p:cSld name="TITLE_1_2_1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>
            <a:off x="209250" y="-9675"/>
            <a:ext cx="3076750" cy="5167075"/>
          </a:xfrm>
          <a:custGeom>
            <a:rect b="b" l="l" r="r" t="t"/>
            <a:pathLst>
              <a:path extrusionOk="0" h="206683" w="123070">
                <a:moveTo>
                  <a:pt x="0" y="0"/>
                </a:moveTo>
                <a:lnTo>
                  <a:pt x="0" y="206683"/>
                </a:lnTo>
                <a:lnTo>
                  <a:pt x="123070" y="206545"/>
                </a:lnTo>
                <a:lnTo>
                  <a:pt x="67807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26" name="Google Shape;26;p5"/>
          <p:cNvSpPr/>
          <p:nvPr/>
        </p:nvSpPr>
        <p:spPr>
          <a:xfrm>
            <a:off x="-19350" y="-9675"/>
            <a:ext cx="3076750" cy="5167075"/>
          </a:xfrm>
          <a:custGeom>
            <a:rect b="b" l="l" r="r" t="t"/>
            <a:pathLst>
              <a:path extrusionOk="0" h="206683" w="123070">
                <a:moveTo>
                  <a:pt x="0" y="0"/>
                </a:moveTo>
                <a:lnTo>
                  <a:pt x="0" y="206683"/>
                </a:lnTo>
                <a:lnTo>
                  <a:pt x="123070" y="206545"/>
                </a:lnTo>
                <a:lnTo>
                  <a:pt x="67807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609704" y="4116875"/>
            <a:ext cx="16098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31" name="Google Shape;31;p6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2" name="Google Shape;32;p6"/>
          <p:cNvSpPr txBox="1"/>
          <p:nvPr/>
        </p:nvSpPr>
        <p:spPr>
          <a:xfrm>
            <a:off x="799645" y="1612075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  <a:endParaRPr sz="7200">
              <a:solidFill>
                <a:srgbClr val="B7B7B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" name="Google Shape;33;p6"/>
          <p:cNvSpPr txBox="1"/>
          <p:nvPr>
            <p:ph idx="1" type="body"/>
          </p:nvPr>
        </p:nvSpPr>
        <p:spPr>
          <a:xfrm>
            <a:off x="838250" y="2419350"/>
            <a:ext cx="5324100" cy="22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Char char="▸"/>
              <a:defRPr sz="2400">
                <a:latin typeface="Montserrat"/>
                <a:ea typeface="Montserrat"/>
                <a:cs typeface="Montserrat"/>
                <a:sym typeface="Montserrat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▹"/>
              <a:defRPr sz="2400">
                <a:latin typeface="Montserrat"/>
                <a:ea typeface="Montserrat"/>
                <a:cs typeface="Montserrat"/>
                <a:sym typeface="Montserrat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▹"/>
              <a:defRPr sz="2400">
                <a:latin typeface="Montserrat"/>
                <a:ea typeface="Montserrat"/>
                <a:cs typeface="Montserrat"/>
                <a:sym typeface="Montserrat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  <a:defRPr sz="2400">
                <a:latin typeface="Montserrat"/>
                <a:ea typeface="Montserrat"/>
                <a:cs typeface="Montserrat"/>
                <a:sym typeface="Montserrat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○"/>
              <a:defRPr sz="2400">
                <a:latin typeface="Montserrat"/>
                <a:ea typeface="Montserrat"/>
                <a:cs typeface="Montserrat"/>
                <a:sym typeface="Montserrat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■"/>
              <a:defRPr sz="2400">
                <a:latin typeface="Montserrat"/>
                <a:ea typeface="Montserrat"/>
                <a:cs typeface="Montserrat"/>
                <a:sym typeface="Montserrat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  <a:defRPr sz="2400">
                <a:latin typeface="Montserrat"/>
                <a:ea typeface="Montserrat"/>
                <a:cs typeface="Montserrat"/>
                <a:sym typeface="Montserrat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○"/>
              <a:defRPr sz="2400">
                <a:latin typeface="Montserrat"/>
                <a:ea typeface="Montserrat"/>
                <a:cs typeface="Montserrat"/>
                <a:sym typeface="Montserrat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■"/>
              <a:defRPr sz="24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4" name="Google Shape;34;p6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37" name="Google Shape;37;p7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838350" y="1807900"/>
            <a:ext cx="53241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838250" y="2419350"/>
            <a:ext cx="5324100" cy="22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600"/>
              </a:spcBef>
              <a:spcAft>
                <a:spcPts val="0"/>
              </a:spcAft>
              <a:buSzPts val="1600"/>
              <a:buChar char="▸"/>
              <a:defRPr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▹"/>
              <a:defRPr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▹"/>
              <a:defRPr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43" name="Google Shape;43;p8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44" name="Google Shape;44;p8"/>
          <p:cNvSpPr txBox="1"/>
          <p:nvPr>
            <p:ph type="title"/>
          </p:nvPr>
        </p:nvSpPr>
        <p:spPr>
          <a:xfrm>
            <a:off x="841000" y="1884100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5" name="Google Shape;45;p8"/>
          <p:cNvSpPr txBox="1"/>
          <p:nvPr>
            <p:ph idx="1" type="body"/>
          </p:nvPr>
        </p:nvSpPr>
        <p:spPr>
          <a:xfrm>
            <a:off x="841001" y="2492425"/>
            <a:ext cx="2671800" cy="243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600"/>
              </a:spcBef>
              <a:spcAft>
                <a:spcPts val="0"/>
              </a:spcAft>
              <a:buSzPts val="1600"/>
              <a:buChar char="▸"/>
              <a:defRPr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▹"/>
              <a:defRPr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▹"/>
              <a:defRPr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46" name="Google Shape;46;p8"/>
          <p:cNvSpPr txBox="1"/>
          <p:nvPr>
            <p:ph idx="2" type="body"/>
          </p:nvPr>
        </p:nvSpPr>
        <p:spPr>
          <a:xfrm>
            <a:off x="3673842" y="2492425"/>
            <a:ext cx="2671800" cy="243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600"/>
              </a:spcBef>
              <a:spcAft>
                <a:spcPts val="0"/>
              </a:spcAft>
              <a:buSzPts val="1600"/>
              <a:buChar char="▸"/>
              <a:defRPr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▹"/>
              <a:defRPr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▹"/>
              <a:defRPr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50" name="Google Shape;50;p9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1" name="Google Shape;51;p9"/>
          <p:cNvSpPr txBox="1"/>
          <p:nvPr>
            <p:ph type="title"/>
          </p:nvPr>
        </p:nvSpPr>
        <p:spPr>
          <a:xfrm>
            <a:off x="841000" y="1884100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2" name="Google Shape;52;p9"/>
          <p:cNvSpPr txBox="1"/>
          <p:nvPr>
            <p:ph idx="1" type="body"/>
          </p:nvPr>
        </p:nvSpPr>
        <p:spPr>
          <a:xfrm>
            <a:off x="841000" y="2515375"/>
            <a:ext cx="1988700" cy="24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▸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2931575" y="2515375"/>
            <a:ext cx="1988700" cy="24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▸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54" name="Google Shape;54;p9"/>
          <p:cNvSpPr txBox="1"/>
          <p:nvPr>
            <p:ph idx="3" type="body"/>
          </p:nvPr>
        </p:nvSpPr>
        <p:spPr>
          <a:xfrm>
            <a:off x="5022150" y="2515375"/>
            <a:ext cx="1988700" cy="24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▸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55" name="Google Shape;55;p9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0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58" name="Google Shape;58;p10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9" name="Google Shape;59;p10"/>
          <p:cNvSpPr txBox="1"/>
          <p:nvPr>
            <p:ph type="title"/>
          </p:nvPr>
        </p:nvSpPr>
        <p:spPr>
          <a:xfrm>
            <a:off x="841000" y="1884100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0" name="Google Shape;60;p10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rgbClr val="8BC34A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1884100"/>
            <a:ext cx="5185200" cy="4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b="1" sz="12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b="1" sz="12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b="1" sz="12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b="1" sz="12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b="1" sz="12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b="1" sz="12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b="1" sz="12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b="1" sz="12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b="1" sz="12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2495550"/>
            <a:ext cx="5185200" cy="22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60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▸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▹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▹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●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○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■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●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○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■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50A3B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 txBox="1"/>
          <p:nvPr>
            <p:ph type="ctrTitle"/>
          </p:nvPr>
        </p:nvSpPr>
        <p:spPr>
          <a:xfrm>
            <a:off x="648300" y="3049150"/>
            <a:ext cx="3889500" cy="153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000">
                <a:solidFill>
                  <a:srgbClr val="999999"/>
                </a:solidFill>
              </a:rPr>
              <a:t>Módulo: HTML e CSS </a:t>
            </a:r>
            <a:endParaRPr b="0" sz="2000"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50A3B"/>
                </a:solidFill>
              </a:rPr>
              <a:t>TIPOS DE ELEMENTOS</a:t>
            </a:r>
            <a:endParaRPr/>
          </a:p>
        </p:txBody>
      </p:sp>
      <p:grpSp>
        <p:nvGrpSpPr>
          <p:cNvPr id="77" name="Google Shape;77;p14"/>
          <p:cNvGrpSpPr/>
          <p:nvPr/>
        </p:nvGrpSpPr>
        <p:grpSpPr>
          <a:xfrm>
            <a:off x="742745" y="1386379"/>
            <a:ext cx="502625" cy="446586"/>
            <a:chOff x="5292575" y="3681900"/>
            <a:chExt cx="420150" cy="373275"/>
          </a:xfrm>
        </p:grpSpPr>
        <p:sp>
          <p:nvSpPr>
            <p:cNvPr id="78" name="Google Shape;78;p14"/>
            <p:cNvSpPr/>
            <p:nvPr/>
          </p:nvSpPr>
          <p:spPr>
            <a:xfrm>
              <a:off x="5292575" y="3706875"/>
              <a:ext cx="420150" cy="266700"/>
            </a:xfrm>
            <a:custGeom>
              <a:rect b="b" l="l" r="r" t="t"/>
              <a:pathLst>
                <a:path extrusionOk="0" fill="none" h="10668" w="16806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14"/>
            <p:cNvSpPr/>
            <p:nvPr/>
          </p:nvSpPr>
          <p:spPr>
            <a:xfrm>
              <a:off x="5490475" y="3681900"/>
              <a:ext cx="24375" cy="25000"/>
            </a:xfrm>
            <a:custGeom>
              <a:rect b="b" l="l" r="r" t="t"/>
              <a:pathLst>
                <a:path extrusionOk="0" fill="none" h="1000" w="975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14"/>
            <p:cNvSpPr/>
            <p:nvPr/>
          </p:nvSpPr>
          <p:spPr>
            <a:xfrm>
              <a:off x="5358350" y="3973550"/>
              <a:ext cx="60900" cy="81625"/>
            </a:xfrm>
            <a:custGeom>
              <a:rect b="b" l="l" r="r" t="t"/>
              <a:pathLst>
                <a:path extrusionOk="0" fill="none" h="3265" w="2436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14"/>
            <p:cNvSpPr/>
            <p:nvPr/>
          </p:nvSpPr>
          <p:spPr>
            <a:xfrm>
              <a:off x="5586050" y="3973550"/>
              <a:ext cx="60925" cy="81625"/>
            </a:xfrm>
            <a:custGeom>
              <a:rect b="b" l="l" r="r" t="t"/>
              <a:pathLst>
                <a:path extrusionOk="0" fill="none" h="3265" w="2437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14"/>
            <p:cNvSpPr/>
            <p:nvPr/>
          </p:nvSpPr>
          <p:spPr>
            <a:xfrm>
              <a:off x="5316925" y="3731225"/>
              <a:ext cx="371450" cy="218000"/>
            </a:xfrm>
            <a:custGeom>
              <a:rect b="b" l="l" r="r" t="t"/>
              <a:pathLst>
                <a:path extrusionOk="0" fill="none" h="8720" w="14858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14"/>
            <p:cNvSpPr/>
            <p:nvPr/>
          </p:nvSpPr>
          <p:spPr>
            <a:xfrm>
              <a:off x="5380250" y="3784800"/>
              <a:ext cx="230200" cy="115725"/>
            </a:xfrm>
            <a:custGeom>
              <a:rect b="b" l="l" r="r" t="t"/>
              <a:pathLst>
                <a:path extrusionOk="0" fill="none" h="4629" w="9208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14"/>
            <p:cNvSpPr/>
            <p:nvPr/>
          </p:nvSpPr>
          <p:spPr>
            <a:xfrm>
              <a:off x="5547700" y="3779925"/>
              <a:ext cx="68825" cy="68825"/>
            </a:xfrm>
            <a:custGeom>
              <a:rect b="b" l="l" r="r" t="t"/>
              <a:pathLst>
                <a:path extrusionOk="0" fill="none" h="2753" w="2753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85" name="Google Shape;8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48978" y="745175"/>
            <a:ext cx="1605700" cy="37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9C27B0"/>
        </a:solidFill>
      </p:bgPr>
    </p:bg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3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6" name="Google Shape;186;p23"/>
          <p:cNvSpPr txBox="1"/>
          <p:nvPr/>
        </p:nvSpPr>
        <p:spPr>
          <a:xfrm>
            <a:off x="841000" y="702825"/>
            <a:ext cx="48015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TAGS</a:t>
            </a:r>
            <a:r>
              <a:rPr b="1" lang="en" sz="24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en" sz="2400">
                <a:solidFill>
                  <a:srgbClr val="9C27B0"/>
                </a:solidFill>
                <a:latin typeface="Montserrat"/>
                <a:ea typeface="Montserrat"/>
                <a:cs typeface="Montserrat"/>
                <a:sym typeface="Montserrat"/>
              </a:rPr>
              <a:t>SEMÂNTICAS</a:t>
            </a:r>
            <a:endParaRPr b="1" sz="2400">
              <a:solidFill>
                <a:srgbClr val="9C27B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7" name="Google Shape;187;p23"/>
          <p:cNvSpPr txBox="1"/>
          <p:nvPr/>
        </p:nvSpPr>
        <p:spPr>
          <a:xfrm>
            <a:off x="841000" y="1392225"/>
            <a:ext cx="4517400" cy="13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2800">
                <a:solidFill>
                  <a:srgbClr val="E50A3B"/>
                </a:solidFill>
                <a:latin typeface="Consolas"/>
                <a:ea typeface="Consolas"/>
                <a:cs typeface="Consolas"/>
                <a:sym typeface="Consolas"/>
              </a:rPr>
              <a:t>header</a:t>
            </a:r>
            <a:r>
              <a:rPr lang="en" sz="28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&gt;&lt;/</a:t>
            </a:r>
            <a:r>
              <a:rPr lang="en" sz="2800">
                <a:solidFill>
                  <a:srgbClr val="E50A3B"/>
                </a:solidFill>
                <a:latin typeface="Consolas"/>
                <a:ea typeface="Consolas"/>
                <a:cs typeface="Consolas"/>
                <a:sym typeface="Consolas"/>
              </a:rPr>
              <a:t>header</a:t>
            </a:r>
            <a:r>
              <a:rPr lang="en" sz="28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1" sz="2800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Esta tag define o </a:t>
            </a:r>
            <a:r>
              <a:rPr b="1"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cabeçalho </a:t>
            </a:r>
            <a:r>
              <a:rPr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de um </a:t>
            </a:r>
            <a:r>
              <a:rPr b="1"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conteúdo </a:t>
            </a:r>
            <a:r>
              <a:rPr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ou </a:t>
            </a:r>
            <a:r>
              <a:rPr b="1"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documento</a:t>
            </a:r>
            <a:r>
              <a:rPr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 específico. </a:t>
            </a:r>
            <a:endParaRPr sz="1600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88" name="Google Shape;188;p23"/>
          <p:cNvSpPr txBox="1"/>
          <p:nvPr/>
        </p:nvSpPr>
        <p:spPr>
          <a:xfrm>
            <a:off x="841000" y="2992425"/>
            <a:ext cx="45174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2800">
                <a:solidFill>
                  <a:srgbClr val="E50A3B"/>
                </a:solidFill>
                <a:latin typeface="Consolas"/>
                <a:ea typeface="Consolas"/>
                <a:cs typeface="Consolas"/>
                <a:sym typeface="Consolas"/>
              </a:rPr>
              <a:t>footer</a:t>
            </a:r>
            <a:r>
              <a:rPr lang="en" sz="28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&gt;&lt;/</a:t>
            </a:r>
            <a:r>
              <a:rPr lang="en" sz="2800">
                <a:solidFill>
                  <a:srgbClr val="E50A3B"/>
                </a:solidFill>
                <a:latin typeface="Consolas"/>
                <a:ea typeface="Consolas"/>
                <a:cs typeface="Consolas"/>
                <a:sym typeface="Consolas"/>
              </a:rPr>
              <a:t>footer</a:t>
            </a:r>
            <a:r>
              <a:rPr lang="en" sz="28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1" sz="1600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Esta tag define o </a:t>
            </a:r>
            <a:r>
              <a:rPr b="1"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rodapé </a:t>
            </a:r>
            <a:r>
              <a:rPr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de um </a:t>
            </a:r>
            <a:r>
              <a:rPr b="1"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conteúdo </a:t>
            </a:r>
            <a:r>
              <a:rPr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ou </a:t>
            </a:r>
            <a:r>
              <a:rPr b="1"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documento</a:t>
            </a:r>
            <a:r>
              <a:rPr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 específico. </a:t>
            </a:r>
            <a:endParaRPr sz="1600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50A3B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5"/>
          <p:cNvSpPr txBox="1"/>
          <p:nvPr>
            <p:ph type="ctrTitle"/>
          </p:nvPr>
        </p:nvSpPr>
        <p:spPr>
          <a:xfrm>
            <a:off x="648300" y="1583350"/>
            <a:ext cx="3522300" cy="298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E50A3B"/>
                </a:solidFill>
              </a:rPr>
              <a:t>1.</a:t>
            </a:r>
            <a:endParaRPr sz="7200">
              <a:solidFill>
                <a:srgbClr val="E50A3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EM LINHA E EM BLOCO </a:t>
            </a: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50A3B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6" name="Google Shape;96;p16"/>
          <p:cNvSpPr txBox="1"/>
          <p:nvPr/>
        </p:nvSpPr>
        <p:spPr>
          <a:xfrm>
            <a:off x="764800" y="702825"/>
            <a:ext cx="48015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TAGS </a:t>
            </a:r>
            <a:r>
              <a:rPr b="1" lang="en" sz="2400">
                <a:solidFill>
                  <a:srgbClr val="E50A3B"/>
                </a:solidFill>
                <a:latin typeface="Montserrat"/>
                <a:ea typeface="Montserrat"/>
                <a:cs typeface="Montserrat"/>
                <a:sym typeface="Montserrat"/>
              </a:rPr>
              <a:t>DE BLOCO</a:t>
            </a:r>
            <a:endParaRPr b="1" sz="2400">
              <a:solidFill>
                <a:srgbClr val="E50A3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7" name="Google Shape;97;p16"/>
          <p:cNvSpPr txBox="1"/>
          <p:nvPr/>
        </p:nvSpPr>
        <p:spPr>
          <a:xfrm>
            <a:off x="764800" y="1112325"/>
            <a:ext cx="5862300" cy="9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As tags de </a:t>
            </a:r>
            <a:r>
              <a:rPr b="1" lang="en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bloco </a:t>
            </a:r>
            <a:r>
              <a:rPr lang="en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tentam ocupar 100% da largura do site. Visualmente geram uma quebra de linha. Isso acontece porque, ao ocupar toda a largura disponível, não deixam espaço para a entrada de outro elemento As tags </a:t>
            </a:r>
            <a:r>
              <a:rPr b="1" lang="en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&lt;div&gt; </a:t>
            </a:r>
            <a:r>
              <a:rPr lang="en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são um exemplo de tags de bloco amplamente usadas porque permitem gerar </a:t>
            </a:r>
            <a:r>
              <a:rPr b="1" lang="en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divisões </a:t>
            </a:r>
            <a:r>
              <a:rPr lang="en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em nosso site. </a:t>
            </a:r>
            <a:endParaRPr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98" name="Google Shape;98;p16"/>
          <p:cNvSpPr txBox="1"/>
          <p:nvPr/>
        </p:nvSpPr>
        <p:spPr>
          <a:xfrm>
            <a:off x="764800" y="2612475"/>
            <a:ext cx="2946000" cy="9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>
                <a:solidFill>
                  <a:srgbClr val="E50A3B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en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&gt;Meu parágrafo&lt;/</a:t>
            </a:r>
            <a:r>
              <a:rPr lang="en">
                <a:solidFill>
                  <a:srgbClr val="E50A3B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en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>
              <a:solidFill>
                <a:srgbClr val="673AB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>
                <a:solidFill>
                  <a:srgbClr val="E50A3B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en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&gt;Outro parágrafo&lt;/</a:t>
            </a:r>
            <a:r>
              <a:rPr lang="en">
                <a:solidFill>
                  <a:srgbClr val="E50A3B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en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>
              <a:solidFill>
                <a:srgbClr val="673AB7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9" name="Google Shape;99;p16"/>
          <p:cNvSpPr/>
          <p:nvPr/>
        </p:nvSpPr>
        <p:spPr>
          <a:xfrm rot="10800000">
            <a:off x="3865500" y="2893025"/>
            <a:ext cx="3561000" cy="1709100"/>
          </a:xfrm>
          <a:prstGeom prst="round2SameRect">
            <a:avLst>
              <a:gd fmla="val 5267" name="adj1"/>
              <a:gd fmla="val 0" name="adj2"/>
            </a:avLst>
          </a:prstGeom>
          <a:solidFill>
            <a:srgbClr val="000000">
              <a:alpha val="73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6"/>
          <p:cNvSpPr/>
          <p:nvPr/>
        </p:nvSpPr>
        <p:spPr>
          <a:xfrm>
            <a:off x="3865379" y="2477925"/>
            <a:ext cx="3561000" cy="4152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1" name="Google Shape;101;p16"/>
          <p:cNvGrpSpPr/>
          <p:nvPr/>
        </p:nvGrpSpPr>
        <p:grpSpPr>
          <a:xfrm>
            <a:off x="3983769" y="2612470"/>
            <a:ext cx="493702" cy="146066"/>
            <a:chOff x="1112596" y="2217153"/>
            <a:chExt cx="616511" cy="182400"/>
          </a:xfrm>
        </p:grpSpPr>
        <p:sp>
          <p:nvSpPr>
            <p:cNvPr id="102" name="Google Shape;102;p16"/>
            <p:cNvSpPr/>
            <p:nvPr/>
          </p:nvSpPr>
          <p:spPr>
            <a:xfrm>
              <a:off x="1112596" y="2217153"/>
              <a:ext cx="182400" cy="182400"/>
            </a:xfrm>
            <a:prstGeom prst="ellipse">
              <a:avLst/>
            </a:prstGeom>
            <a:solidFill>
              <a:srgbClr val="E50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16"/>
            <p:cNvSpPr/>
            <p:nvPr/>
          </p:nvSpPr>
          <p:spPr>
            <a:xfrm>
              <a:off x="1329652" y="2217153"/>
              <a:ext cx="182400" cy="182400"/>
            </a:xfrm>
            <a:prstGeom prst="ellipse">
              <a:avLst/>
            </a:prstGeom>
            <a:solidFill>
              <a:srgbClr val="FFC10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6"/>
            <p:cNvSpPr/>
            <p:nvPr/>
          </p:nvSpPr>
          <p:spPr>
            <a:xfrm>
              <a:off x="1546708" y="2217153"/>
              <a:ext cx="182400" cy="182400"/>
            </a:xfrm>
            <a:prstGeom prst="ellipse">
              <a:avLst/>
            </a:prstGeom>
            <a:solidFill>
              <a:srgbClr val="8BC3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5" name="Google Shape;105;p16"/>
          <p:cNvSpPr/>
          <p:nvPr/>
        </p:nvSpPr>
        <p:spPr>
          <a:xfrm>
            <a:off x="4724710" y="2592760"/>
            <a:ext cx="2581800" cy="1854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06" name="Google Shape;106;p16"/>
          <p:cNvSpPr/>
          <p:nvPr/>
        </p:nvSpPr>
        <p:spPr>
          <a:xfrm>
            <a:off x="3983775" y="3056950"/>
            <a:ext cx="3322800" cy="282000"/>
          </a:xfrm>
          <a:prstGeom prst="rect">
            <a:avLst/>
          </a:prstGeom>
          <a:solidFill>
            <a:srgbClr val="8BC3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6"/>
          <p:cNvSpPr txBox="1"/>
          <p:nvPr/>
        </p:nvSpPr>
        <p:spPr>
          <a:xfrm>
            <a:off x="3907575" y="2816675"/>
            <a:ext cx="2699400" cy="5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75" lIns="182875" spcFirstLastPara="1" rIns="182875" wrap="square" tIns="18287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Meu parágrafo</a:t>
            </a:r>
            <a:endParaRPr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8" name="Google Shape;108;p16"/>
          <p:cNvSpPr txBox="1"/>
          <p:nvPr/>
        </p:nvSpPr>
        <p:spPr>
          <a:xfrm>
            <a:off x="764800" y="3417225"/>
            <a:ext cx="3322800" cy="13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50A3B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en">
                <a:solidFill>
                  <a:srgbClr val="FF572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background-color:</a:t>
            </a:r>
            <a:r>
              <a:rPr lang="en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FF5722"/>
                </a:solidFill>
                <a:latin typeface="Consolas"/>
                <a:ea typeface="Consolas"/>
                <a:cs typeface="Consolas"/>
                <a:sym typeface="Consolas"/>
              </a:rPr>
              <a:t>green</a:t>
            </a:r>
            <a:r>
              <a:rPr lang="en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} </a:t>
            </a:r>
            <a:endParaRPr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9" name="Google Shape;109;p16"/>
          <p:cNvSpPr/>
          <p:nvPr/>
        </p:nvSpPr>
        <p:spPr>
          <a:xfrm>
            <a:off x="3983775" y="3437950"/>
            <a:ext cx="3322800" cy="282000"/>
          </a:xfrm>
          <a:prstGeom prst="rect">
            <a:avLst/>
          </a:prstGeom>
          <a:solidFill>
            <a:srgbClr val="8BC3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6"/>
          <p:cNvSpPr txBox="1"/>
          <p:nvPr/>
        </p:nvSpPr>
        <p:spPr>
          <a:xfrm>
            <a:off x="3907575" y="3197675"/>
            <a:ext cx="2699400" cy="5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75" lIns="182875" spcFirstLastPara="1" rIns="182875" wrap="square" tIns="18287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Outro parágrafo</a:t>
            </a:r>
            <a:endParaRPr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50A3B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/>
          <p:nvPr/>
        </p:nvSpPr>
        <p:spPr>
          <a:xfrm>
            <a:off x="4669575" y="3056950"/>
            <a:ext cx="548700" cy="282000"/>
          </a:xfrm>
          <a:prstGeom prst="rect">
            <a:avLst/>
          </a:prstGeom>
          <a:solidFill>
            <a:srgbClr val="8BC3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7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7" name="Google Shape;117;p17"/>
          <p:cNvSpPr txBox="1"/>
          <p:nvPr/>
        </p:nvSpPr>
        <p:spPr>
          <a:xfrm>
            <a:off x="764800" y="702825"/>
            <a:ext cx="48015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TAGS</a:t>
            </a:r>
            <a:r>
              <a:rPr b="1" lang="en" sz="24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en" sz="2400">
                <a:solidFill>
                  <a:srgbClr val="E50A3B"/>
                </a:solidFill>
                <a:latin typeface="Montserrat"/>
                <a:ea typeface="Montserrat"/>
                <a:cs typeface="Montserrat"/>
                <a:sym typeface="Montserrat"/>
              </a:rPr>
              <a:t>EM LINHA</a:t>
            </a:r>
            <a:endParaRPr b="1" sz="2400">
              <a:solidFill>
                <a:srgbClr val="E50A3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8" name="Google Shape;118;p17"/>
          <p:cNvSpPr txBox="1"/>
          <p:nvPr/>
        </p:nvSpPr>
        <p:spPr>
          <a:xfrm>
            <a:off x="764800" y="1112325"/>
            <a:ext cx="5862300" cy="9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As tags em </a:t>
            </a:r>
            <a:r>
              <a:rPr b="1"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linha </a:t>
            </a:r>
            <a:r>
              <a:rPr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ocupam apenas a largura do seu conteúdo e não alteram a distribuição do site. Ou seja, eles não geram quebras de linhas por padrão, já que a largura será determinada pelo conteúdo interno. </a:t>
            </a:r>
            <a:endParaRPr b="1" sz="1600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19" name="Google Shape;119;p17"/>
          <p:cNvSpPr txBox="1"/>
          <p:nvPr/>
        </p:nvSpPr>
        <p:spPr>
          <a:xfrm>
            <a:off x="764800" y="2612475"/>
            <a:ext cx="2946000" cy="9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>
                <a:solidFill>
                  <a:srgbClr val="E50A3B"/>
                </a:solidFill>
                <a:latin typeface="Consolas"/>
                <a:ea typeface="Consolas"/>
                <a:cs typeface="Consolas"/>
                <a:sym typeface="Consolas"/>
              </a:rPr>
              <a:t>span</a:t>
            </a:r>
            <a:r>
              <a:rPr lang="en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&gt;N° 3</a:t>
            </a:r>
            <a:r>
              <a:rPr lang="en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">
                <a:solidFill>
                  <a:srgbClr val="E50A3B"/>
                </a:solidFill>
                <a:latin typeface="Consolas"/>
                <a:ea typeface="Consolas"/>
                <a:cs typeface="Consolas"/>
                <a:sym typeface="Consolas"/>
              </a:rPr>
              <a:t>span</a:t>
            </a:r>
            <a:r>
              <a:rPr lang="en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>
              <a:solidFill>
                <a:srgbClr val="673AB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>
                <a:solidFill>
                  <a:srgbClr val="E50A3B"/>
                </a:solidFill>
                <a:latin typeface="Consolas"/>
                <a:ea typeface="Consolas"/>
                <a:cs typeface="Consolas"/>
                <a:sym typeface="Consolas"/>
              </a:rPr>
              <a:t>span</a:t>
            </a:r>
            <a:r>
              <a:rPr lang="en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&gt;N° 4&lt;/</a:t>
            </a:r>
            <a:r>
              <a:rPr lang="en">
                <a:solidFill>
                  <a:srgbClr val="E50A3B"/>
                </a:solidFill>
                <a:latin typeface="Consolas"/>
                <a:ea typeface="Consolas"/>
                <a:cs typeface="Consolas"/>
                <a:sym typeface="Consolas"/>
              </a:rPr>
              <a:t>span</a:t>
            </a:r>
            <a:r>
              <a:rPr lang="en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>
              <a:solidFill>
                <a:srgbClr val="673AB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673AB7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0" name="Google Shape;120;p17"/>
          <p:cNvSpPr/>
          <p:nvPr/>
        </p:nvSpPr>
        <p:spPr>
          <a:xfrm rot="10800000">
            <a:off x="3865500" y="2893025"/>
            <a:ext cx="3561000" cy="1709100"/>
          </a:xfrm>
          <a:prstGeom prst="round2SameRect">
            <a:avLst>
              <a:gd fmla="val 5267" name="adj1"/>
              <a:gd fmla="val 0" name="adj2"/>
            </a:avLst>
          </a:prstGeom>
          <a:solidFill>
            <a:srgbClr val="000000">
              <a:alpha val="73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7"/>
          <p:cNvSpPr/>
          <p:nvPr/>
        </p:nvSpPr>
        <p:spPr>
          <a:xfrm>
            <a:off x="3865379" y="2477925"/>
            <a:ext cx="3561000" cy="4152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2" name="Google Shape;122;p17"/>
          <p:cNvGrpSpPr/>
          <p:nvPr/>
        </p:nvGrpSpPr>
        <p:grpSpPr>
          <a:xfrm>
            <a:off x="3983769" y="2612470"/>
            <a:ext cx="493702" cy="146066"/>
            <a:chOff x="1112596" y="2217153"/>
            <a:chExt cx="616511" cy="182400"/>
          </a:xfrm>
        </p:grpSpPr>
        <p:sp>
          <p:nvSpPr>
            <p:cNvPr id="123" name="Google Shape;123;p17"/>
            <p:cNvSpPr/>
            <p:nvPr/>
          </p:nvSpPr>
          <p:spPr>
            <a:xfrm>
              <a:off x="1112596" y="2217153"/>
              <a:ext cx="182400" cy="182400"/>
            </a:xfrm>
            <a:prstGeom prst="ellipse">
              <a:avLst/>
            </a:prstGeom>
            <a:solidFill>
              <a:srgbClr val="E50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7"/>
            <p:cNvSpPr/>
            <p:nvPr/>
          </p:nvSpPr>
          <p:spPr>
            <a:xfrm>
              <a:off x="1329652" y="2217153"/>
              <a:ext cx="182400" cy="182400"/>
            </a:xfrm>
            <a:prstGeom prst="ellipse">
              <a:avLst/>
            </a:prstGeom>
            <a:solidFill>
              <a:srgbClr val="FFC10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17"/>
            <p:cNvSpPr/>
            <p:nvPr/>
          </p:nvSpPr>
          <p:spPr>
            <a:xfrm>
              <a:off x="1546708" y="2217153"/>
              <a:ext cx="182400" cy="182400"/>
            </a:xfrm>
            <a:prstGeom prst="ellipse">
              <a:avLst/>
            </a:prstGeom>
            <a:solidFill>
              <a:srgbClr val="8BC3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6" name="Google Shape;126;p17"/>
          <p:cNvSpPr/>
          <p:nvPr/>
        </p:nvSpPr>
        <p:spPr>
          <a:xfrm>
            <a:off x="4724710" y="2592760"/>
            <a:ext cx="2581800" cy="1854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27" name="Google Shape;127;p17"/>
          <p:cNvSpPr/>
          <p:nvPr/>
        </p:nvSpPr>
        <p:spPr>
          <a:xfrm>
            <a:off x="3983775" y="3056950"/>
            <a:ext cx="548700" cy="282000"/>
          </a:xfrm>
          <a:prstGeom prst="rect">
            <a:avLst/>
          </a:prstGeom>
          <a:solidFill>
            <a:srgbClr val="8BC3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7"/>
          <p:cNvSpPr txBox="1"/>
          <p:nvPr/>
        </p:nvSpPr>
        <p:spPr>
          <a:xfrm>
            <a:off x="3907575" y="2816675"/>
            <a:ext cx="2699400" cy="5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75" lIns="182875" spcFirstLastPara="1" rIns="182875" wrap="square" tIns="18287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N° 3</a:t>
            </a:r>
            <a:endParaRPr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9" name="Google Shape;129;p17"/>
          <p:cNvSpPr txBox="1"/>
          <p:nvPr/>
        </p:nvSpPr>
        <p:spPr>
          <a:xfrm>
            <a:off x="764800" y="3417225"/>
            <a:ext cx="3322800" cy="13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50A3B"/>
                </a:solidFill>
                <a:latin typeface="Consolas"/>
                <a:ea typeface="Consolas"/>
                <a:cs typeface="Consolas"/>
                <a:sym typeface="Consolas"/>
              </a:rPr>
              <a:t>span</a:t>
            </a:r>
            <a:r>
              <a:rPr lang="en">
                <a:solidFill>
                  <a:srgbClr val="FF572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background-color:</a:t>
            </a:r>
            <a:r>
              <a:rPr lang="en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FF5722"/>
                </a:solidFill>
                <a:latin typeface="Consolas"/>
                <a:ea typeface="Consolas"/>
                <a:cs typeface="Consolas"/>
                <a:sym typeface="Consolas"/>
              </a:rPr>
              <a:t>green</a:t>
            </a:r>
            <a:r>
              <a:rPr lang="en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} </a:t>
            </a:r>
            <a:endParaRPr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0" name="Google Shape;130;p17"/>
          <p:cNvSpPr txBox="1"/>
          <p:nvPr/>
        </p:nvSpPr>
        <p:spPr>
          <a:xfrm>
            <a:off x="4593375" y="2816675"/>
            <a:ext cx="2699400" cy="5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75" lIns="182875" spcFirstLastPara="1" rIns="182875" wrap="square" tIns="18287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N° 4</a:t>
            </a:r>
            <a:endParaRPr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50A3B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8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6" name="Google Shape;136;p18"/>
          <p:cNvSpPr txBox="1"/>
          <p:nvPr/>
        </p:nvSpPr>
        <p:spPr>
          <a:xfrm>
            <a:off x="764800" y="702825"/>
            <a:ext cx="48015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TIPOS DE</a:t>
            </a:r>
            <a:r>
              <a:rPr b="1" lang="en" sz="24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en" sz="2400">
                <a:solidFill>
                  <a:srgbClr val="E50A3B"/>
                </a:solidFill>
                <a:latin typeface="Montserrat"/>
                <a:ea typeface="Montserrat"/>
                <a:cs typeface="Montserrat"/>
                <a:sym typeface="Montserrat"/>
              </a:rPr>
              <a:t>ELEMENTOS</a:t>
            </a:r>
            <a:endParaRPr b="1" sz="2400">
              <a:solidFill>
                <a:srgbClr val="E50A3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7" name="Google Shape;137;p18"/>
          <p:cNvSpPr txBox="1"/>
          <p:nvPr/>
        </p:nvSpPr>
        <p:spPr>
          <a:xfrm>
            <a:off x="841000" y="1392225"/>
            <a:ext cx="2650800" cy="28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Inline </a:t>
            </a:r>
            <a:r>
              <a:rPr lang="en" sz="4800">
                <a:solidFill>
                  <a:srgbClr val="E50A3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4800">
              <a:solidFill>
                <a:srgbClr val="E50A3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Define um elemento com comportamento em </a:t>
            </a:r>
            <a:r>
              <a:rPr b="1"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linha</a:t>
            </a:r>
            <a:r>
              <a:rPr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, e não recebe algumas propriedades do modelo de caixa. </a:t>
            </a:r>
            <a:endParaRPr sz="1600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38" name="Google Shape;138;p18"/>
          <p:cNvSpPr txBox="1"/>
          <p:nvPr/>
        </p:nvSpPr>
        <p:spPr>
          <a:xfrm>
            <a:off x="4412425" y="1593825"/>
            <a:ext cx="2866200" cy="26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block</a:t>
            </a:r>
            <a:endParaRPr sz="3300">
              <a:solidFill>
                <a:srgbClr val="E50A3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Define um elemento com comportamento de </a:t>
            </a:r>
            <a:r>
              <a:rPr b="1"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bloco</a:t>
            </a:r>
            <a:r>
              <a:rPr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, e pode receber propriedades do modelo de caixa.</a:t>
            </a:r>
            <a:endParaRPr sz="1600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cxnSp>
        <p:nvCxnSpPr>
          <p:cNvPr id="139" name="Google Shape;139;p18"/>
          <p:cNvCxnSpPr/>
          <p:nvPr/>
        </p:nvCxnSpPr>
        <p:spPr>
          <a:xfrm>
            <a:off x="3907975" y="1665250"/>
            <a:ext cx="0" cy="2685900"/>
          </a:xfrm>
          <a:prstGeom prst="straightConnector1">
            <a:avLst/>
          </a:prstGeom>
          <a:noFill/>
          <a:ln cap="flat" cmpd="sng" w="9525">
            <a:solidFill>
              <a:srgbClr val="673AB7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50A3B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9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5" name="Google Shape;145;p19"/>
          <p:cNvSpPr txBox="1"/>
          <p:nvPr/>
        </p:nvSpPr>
        <p:spPr>
          <a:xfrm>
            <a:off x="764800" y="702825"/>
            <a:ext cx="48015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TIPOS DE </a:t>
            </a:r>
            <a:r>
              <a:rPr b="1" lang="en" sz="2400">
                <a:solidFill>
                  <a:srgbClr val="E50A3B"/>
                </a:solidFill>
                <a:latin typeface="Montserrat"/>
                <a:ea typeface="Montserrat"/>
                <a:cs typeface="Montserrat"/>
                <a:sym typeface="Montserrat"/>
              </a:rPr>
              <a:t>ELEMENTOS</a:t>
            </a:r>
            <a:endParaRPr b="1" sz="2400">
              <a:solidFill>
                <a:srgbClr val="E50A3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6" name="Google Shape;146;p19"/>
          <p:cNvSpPr txBox="1"/>
          <p:nvPr/>
        </p:nvSpPr>
        <p:spPr>
          <a:xfrm>
            <a:off x="841000" y="1392225"/>
            <a:ext cx="3040200" cy="28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inline-block</a:t>
            </a:r>
            <a:r>
              <a:rPr lang="en" sz="4800">
                <a:solidFill>
                  <a:srgbClr val="E50A3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4800">
              <a:solidFill>
                <a:srgbClr val="E50A3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Define um elemento com comportamento de </a:t>
            </a:r>
            <a:r>
              <a:rPr b="1"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semi-bloco.</a:t>
            </a:r>
            <a:r>
              <a:rPr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 Pode receber propriedades do modelo de caixa, e também compartilha propriedades de elementos de linha.</a:t>
            </a:r>
            <a:endParaRPr sz="1600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47" name="Google Shape;147;p19"/>
          <p:cNvSpPr txBox="1"/>
          <p:nvPr/>
        </p:nvSpPr>
        <p:spPr>
          <a:xfrm>
            <a:off x="4412425" y="1593825"/>
            <a:ext cx="2866200" cy="23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none</a:t>
            </a:r>
            <a:endParaRPr sz="3300">
              <a:solidFill>
                <a:srgbClr val="E50A3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Oculta </a:t>
            </a:r>
            <a:r>
              <a:rPr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um elemento no visual. Não o remove da estrutura de HTML, apenas não aparece visualmente. </a:t>
            </a:r>
            <a:endParaRPr sz="1600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cxnSp>
        <p:nvCxnSpPr>
          <p:cNvPr id="148" name="Google Shape;148;p19"/>
          <p:cNvCxnSpPr/>
          <p:nvPr/>
        </p:nvCxnSpPr>
        <p:spPr>
          <a:xfrm>
            <a:off x="4136275" y="1665250"/>
            <a:ext cx="0" cy="2685900"/>
          </a:xfrm>
          <a:prstGeom prst="straightConnector1">
            <a:avLst/>
          </a:prstGeom>
          <a:noFill/>
          <a:ln cap="flat" cmpd="sng" w="9525">
            <a:solidFill>
              <a:srgbClr val="673AB7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50A3B"/>
        </a:solid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0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4" name="Google Shape;154;p20"/>
          <p:cNvSpPr txBox="1"/>
          <p:nvPr/>
        </p:nvSpPr>
        <p:spPr>
          <a:xfrm>
            <a:off x="764800" y="2612475"/>
            <a:ext cx="2162700" cy="9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>
                <a:solidFill>
                  <a:srgbClr val="E50A3B"/>
                </a:solidFill>
                <a:latin typeface="Consolas"/>
                <a:ea typeface="Consolas"/>
                <a:cs typeface="Consolas"/>
                <a:sym typeface="Consolas"/>
              </a:rPr>
              <a:t>span</a:t>
            </a:r>
            <a:r>
              <a:rPr lang="en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&gt;N° 3&lt;/</a:t>
            </a:r>
            <a:r>
              <a:rPr lang="en">
                <a:solidFill>
                  <a:srgbClr val="E50A3B"/>
                </a:solidFill>
                <a:latin typeface="Consolas"/>
                <a:ea typeface="Consolas"/>
                <a:cs typeface="Consolas"/>
                <a:sym typeface="Consolas"/>
              </a:rPr>
              <a:t>span</a:t>
            </a:r>
            <a:r>
              <a:rPr lang="en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>
              <a:solidFill>
                <a:srgbClr val="673AB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673AB7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5" name="Google Shape;155;p20"/>
          <p:cNvSpPr txBox="1"/>
          <p:nvPr/>
        </p:nvSpPr>
        <p:spPr>
          <a:xfrm>
            <a:off x="764800" y="3417225"/>
            <a:ext cx="3322800" cy="13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50A3B"/>
                </a:solidFill>
                <a:latin typeface="Consolas"/>
                <a:ea typeface="Consolas"/>
                <a:cs typeface="Consolas"/>
                <a:sym typeface="Consolas"/>
              </a:rPr>
              <a:t>span</a:t>
            </a:r>
            <a:r>
              <a:rPr lang="en">
                <a:solidFill>
                  <a:srgbClr val="FF572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background-color:</a:t>
            </a:r>
            <a:r>
              <a:rPr lang="en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FF5722"/>
                </a:solidFill>
                <a:latin typeface="Consolas"/>
                <a:ea typeface="Consolas"/>
                <a:cs typeface="Consolas"/>
                <a:sym typeface="Consolas"/>
              </a:rPr>
              <a:t>green</a:t>
            </a:r>
            <a:r>
              <a:rPr lang="en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display</a:t>
            </a:r>
            <a:r>
              <a:rPr lang="en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FF5722"/>
                </a:solidFill>
                <a:latin typeface="Consolas"/>
                <a:ea typeface="Consolas"/>
                <a:cs typeface="Consolas"/>
                <a:sym typeface="Consolas"/>
              </a:rPr>
              <a:t>block</a:t>
            </a:r>
            <a:r>
              <a:rPr lang="en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} </a:t>
            </a:r>
            <a:endParaRPr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6" name="Google Shape;156;p20"/>
          <p:cNvSpPr/>
          <p:nvPr/>
        </p:nvSpPr>
        <p:spPr>
          <a:xfrm rot="10800000">
            <a:off x="3865500" y="2893025"/>
            <a:ext cx="3561000" cy="1709100"/>
          </a:xfrm>
          <a:prstGeom prst="round2SameRect">
            <a:avLst>
              <a:gd fmla="val 5267" name="adj1"/>
              <a:gd fmla="val 0" name="adj2"/>
            </a:avLst>
          </a:prstGeom>
          <a:solidFill>
            <a:srgbClr val="000000">
              <a:alpha val="73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0"/>
          <p:cNvSpPr/>
          <p:nvPr/>
        </p:nvSpPr>
        <p:spPr>
          <a:xfrm>
            <a:off x="3865379" y="2477925"/>
            <a:ext cx="3561000" cy="4152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8" name="Google Shape;158;p20"/>
          <p:cNvGrpSpPr/>
          <p:nvPr/>
        </p:nvGrpSpPr>
        <p:grpSpPr>
          <a:xfrm>
            <a:off x="3983769" y="2612470"/>
            <a:ext cx="493702" cy="146066"/>
            <a:chOff x="1112596" y="2217153"/>
            <a:chExt cx="616511" cy="182400"/>
          </a:xfrm>
        </p:grpSpPr>
        <p:sp>
          <p:nvSpPr>
            <p:cNvPr id="159" name="Google Shape;159;p20"/>
            <p:cNvSpPr/>
            <p:nvPr/>
          </p:nvSpPr>
          <p:spPr>
            <a:xfrm>
              <a:off x="1112596" y="2217153"/>
              <a:ext cx="182400" cy="182400"/>
            </a:xfrm>
            <a:prstGeom prst="ellipse">
              <a:avLst/>
            </a:prstGeom>
            <a:solidFill>
              <a:srgbClr val="E50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20"/>
            <p:cNvSpPr/>
            <p:nvPr/>
          </p:nvSpPr>
          <p:spPr>
            <a:xfrm>
              <a:off x="1329652" y="2217153"/>
              <a:ext cx="182400" cy="182400"/>
            </a:xfrm>
            <a:prstGeom prst="ellipse">
              <a:avLst/>
            </a:prstGeom>
            <a:solidFill>
              <a:srgbClr val="FFC10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20"/>
            <p:cNvSpPr/>
            <p:nvPr/>
          </p:nvSpPr>
          <p:spPr>
            <a:xfrm>
              <a:off x="1546708" y="2217153"/>
              <a:ext cx="182400" cy="182400"/>
            </a:xfrm>
            <a:prstGeom prst="ellipse">
              <a:avLst/>
            </a:prstGeom>
            <a:solidFill>
              <a:srgbClr val="8BC3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2" name="Google Shape;162;p20"/>
          <p:cNvSpPr/>
          <p:nvPr/>
        </p:nvSpPr>
        <p:spPr>
          <a:xfrm>
            <a:off x="4724710" y="2592760"/>
            <a:ext cx="2581800" cy="1854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63" name="Google Shape;163;p20"/>
          <p:cNvSpPr/>
          <p:nvPr/>
        </p:nvSpPr>
        <p:spPr>
          <a:xfrm>
            <a:off x="3983775" y="3056950"/>
            <a:ext cx="3322800" cy="282000"/>
          </a:xfrm>
          <a:prstGeom prst="rect">
            <a:avLst/>
          </a:prstGeom>
          <a:solidFill>
            <a:srgbClr val="8BC3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0"/>
          <p:cNvSpPr txBox="1"/>
          <p:nvPr/>
        </p:nvSpPr>
        <p:spPr>
          <a:xfrm>
            <a:off x="3907575" y="2816675"/>
            <a:ext cx="2699400" cy="5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75" lIns="182875" spcFirstLastPara="1" rIns="182875" wrap="square" tIns="18287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N° 3</a:t>
            </a:r>
            <a:endParaRPr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5" name="Google Shape;165;p20"/>
          <p:cNvSpPr txBox="1"/>
          <p:nvPr/>
        </p:nvSpPr>
        <p:spPr>
          <a:xfrm>
            <a:off x="764800" y="702825"/>
            <a:ext cx="48015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TIPOS DE </a:t>
            </a:r>
            <a:r>
              <a:rPr b="1" lang="en" sz="2400">
                <a:solidFill>
                  <a:srgbClr val="E50A3B"/>
                </a:solidFill>
                <a:latin typeface="Montserrat"/>
                <a:ea typeface="Montserrat"/>
                <a:cs typeface="Montserrat"/>
                <a:sym typeface="Montserrat"/>
              </a:rPr>
              <a:t>ELEMENTOS</a:t>
            </a:r>
            <a:endParaRPr b="1" sz="2400">
              <a:solidFill>
                <a:srgbClr val="E50A3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6" name="Google Shape;166;p20"/>
          <p:cNvSpPr txBox="1"/>
          <p:nvPr/>
        </p:nvSpPr>
        <p:spPr>
          <a:xfrm>
            <a:off x="764800" y="1112325"/>
            <a:ext cx="5862300" cy="9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Através da propriedade </a:t>
            </a:r>
            <a:r>
              <a:rPr b="1"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display </a:t>
            </a:r>
            <a:r>
              <a:rPr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de css, podemos alterar o layout do elemento que queremos.</a:t>
            </a:r>
            <a:r>
              <a:rPr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 Os valores recebidos são em </a:t>
            </a:r>
            <a:r>
              <a:rPr i="1"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block, inline, inline-block </a:t>
            </a:r>
            <a:r>
              <a:rPr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e</a:t>
            </a:r>
            <a:r>
              <a:rPr i="1"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 none</a:t>
            </a:r>
            <a:r>
              <a:rPr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.</a:t>
            </a:r>
            <a:endParaRPr b="1" sz="1600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9C27B0"/>
        </a:solidFill>
      </p:bgPr>
    </p:bg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1"/>
          <p:cNvSpPr txBox="1"/>
          <p:nvPr>
            <p:ph type="ctrTitle"/>
          </p:nvPr>
        </p:nvSpPr>
        <p:spPr>
          <a:xfrm>
            <a:off x="648300" y="1583350"/>
            <a:ext cx="3522300" cy="298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9C27B0"/>
                </a:solidFill>
              </a:rPr>
              <a:t>2</a:t>
            </a:r>
            <a:r>
              <a:rPr lang="en" sz="7200">
                <a:solidFill>
                  <a:srgbClr val="9C27B0"/>
                </a:solidFill>
              </a:rPr>
              <a:t>.</a:t>
            </a:r>
            <a:endParaRPr sz="7200">
              <a:solidFill>
                <a:srgbClr val="9C27B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TAGS </a:t>
            </a:r>
            <a:r>
              <a:rPr lang="en">
                <a:solidFill>
                  <a:srgbClr val="9C27B0"/>
                </a:solidFill>
              </a:rPr>
              <a:t>SEMÁNTICAS</a:t>
            </a:r>
            <a:endParaRPr>
              <a:solidFill>
                <a:srgbClr val="9C27B0"/>
              </a:solidFill>
            </a:endParaRPr>
          </a:p>
        </p:txBody>
      </p:sp>
      <p:sp>
        <p:nvSpPr>
          <p:cNvPr id="172" name="Google Shape;172;p21"/>
          <p:cNvSpPr txBox="1"/>
          <p:nvPr/>
        </p:nvSpPr>
        <p:spPr>
          <a:xfrm>
            <a:off x="5503900" y="3394150"/>
            <a:ext cx="3151800" cy="1179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O que você verá a seguir são todas as </a:t>
            </a:r>
            <a:r>
              <a:rPr b="1" lang="en" sz="18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tags de bloco</a:t>
            </a:r>
            <a:endParaRPr b="1" sz="18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9C27B0"/>
        </a:solid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2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8" name="Google Shape;178;p22"/>
          <p:cNvSpPr txBox="1"/>
          <p:nvPr/>
        </p:nvSpPr>
        <p:spPr>
          <a:xfrm>
            <a:off x="841000" y="702825"/>
            <a:ext cx="48015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TAGS </a:t>
            </a:r>
            <a:r>
              <a:rPr b="1" lang="en" sz="2400">
                <a:solidFill>
                  <a:srgbClr val="9C27B0"/>
                </a:solidFill>
                <a:latin typeface="Montserrat"/>
                <a:ea typeface="Montserrat"/>
                <a:cs typeface="Montserrat"/>
                <a:sym typeface="Montserrat"/>
              </a:rPr>
              <a:t>SEMÂNTICAS</a:t>
            </a:r>
            <a:endParaRPr b="1" sz="2400">
              <a:solidFill>
                <a:srgbClr val="9C27B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9" name="Google Shape;179;p22"/>
          <p:cNvSpPr txBox="1"/>
          <p:nvPr/>
        </p:nvSpPr>
        <p:spPr>
          <a:xfrm>
            <a:off x="841000" y="1392225"/>
            <a:ext cx="4007100" cy="17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2800">
                <a:solidFill>
                  <a:srgbClr val="E50A3B"/>
                </a:solidFill>
                <a:latin typeface="Consolas"/>
                <a:ea typeface="Consolas"/>
                <a:cs typeface="Consolas"/>
                <a:sym typeface="Consolas"/>
              </a:rPr>
              <a:t>section</a:t>
            </a:r>
            <a:r>
              <a:rPr lang="en" sz="28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&gt;&lt;/</a:t>
            </a:r>
            <a:r>
              <a:rPr lang="en" sz="2800">
                <a:solidFill>
                  <a:srgbClr val="E50A3B"/>
                </a:solidFill>
                <a:latin typeface="Consolas"/>
                <a:ea typeface="Consolas"/>
                <a:cs typeface="Consolas"/>
                <a:sym typeface="Consolas"/>
              </a:rPr>
              <a:t>section</a:t>
            </a:r>
            <a:r>
              <a:rPr lang="en" sz="28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1" sz="2800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Esta tag define uma seção de </a:t>
            </a:r>
            <a:r>
              <a:rPr b="1"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conteúdo monotemático</a:t>
            </a:r>
            <a:r>
              <a:rPr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.</a:t>
            </a:r>
            <a:endParaRPr sz="1600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80" name="Google Shape;180;p22"/>
          <p:cNvSpPr txBox="1"/>
          <p:nvPr/>
        </p:nvSpPr>
        <p:spPr>
          <a:xfrm>
            <a:off x="841000" y="2992425"/>
            <a:ext cx="40071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2800">
                <a:solidFill>
                  <a:srgbClr val="E50A3B"/>
                </a:solidFill>
                <a:latin typeface="Consolas"/>
                <a:ea typeface="Consolas"/>
                <a:cs typeface="Consolas"/>
                <a:sym typeface="Consolas"/>
              </a:rPr>
              <a:t>article</a:t>
            </a:r>
            <a:r>
              <a:rPr lang="en" sz="28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&gt;&lt;/</a:t>
            </a:r>
            <a:r>
              <a:rPr lang="en" sz="2800">
                <a:solidFill>
                  <a:srgbClr val="E50A3B"/>
                </a:solidFill>
                <a:latin typeface="Consolas"/>
                <a:ea typeface="Consolas"/>
                <a:cs typeface="Consolas"/>
                <a:sym typeface="Consolas"/>
              </a:rPr>
              <a:t>article</a:t>
            </a:r>
            <a:r>
              <a:rPr lang="en" sz="28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1" sz="1600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Esta tag define um </a:t>
            </a:r>
            <a:r>
              <a:rPr b="1"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fragmento</a:t>
            </a:r>
            <a:r>
              <a:rPr b="1"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 de informação </a:t>
            </a:r>
            <a:r>
              <a:rPr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dentro de uma seção.</a:t>
            </a:r>
            <a:endParaRPr sz="1600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adwal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