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Karl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b5ca242f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b5ca242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b5ca242f_0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b5ca242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b5ca242f_0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b5ca242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5ca242f_0_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5ca242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b5ca242f_0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b5ca242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6d3c7f9b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6d3c7f9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b5ca242f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b5ca24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b5ca242f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b5ca242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b5ca242f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b5ca242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b5ca242f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b5ca242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b5ca242f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b5ca242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b5ca242f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b5ca242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b5ca242f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b5ca242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MODELO DE CAIXA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859500" y="1238375"/>
            <a:ext cx="2652000" cy="2175000"/>
          </a:xfrm>
          <a:prstGeom prst="rect">
            <a:avLst/>
          </a:prstGeom>
          <a:solidFill>
            <a:srgbClr val="9FC5E8"/>
          </a:solidFill>
          <a:ln cap="flat" cmpd="sng" w="38100">
            <a:solidFill>
              <a:srgbClr val="8BC3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371225" y="1342950"/>
            <a:ext cx="2430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6" name="Google Shape;186;p23"/>
          <p:cNvSpPr txBox="1"/>
          <p:nvPr/>
        </p:nvSpPr>
        <p:spPr>
          <a:xfrm>
            <a:off x="4236925" y="1519350"/>
            <a:ext cx="37806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background-color: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120px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height: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130px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padding: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border: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solid 3px green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1116450" y="1449125"/>
            <a:ext cx="2138100" cy="175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1447000" y="1237711"/>
            <a:ext cx="93900" cy="210495"/>
            <a:chOff x="1329525" y="429750"/>
            <a:chExt cx="93900" cy="152400"/>
          </a:xfrm>
        </p:grpSpPr>
        <p:cxnSp>
          <p:nvCxnSpPr>
            <p:cNvPr id="189" name="Google Shape;189;p23"/>
            <p:cNvCxnSpPr/>
            <p:nvPr/>
          </p:nvCxnSpPr>
          <p:spPr>
            <a:xfrm>
              <a:off x="1329525" y="429750"/>
              <a:ext cx="93900" cy="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3"/>
            <p:cNvCxnSpPr/>
            <p:nvPr/>
          </p:nvCxnSpPr>
          <p:spPr>
            <a:xfrm>
              <a:off x="1329525" y="582150"/>
              <a:ext cx="93900" cy="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3"/>
            <p:cNvCxnSpPr/>
            <p:nvPr/>
          </p:nvCxnSpPr>
          <p:spPr>
            <a:xfrm rot="10800000">
              <a:off x="1376475" y="443250"/>
              <a:ext cx="0" cy="13890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2" name="Google Shape;192;p23"/>
          <p:cNvSpPr txBox="1"/>
          <p:nvPr/>
        </p:nvSpPr>
        <p:spPr>
          <a:xfrm>
            <a:off x="1617101" y="1109850"/>
            <a:ext cx="142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padding</a:t>
            </a:r>
            <a:endParaRPr b="1"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116450" y="1449125"/>
            <a:ext cx="18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Este é meu bloco.</a:t>
            </a:r>
            <a:endParaRPr b="1">
              <a:solidFill>
                <a:srgbClr val="F3F3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1768047" y="3672016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width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 rot="-5400000">
            <a:off x="-204003" y="2143816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height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 rot="10800000">
            <a:off x="575342" y="125966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 rot="10800000">
            <a:off x="575342" y="3363271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3"/>
          <p:cNvCxnSpPr/>
          <p:nvPr/>
        </p:nvCxnSpPr>
        <p:spPr>
          <a:xfrm rot="10800000">
            <a:off x="644350" y="1238475"/>
            <a:ext cx="0" cy="21189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/>
          <p:nvPr/>
        </p:nvCxnSpPr>
        <p:spPr>
          <a:xfrm rot="-5400000">
            <a:off x="3442502" y="366562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3"/>
          <p:cNvCxnSpPr/>
          <p:nvPr/>
        </p:nvCxnSpPr>
        <p:spPr>
          <a:xfrm rot="-5400000">
            <a:off x="790494" y="366562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865390" y="3665631"/>
            <a:ext cx="26532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3"/>
          <p:cNvCxnSpPr>
            <a:stCxn id="192" idx="3"/>
          </p:cNvCxnSpPr>
          <p:nvPr/>
        </p:nvCxnSpPr>
        <p:spPr>
          <a:xfrm rot="10800000">
            <a:off x="2739701" y="778800"/>
            <a:ext cx="300900" cy="4857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3"/>
          <p:cNvSpPr txBox="1"/>
          <p:nvPr/>
        </p:nvSpPr>
        <p:spPr>
          <a:xfrm>
            <a:off x="2172400" y="415775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border</a:t>
            </a:r>
            <a:endParaRPr b="1" sz="1800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PROPRIEDADE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841000" y="1100900"/>
            <a:ext cx="64110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Refere-se à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margem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do elemento. Serve para separar uma caixa da outra. Para atribuir valor a essa propriedade, podemos fazer isso usando a medida pixels (px), indicando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1 valor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para os 4 lados da caixa. Também podemos fazê-lo com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2 valores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o primeiro vai indicar o padding de cima e abaixo, e o segundo da esquerda e da direita.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2558200" y="3051425"/>
            <a:ext cx="42639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margin: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859500" y="1238375"/>
            <a:ext cx="2652000" cy="2175000"/>
          </a:xfrm>
          <a:prstGeom prst="rect">
            <a:avLst/>
          </a:prstGeom>
          <a:solidFill>
            <a:srgbClr val="9FC5E8"/>
          </a:solidFill>
          <a:ln cap="flat" cmpd="sng" w="38100">
            <a:solidFill>
              <a:srgbClr val="8BC3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5"/>
          <p:cNvCxnSpPr/>
          <p:nvPr/>
        </p:nvCxnSpPr>
        <p:spPr>
          <a:xfrm>
            <a:off x="4371225" y="1342950"/>
            <a:ext cx="2430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9" name="Google Shape;219;p25"/>
          <p:cNvSpPr txBox="1"/>
          <p:nvPr/>
        </p:nvSpPr>
        <p:spPr>
          <a:xfrm>
            <a:off x="4236925" y="1519350"/>
            <a:ext cx="37806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background-color: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height: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130px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padding: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border: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3px green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margin: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768047" y="3672016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width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 rot="-5400000">
            <a:off x="-204003" y="2143816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height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1116450" y="1449125"/>
            <a:ext cx="2138100" cy="175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5"/>
          <p:cNvGrpSpPr/>
          <p:nvPr/>
        </p:nvGrpSpPr>
        <p:grpSpPr>
          <a:xfrm>
            <a:off x="1447000" y="1237711"/>
            <a:ext cx="93900" cy="210495"/>
            <a:chOff x="1329525" y="429750"/>
            <a:chExt cx="93900" cy="152400"/>
          </a:xfrm>
        </p:grpSpPr>
        <p:cxnSp>
          <p:nvCxnSpPr>
            <p:cNvPr id="224" name="Google Shape;224;p25"/>
            <p:cNvCxnSpPr/>
            <p:nvPr/>
          </p:nvCxnSpPr>
          <p:spPr>
            <a:xfrm>
              <a:off x="1329525" y="429750"/>
              <a:ext cx="93900" cy="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329525" y="582150"/>
              <a:ext cx="93900" cy="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5"/>
            <p:cNvCxnSpPr/>
            <p:nvPr/>
          </p:nvCxnSpPr>
          <p:spPr>
            <a:xfrm rot="10800000">
              <a:off x="1376475" y="443250"/>
              <a:ext cx="0" cy="13890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7" name="Google Shape;227;p25"/>
          <p:cNvSpPr txBox="1"/>
          <p:nvPr/>
        </p:nvSpPr>
        <p:spPr>
          <a:xfrm>
            <a:off x="1617101" y="1109850"/>
            <a:ext cx="142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padding</a:t>
            </a:r>
            <a:endParaRPr b="1"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28" name="Google Shape;228;p25"/>
          <p:cNvGrpSpPr/>
          <p:nvPr/>
        </p:nvGrpSpPr>
        <p:grpSpPr>
          <a:xfrm>
            <a:off x="2218117" y="752171"/>
            <a:ext cx="138000" cy="448500"/>
            <a:chOff x="2755317" y="752171"/>
            <a:chExt cx="138000" cy="448500"/>
          </a:xfrm>
        </p:grpSpPr>
        <p:cxnSp>
          <p:nvCxnSpPr>
            <p:cNvPr id="229" name="Google Shape;229;p25"/>
            <p:cNvCxnSpPr/>
            <p:nvPr/>
          </p:nvCxnSpPr>
          <p:spPr>
            <a:xfrm rot="10800000">
              <a:off x="2755317" y="773463"/>
              <a:ext cx="138000" cy="0"/>
            </a:xfrm>
            <a:prstGeom prst="straightConnector1">
              <a:avLst/>
            </a:prstGeom>
            <a:noFill/>
            <a:ln cap="flat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5"/>
            <p:cNvCxnSpPr/>
            <p:nvPr/>
          </p:nvCxnSpPr>
          <p:spPr>
            <a:xfrm rot="10800000">
              <a:off x="2755340" y="1200671"/>
              <a:ext cx="137977" cy="0"/>
            </a:xfrm>
            <a:prstGeom prst="straightConnector1">
              <a:avLst/>
            </a:prstGeom>
            <a:noFill/>
            <a:ln cap="flat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5"/>
            <p:cNvCxnSpPr/>
            <p:nvPr/>
          </p:nvCxnSpPr>
          <p:spPr>
            <a:xfrm rot="10800000">
              <a:off x="2824329" y="752171"/>
              <a:ext cx="0" cy="448500"/>
            </a:xfrm>
            <a:prstGeom prst="straightConnector1">
              <a:avLst/>
            </a:prstGeom>
            <a:noFill/>
            <a:ln cap="flat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2" name="Google Shape;232;p25"/>
          <p:cNvSpPr txBox="1"/>
          <p:nvPr/>
        </p:nvSpPr>
        <p:spPr>
          <a:xfrm>
            <a:off x="2356126" y="746625"/>
            <a:ext cx="142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margin</a:t>
            </a:r>
            <a:endParaRPr b="1" sz="18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116450" y="1449125"/>
            <a:ext cx="18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Este é meu bloco.</a:t>
            </a:r>
            <a:endParaRPr b="1">
              <a:solidFill>
                <a:srgbClr val="F3F3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34" name="Google Shape;234;p25"/>
          <p:cNvCxnSpPr/>
          <p:nvPr/>
        </p:nvCxnSpPr>
        <p:spPr>
          <a:xfrm rot="10800000">
            <a:off x="575342" y="125966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575342" y="3363271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644350" y="1238475"/>
            <a:ext cx="0" cy="21189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 rot="-5400000">
            <a:off x="3442502" y="366562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5"/>
          <p:cNvCxnSpPr/>
          <p:nvPr/>
        </p:nvCxnSpPr>
        <p:spPr>
          <a:xfrm rot="-5400000">
            <a:off x="790494" y="366562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5"/>
          <p:cNvCxnSpPr/>
          <p:nvPr/>
        </p:nvCxnSpPr>
        <p:spPr>
          <a:xfrm>
            <a:off x="865390" y="3665631"/>
            <a:ext cx="26532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036976" y="587225"/>
            <a:ext cx="3363600" cy="2758800"/>
          </a:xfrm>
          <a:prstGeom prst="rect">
            <a:avLst/>
          </a:prstGeom>
          <a:solidFill>
            <a:srgbClr val="9FC5E8"/>
          </a:solidFill>
          <a:ln cap="flat" cmpd="sng" w="76200">
            <a:solidFill>
              <a:srgbClr val="8BC3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2439076" y="890451"/>
            <a:ext cx="2575200" cy="2112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7" name="Google Shape;247;p26"/>
          <p:cNvSpPr txBox="1"/>
          <p:nvPr/>
        </p:nvSpPr>
        <p:spPr>
          <a:xfrm>
            <a:off x="2907966" y="1721593"/>
            <a:ext cx="2390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</a:t>
            </a:r>
            <a:r>
              <a:rPr lang="en" sz="2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idth:</a:t>
            </a:r>
            <a:r>
              <a:rPr b="1" lang="en" sz="2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2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150px</a:t>
            </a:r>
            <a:endParaRPr b="1" sz="20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907975" y="3974600"/>
            <a:ext cx="1884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width:</a:t>
            </a:r>
            <a:r>
              <a:rPr b="1" lang="en" sz="20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 180px</a:t>
            </a:r>
            <a:endParaRPr b="1" sz="20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2493213" y="3505663"/>
            <a:ext cx="250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3px</a:t>
            </a:r>
            <a:r>
              <a:rPr lang="en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+ </a:t>
            </a:r>
            <a:r>
              <a:rPr b="1" lang="en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12px</a:t>
            </a:r>
            <a:r>
              <a:rPr lang="en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+ </a:t>
            </a:r>
            <a:r>
              <a:rPr b="1" lang="en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150px </a:t>
            </a:r>
            <a:r>
              <a:rPr lang="en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+ </a:t>
            </a:r>
            <a:r>
              <a:rPr b="1" lang="en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12px </a:t>
            </a:r>
            <a:r>
              <a:rPr lang="en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+ </a:t>
            </a:r>
            <a:r>
              <a:rPr b="1" lang="en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3px</a:t>
            </a:r>
            <a:endParaRPr b="1" sz="12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1983250" y="1726275"/>
            <a:ext cx="87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12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px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4955050" y="1726275"/>
            <a:ext cx="87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2px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1279300" y="67925"/>
            <a:ext cx="1212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border: 3px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4592900" y="67925"/>
            <a:ext cx="1212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border: 3px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 rot="-5400000">
            <a:off x="1752350" y="2255300"/>
            <a:ext cx="94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padding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 rot="-5400000">
            <a:off x="4724150" y="2255300"/>
            <a:ext cx="94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padding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1449850" y="1726275"/>
            <a:ext cx="87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30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px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 rot="-5400000">
            <a:off x="1218950" y="2255300"/>
            <a:ext cx="94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margin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5488450" y="1726275"/>
            <a:ext cx="87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30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px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 rot="-5400000">
            <a:off x="5257550" y="2255300"/>
            <a:ext cx="94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margin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60" name="Google Shape;260;p26"/>
          <p:cNvGrpSpPr/>
          <p:nvPr/>
        </p:nvGrpSpPr>
        <p:grpSpPr>
          <a:xfrm>
            <a:off x="2005675" y="3764350"/>
            <a:ext cx="3482775" cy="322200"/>
            <a:chOff x="2086250" y="4230300"/>
            <a:chExt cx="3482775" cy="322200"/>
          </a:xfrm>
        </p:grpSpPr>
        <p:cxnSp>
          <p:nvCxnSpPr>
            <p:cNvPr id="261" name="Google Shape;261;p26"/>
            <p:cNvCxnSpPr/>
            <p:nvPr/>
          </p:nvCxnSpPr>
          <p:spPr>
            <a:xfrm>
              <a:off x="2086250" y="4386775"/>
              <a:ext cx="3469800" cy="0"/>
            </a:xfrm>
            <a:prstGeom prst="straightConnector1">
              <a:avLst/>
            </a:prstGeom>
            <a:noFill/>
            <a:ln cap="flat" cmpd="sng" w="19050">
              <a:solidFill>
                <a:srgbClr val="E50A3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6"/>
            <p:cNvCxnSpPr/>
            <p:nvPr/>
          </p:nvCxnSpPr>
          <p:spPr>
            <a:xfrm>
              <a:off x="2094562" y="4230300"/>
              <a:ext cx="0" cy="322200"/>
            </a:xfrm>
            <a:prstGeom prst="straightConnector1">
              <a:avLst/>
            </a:prstGeom>
            <a:noFill/>
            <a:ln cap="flat" cmpd="sng" w="19050">
              <a:solidFill>
                <a:srgbClr val="E50A3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5569025" y="4230300"/>
              <a:ext cx="0" cy="322200"/>
            </a:xfrm>
            <a:prstGeom prst="straightConnector1">
              <a:avLst/>
            </a:prstGeom>
            <a:noFill/>
            <a:ln cap="flat" cmpd="sng" w="19050">
              <a:solidFill>
                <a:srgbClr val="E50A3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26"/>
          <p:cNvSpPr txBox="1"/>
          <p:nvPr/>
        </p:nvSpPr>
        <p:spPr>
          <a:xfrm>
            <a:off x="350475" y="4405425"/>
            <a:ext cx="6858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largura total da caixa é igual à soma de seu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width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padding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border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PROPRIEDADE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BOX-SIZING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841000" y="1100900"/>
            <a:ext cx="64110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 propriedade permite que o modelo de caixa seja mais fácil de usar, porque deduz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automaticamente da largura e altura o que adicionamos no preenchimento e na borda. O único valor que continua a ser adicionado é o da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margin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871900" y="655850"/>
            <a:ext cx="2652000" cy="2175000"/>
          </a:xfrm>
          <a:prstGeom prst="rect">
            <a:avLst/>
          </a:prstGeom>
          <a:solidFill>
            <a:srgbClr val="9FC5E8"/>
          </a:solidFill>
          <a:ln cap="flat" cmpd="sng" w="38100">
            <a:solidFill>
              <a:srgbClr val="8BC3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8"/>
          <p:cNvCxnSpPr/>
          <p:nvPr/>
        </p:nvCxnSpPr>
        <p:spPr>
          <a:xfrm>
            <a:off x="4066425" y="428550"/>
            <a:ext cx="2430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9" name="Google Shape;279;p28"/>
          <p:cNvSpPr txBox="1"/>
          <p:nvPr/>
        </p:nvSpPr>
        <p:spPr>
          <a:xfrm>
            <a:off x="3932125" y="604950"/>
            <a:ext cx="37806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background-color: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height: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130px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padding: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border: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solid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3px green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margin: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box-sizing: </a:t>
            </a:r>
            <a:r>
              <a:rPr b="1"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border-box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1780447" y="3089491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width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 rot="-5400000">
            <a:off x="-191603" y="1561291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height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1128850" y="866600"/>
            <a:ext cx="2138100" cy="175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8"/>
          <p:cNvGrpSpPr/>
          <p:nvPr/>
        </p:nvGrpSpPr>
        <p:grpSpPr>
          <a:xfrm>
            <a:off x="1459400" y="655186"/>
            <a:ext cx="93900" cy="210495"/>
            <a:chOff x="1329525" y="429750"/>
            <a:chExt cx="93900" cy="152400"/>
          </a:xfrm>
        </p:grpSpPr>
        <p:cxnSp>
          <p:nvCxnSpPr>
            <p:cNvPr id="284" name="Google Shape;284;p28"/>
            <p:cNvCxnSpPr/>
            <p:nvPr/>
          </p:nvCxnSpPr>
          <p:spPr>
            <a:xfrm>
              <a:off x="1329525" y="429750"/>
              <a:ext cx="93900" cy="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8"/>
            <p:cNvCxnSpPr/>
            <p:nvPr/>
          </p:nvCxnSpPr>
          <p:spPr>
            <a:xfrm>
              <a:off x="1329525" y="582150"/>
              <a:ext cx="93900" cy="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8"/>
            <p:cNvCxnSpPr/>
            <p:nvPr/>
          </p:nvCxnSpPr>
          <p:spPr>
            <a:xfrm rot="10800000">
              <a:off x="1376475" y="443250"/>
              <a:ext cx="0" cy="13890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7" name="Google Shape;287;p28"/>
          <p:cNvSpPr txBox="1"/>
          <p:nvPr/>
        </p:nvSpPr>
        <p:spPr>
          <a:xfrm>
            <a:off x="1629501" y="527325"/>
            <a:ext cx="142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padding</a:t>
            </a:r>
            <a:endParaRPr b="1"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88" name="Google Shape;288;p28"/>
          <p:cNvGrpSpPr/>
          <p:nvPr/>
        </p:nvGrpSpPr>
        <p:grpSpPr>
          <a:xfrm>
            <a:off x="2230517" y="169646"/>
            <a:ext cx="138000" cy="448500"/>
            <a:chOff x="2755317" y="752171"/>
            <a:chExt cx="138000" cy="448500"/>
          </a:xfrm>
        </p:grpSpPr>
        <p:cxnSp>
          <p:nvCxnSpPr>
            <p:cNvPr id="289" name="Google Shape;289;p28"/>
            <p:cNvCxnSpPr/>
            <p:nvPr/>
          </p:nvCxnSpPr>
          <p:spPr>
            <a:xfrm rot="10800000">
              <a:off x="2755317" y="773463"/>
              <a:ext cx="138000" cy="0"/>
            </a:xfrm>
            <a:prstGeom prst="straightConnector1">
              <a:avLst/>
            </a:prstGeom>
            <a:noFill/>
            <a:ln cap="flat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8"/>
            <p:cNvCxnSpPr/>
            <p:nvPr/>
          </p:nvCxnSpPr>
          <p:spPr>
            <a:xfrm rot="10800000">
              <a:off x="2755317" y="1200671"/>
              <a:ext cx="138000" cy="0"/>
            </a:xfrm>
            <a:prstGeom prst="straightConnector1">
              <a:avLst/>
            </a:prstGeom>
            <a:noFill/>
            <a:ln cap="flat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8"/>
            <p:cNvCxnSpPr/>
            <p:nvPr/>
          </p:nvCxnSpPr>
          <p:spPr>
            <a:xfrm rot="10800000">
              <a:off x="2824329" y="752171"/>
              <a:ext cx="0" cy="448500"/>
            </a:xfrm>
            <a:prstGeom prst="straightConnector1">
              <a:avLst/>
            </a:prstGeom>
            <a:noFill/>
            <a:ln cap="flat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2" name="Google Shape;292;p28"/>
          <p:cNvSpPr txBox="1"/>
          <p:nvPr/>
        </p:nvSpPr>
        <p:spPr>
          <a:xfrm>
            <a:off x="2368526" y="164100"/>
            <a:ext cx="142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margin</a:t>
            </a:r>
            <a:endParaRPr b="1" sz="18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1128850" y="866600"/>
            <a:ext cx="18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Este é meu bloco.</a:t>
            </a:r>
            <a:endParaRPr b="1">
              <a:solidFill>
                <a:srgbClr val="F3F3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94" name="Google Shape;294;p28"/>
          <p:cNvCxnSpPr/>
          <p:nvPr/>
        </p:nvCxnSpPr>
        <p:spPr>
          <a:xfrm rot="10800000">
            <a:off x="587742" y="677138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8"/>
          <p:cNvCxnSpPr/>
          <p:nvPr/>
        </p:nvCxnSpPr>
        <p:spPr>
          <a:xfrm rot="10800000">
            <a:off x="587742" y="2780746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8"/>
          <p:cNvCxnSpPr/>
          <p:nvPr/>
        </p:nvCxnSpPr>
        <p:spPr>
          <a:xfrm rot="10800000">
            <a:off x="656750" y="655950"/>
            <a:ext cx="0" cy="21189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8"/>
          <p:cNvCxnSpPr/>
          <p:nvPr/>
        </p:nvCxnSpPr>
        <p:spPr>
          <a:xfrm rot="-5400000">
            <a:off x="3454902" y="3083098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8"/>
          <p:cNvCxnSpPr/>
          <p:nvPr/>
        </p:nvCxnSpPr>
        <p:spPr>
          <a:xfrm rot="-5400000">
            <a:off x="802894" y="3083098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8"/>
          <p:cNvCxnSpPr/>
          <p:nvPr/>
        </p:nvCxnSpPr>
        <p:spPr>
          <a:xfrm>
            <a:off x="877790" y="3083106"/>
            <a:ext cx="26532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8"/>
          <p:cNvSpPr txBox="1"/>
          <p:nvPr/>
        </p:nvSpPr>
        <p:spPr>
          <a:xfrm>
            <a:off x="725750" y="3715800"/>
            <a:ext cx="64110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Neste caso, o bloco terá uma largura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total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150px incluindo seu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border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padding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conteúdo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Ele terá 6px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border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24px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padding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 automaticamente seu conteúdo terá 120px de largura, totalizando um total de 150px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 QUE </a:t>
            </a:r>
            <a:r>
              <a:rPr lang="en">
                <a:solidFill>
                  <a:srgbClr val="E50A3B"/>
                </a:solidFill>
              </a:rPr>
              <a:t>É?</a:t>
            </a:r>
            <a:endParaRPr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5291225" y="3423075"/>
            <a:ext cx="3339900" cy="11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Certamente</a:t>
            </a:r>
            <a:r>
              <a:rPr lang="en"/>
              <a:t> a característica </a:t>
            </a:r>
            <a:r>
              <a:rPr b="1" lang="en"/>
              <a:t>mais importante</a:t>
            </a:r>
            <a:r>
              <a:rPr lang="en"/>
              <a:t> do CSS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VAMOS DEFINIR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64800" y="1112325"/>
            <a:ext cx="62856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 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comportamento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que faz com que todos os elementos de um documento HTML sejam representados por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caixas retangulares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Dessa forma, p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ermite atribuir propriedades aos elementos e, assim, afetar a altura, largura, margem, etc.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 modelo condiciona 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design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todas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 páginas da web.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 propriedades do modelo de caixa se aplicam apenas 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tags de bloco.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PROPRIEDADE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41000" y="1100900"/>
            <a:ext cx="63168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 um elemento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não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tiver 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propriedade width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declarada, a largura será igual a 100% de seu contêiner pai, desde que seja um elemento de bloco.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atribuir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valor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esta propriedade, podemos fazer isso usando a medida de porcentagens (%) ou pixels (px).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558200" y="3051425"/>
            <a:ext cx="28824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120px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PROPRIEDADE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841000" y="1100900"/>
            <a:ext cx="63168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 um elemento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não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tiver 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propriedade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height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declarada, a altura será igual à altura do seu conteúdo interno. Seja um elemento de bloco ou de linha.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atribuir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valor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esta propriedade, podemos fazer isso usando a medida pixels (px)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ou percentual(%)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558200" y="3051425"/>
            <a:ext cx="28824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height: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130px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859500" y="1238375"/>
            <a:ext cx="2652000" cy="2175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>
            <a:off x="4371225" y="1342950"/>
            <a:ext cx="2430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4236925" y="1519350"/>
            <a:ext cx="37806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background-color: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120px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130px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882150" y="1238375"/>
            <a:ext cx="18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Este é meu bloco.</a:t>
            </a:r>
            <a:endParaRPr b="1">
              <a:solidFill>
                <a:srgbClr val="F3F3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768047" y="3672016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width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 rot="-5400000">
            <a:off x="-204003" y="2143816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height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575342" y="125966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 rot="10800000">
            <a:off x="575342" y="3363271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 rot="10800000">
            <a:off x="644350" y="1238475"/>
            <a:ext cx="0" cy="21189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 rot="-5400000">
            <a:off x="3442502" y="366562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 rot="-5400000">
            <a:off x="790494" y="366562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865390" y="3665631"/>
            <a:ext cx="26532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PROPRIEDADE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41000" y="1100900"/>
            <a:ext cx="63168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Refere-se à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margem interna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do elemento.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atribuir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valor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esta propriedade, podemos fazer isso usando a medida pixels(px), indicando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1 valor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os 4 lados da caixa. Também podemos fazer com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2 valores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O primeiro vai indicar o padding de cima e de baixo, e o segundo da esquerda e da direita.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933225" y="3051425"/>
            <a:ext cx="28824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padding: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891700" y="3051425"/>
            <a:ext cx="32661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padding: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22px 30px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3567875" y="2948825"/>
            <a:ext cx="0" cy="1732500"/>
          </a:xfrm>
          <a:prstGeom prst="straightConnector1">
            <a:avLst/>
          </a:prstGeom>
          <a:noFill/>
          <a:ln cap="flat" cmpd="sng" w="19050">
            <a:solidFill>
              <a:srgbClr val="FF572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859500" y="1238375"/>
            <a:ext cx="2652000" cy="2175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4371225" y="1342950"/>
            <a:ext cx="2430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9" name="Google Shape;149;p21"/>
          <p:cNvSpPr txBox="1"/>
          <p:nvPr/>
        </p:nvSpPr>
        <p:spPr>
          <a:xfrm>
            <a:off x="4236925" y="1519350"/>
            <a:ext cx="37806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background-color: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120px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height: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130px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5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1116450" y="1449125"/>
            <a:ext cx="2138100" cy="175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1"/>
          <p:cNvGrpSpPr/>
          <p:nvPr/>
        </p:nvGrpSpPr>
        <p:grpSpPr>
          <a:xfrm>
            <a:off x="1447000" y="1237711"/>
            <a:ext cx="93900" cy="210495"/>
            <a:chOff x="1329525" y="429750"/>
            <a:chExt cx="93900" cy="152400"/>
          </a:xfrm>
        </p:grpSpPr>
        <p:cxnSp>
          <p:nvCxnSpPr>
            <p:cNvPr id="152" name="Google Shape;152;p21"/>
            <p:cNvCxnSpPr/>
            <p:nvPr/>
          </p:nvCxnSpPr>
          <p:spPr>
            <a:xfrm>
              <a:off x="1329525" y="429750"/>
              <a:ext cx="93900" cy="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1"/>
            <p:cNvCxnSpPr/>
            <p:nvPr/>
          </p:nvCxnSpPr>
          <p:spPr>
            <a:xfrm>
              <a:off x="1329525" y="582150"/>
              <a:ext cx="93900" cy="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1"/>
            <p:cNvCxnSpPr/>
            <p:nvPr/>
          </p:nvCxnSpPr>
          <p:spPr>
            <a:xfrm rot="10800000">
              <a:off x="1376475" y="443250"/>
              <a:ext cx="0" cy="138900"/>
            </a:xfrm>
            <a:prstGeom prst="straightConnector1">
              <a:avLst/>
            </a:prstGeom>
            <a:noFill/>
            <a:ln cap="flat" cmpd="sng" w="28575">
              <a:solidFill>
                <a:srgbClr val="673AB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" name="Google Shape;155;p21"/>
          <p:cNvSpPr txBox="1"/>
          <p:nvPr/>
        </p:nvSpPr>
        <p:spPr>
          <a:xfrm>
            <a:off x="1617101" y="1109850"/>
            <a:ext cx="142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padding</a:t>
            </a:r>
            <a:endParaRPr b="1"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116450" y="1449125"/>
            <a:ext cx="18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Este é meu bloco.</a:t>
            </a:r>
            <a:endParaRPr b="1">
              <a:solidFill>
                <a:srgbClr val="F3F3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768047" y="3672016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width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 rot="-5400000">
            <a:off x="-204003" y="2143816"/>
            <a:ext cx="987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height</a:t>
            </a:r>
            <a:endParaRPr b="1" sz="18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 rot="10800000">
            <a:off x="575342" y="125966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/>
          <p:nvPr/>
        </p:nvCxnSpPr>
        <p:spPr>
          <a:xfrm rot="10800000">
            <a:off x="575342" y="3363271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/>
          <p:nvPr/>
        </p:nvCxnSpPr>
        <p:spPr>
          <a:xfrm rot="10800000">
            <a:off x="644350" y="1238475"/>
            <a:ext cx="0" cy="21189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 rot="-5400000">
            <a:off x="3442502" y="366562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/>
          <p:nvPr/>
        </p:nvCxnSpPr>
        <p:spPr>
          <a:xfrm rot="-5400000">
            <a:off x="790494" y="3665623"/>
            <a:ext cx="1380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865390" y="3665631"/>
            <a:ext cx="2653200" cy="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PROPRIEDADE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41000" y="1100900"/>
            <a:ext cx="64110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Refere-se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à borda do elemento. Para atribuir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valor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esta propriedade, fazemos isso definindo 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estilo da linha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seu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tamanho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 sua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cor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O estilo da linha pode ser solid, dotted, dashed ou double.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558200" y="3051425"/>
            <a:ext cx="42639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border: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solid 3px green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3" name="Google Shape;173;p22"/>
          <p:cNvCxnSpPr/>
          <p:nvPr/>
        </p:nvCxnSpPr>
        <p:spPr>
          <a:xfrm rot="10800000">
            <a:off x="4472025" y="3115750"/>
            <a:ext cx="0" cy="375900"/>
          </a:xfrm>
          <a:prstGeom prst="straightConnector1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2"/>
          <p:cNvCxnSpPr/>
          <p:nvPr/>
        </p:nvCxnSpPr>
        <p:spPr>
          <a:xfrm rot="10800000">
            <a:off x="5843625" y="3115750"/>
            <a:ext cx="0" cy="375900"/>
          </a:xfrm>
          <a:prstGeom prst="straightConnector1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2"/>
          <p:cNvSpPr txBox="1"/>
          <p:nvPr/>
        </p:nvSpPr>
        <p:spPr>
          <a:xfrm>
            <a:off x="3823900" y="2657825"/>
            <a:ext cx="173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Estilo de linha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5519625" y="2657825"/>
            <a:ext cx="64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 Cor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>
            <a:off x="5230550" y="3888600"/>
            <a:ext cx="0" cy="443100"/>
          </a:xfrm>
          <a:prstGeom prst="straightConnector1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2"/>
          <p:cNvSpPr txBox="1"/>
          <p:nvPr/>
        </p:nvSpPr>
        <p:spPr>
          <a:xfrm>
            <a:off x="4830350" y="4367825"/>
            <a:ext cx="111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Tamanho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