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orient="horz" pos="432">
          <p15:clr>
            <a:srgbClr val="9AA0A6"/>
          </p15:clr>
        </p15:guide>
        <p15:guide id="3" orient="horz" pos="82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432" orient="horz"/>
        <p:guide pos="82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7d2760583_2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7d2760583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7d2760583_2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7d2760583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5a2febe0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25a2febe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25a2febe0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25a2febe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7d2760583_2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7d2760583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25a2febe0_0_2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25a2febe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5a2febe0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5a2febe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e4b52c0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e4b52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d2760583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d276058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7d2760583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7d27605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d2760583_2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d276058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d2760583_2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d2760583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d2760583_2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d2760583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d2760583_2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7d2760583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41091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MEDIDAS </a:t>
            </a:r>
            <a:r>
              <a:rPr lang="en">
                <a:solidFill>
                  <a:srgbClr val="E50A3B"/>
                </a:solidFill>
              </a:rPr>
              <a:t>RELATIVAS</a:t>
            </a:r>
            <a:endParaRPr>
              <a:solidFill>
                <a:srgbClr val="E50A3B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/>
        </p:nvSpPr>
        <p:spPr>
          <a:xfrm>
            <a:off x="841000" y="1112325"/>
            <a:ext cx="60036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&lt;div&gt; tem 32px de font-size. Se determinarmos em &lt;p&gt;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font-size: 1.5em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&lt;p&gt; terá 1.5 veces a font-size de seu pai. Assim, &lt;p&gt; agora possui 48px de font-size.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&lt;strong&gt; tem 1 vez o valor de font-size de seu container pai. &lt;strong&gt; tem 48px de font-size.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EM’S -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841000" y="2536225"/>
            <a:ext cx="6003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&gt;Olá!&lt;/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1660800" y="2845375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3"/>
          <p:cNvSpPr txBox="1"/>
          <p:nvPr/>
        </p:nvSpPr>
        <p:spPr>
          <a:xfrm>
            <a:off x="2144150" y="2640625"/>
            <a:ext cx="1487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Font-size: 16px;</a:t>
            </a:r>
            <a:endParaRPr b="1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98" name="Google Shape;198;p23"/>
          <p:cNvCxnSpPr/>
          <p:nvPr/>
        </p:nvCxnSpPr>
        <p:spPr>
          <a:xfrm>
            <a:off x="2082300" y="3160375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3"/>
          <p:cNvSpPr txBox="1"/>
          <p:nvPr/>
        </p:nvSpPr>
        <p:spPr>
          <a:xfrm>
            <a:off x="2565650" y="2955625"/>
            <a:ext cx="1487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rPr>
              <a:t>Font-size: 2em;</a:t>
            </a:r>
            <a:endParaRPr b="1">
              <a:solidFill>
                <a:srgbClr val="2196F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00" name="Google Shape;200;p23"/>
          <p:cNvCxnSpPr/>
          <p:nvPr/>
        </p:nvCxnSpPr>
        <p:spPr>
          <a:xfrm>
            <a:off x="2448525" y="3475375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3"/>
          <p:cNvSpPr txBox="1"/>
          <p:nvPr/>
        </p:nvSpPr>
        <p:spPr>
          <a:xfrm>
            <a:off x="2931875" y="3270625"/>
            <a:ext cx="1790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rPr>
              <a:t>Font-size: 1.5em;</a:t>
            </a:r>
            <a:endParaRPr b="1">
              <a:solidFill>
                <a:srgbClr val="2196F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02" name="Google Shape;202;p23"/>
          <p:cNvCxnSpPr/>
          <p:nvPr/>
        </p:nvCxnSpPr>
        <p:spPr>
          <a:xfrm>
            <a:off x="4935825" y="3777425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3"/>
          <p:cNvSpPr txBox="1"/>
          <p:nvPr/>
        </p:nvSpPr>
        <p:spPr>
          <a:xfrm>
            <a:off x="5419175" y="3572675"/>
            <a:ext cx="1487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Font-size: 1em;</a:t>
            </a:r>
            <a:endParaRPr b="1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/>
        </p:nvSpPr>
        <p:spPr>
          <a:xfrm>
            <a:off x="841000" y="1112325"/>
            <a:ext cx="6186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 agora mudarmos a base do documento (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&lt;body&gt;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) e alterarmos seu font-size para 10px, todos os elementos terão o tamanho de font-size afetados.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&lt;div&gt;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= 20px de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ont-size, </a:t>
            </a:r>
            <a:r>
              <a:rPr b="1"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&lt;p&gt;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= 30px de font-size,</a:t>
            </a:r>
            <a:r>
              <a:rPr b="1"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&lt;strong&gt;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= 30px de font-size.</a:t>
            </a:r>
            <a:endParaRPr i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EM’S -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841000" y="2536225"/>
            <a:ext cx="6003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&gt;Olá!&lt;/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2" name="Google Shape;212;p24"/>
          <p:cNvCxnSpPr/>
          <p:nvPr/>
        </p:nvCxnSpPr>
        <p:spPr>
          <a:xfrm>
            <a:off x="1660800" y="2845375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4"/>
          <p:cNvSpPr txBox="1"/>
          <p:nvPr/>
        </p:nvSpPr>
        <p:spPr>
          <a:xfrm>
            <a:off x="2144150" y="2640625"/>
            <a:ext cx="1487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rPr>
              <a:t>Font-size: 10px;</a:t>
            </a:r>
            <a:endParaRPr b="1">
              <a:solidFill>
                <a:srgbClr val="2196F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14" name="Google Shape;214;p24"/>
          <p:cNvCxnSpPr/>
          <p:nvPr/>
        </p:nvCxnSpPr>
        <p:spPr>
          <a:xfrm>
            <a:off x="2082300" y="3160375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4"/>
          <p:cNvSpPr txBox="1"/>
          <p:nvPr/>
        </p:nvSpPr>
        <p:spPr>
          <a:xfrm>
            <a:off x="2565650" y="2955625"/>
            <a:ext cx="1487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rPr>
              <a:t>Font-size: 2em;</a:t>
            </a:r>
            <a:endParaRPr b="1">
              <a:solidFill>
                <a:srgbClr val="2196F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16" name="Google Shape;216;p24"/>
          <p:cNvCxnSpPr/>
          <p:nvPr/>
        </p:nvCxnSpPr>
        <p:spPr>
          <a:xfrm>
            <a:off x="2448525" y="3475375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4"/>
          <p:cNvSpPr txBox="1"/>
          <p:nvPr/>
        </p:nvSpPr>
        <p:spPr>
          <a:xfrm>
            <a:off x="2931875" y="3270625"/>
            <a:ext cx="1790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rPr>
              <a:t>Font-size: 1.5em;</a:t>
            </a:r>
            <a:endParaRPr b="1">
              <a:solidFill>
                <a:srgbClr val="2196F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18" name="Google Shape;218;p24"/>
          <p:cNvCxnSpPr/>
          <p:nvPr/>
        </p:nvCxnSpPr>
        <p:spPr>
          <a:xfrm>
            <a:off x="4935825" y="3777425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4"/>
          <p:cNvSpPr txBox="1"/>
          <p:nvPr/>
        </p:nvSpPr>
        <p:spPr>
          <a:xfrm>
            <a:off x="5419175" y="3572675"/>
            <a:ext cx="1487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Font-size: 1em;</a:t>
            </a:r>
            <a:endParaRPr b="1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ctrTitle"/>
          </p:nvPr>
        </p:nvSpPr>
        <p:spPr>
          <a:xfrm>
            <a:off x="648300" y="1583350"/>
            <a:ext cx="41181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2196F3"/>
                </a:solidFill>
              </a:rPr>
              <a:t>2.</a:t>
            </a:r>
            <a:endParaRPr sz="7200">
              <a:solidFill>
                <a:srgbClr val="2196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VIEWPORT</a:t>
            </a:r>
            <a:r>
              <a:rPr lang="en">
                <a:solidFill>
                  <a:srgbClr val="434343"/>
                </a:solidFill>
              </a:rPr>
              <a:t> </a:t>
            </a:r>
            <a:r>
              <a:rPr lang="en">
                <a:solidFill>
                  <a:srgbClr val="2196F3"/>
                </a:solidFill>
              </a:rPr>
              <a:t>MEASURES</a:t>
            </a:r>
            <a:endParaRPr>
              <a:solidFill>
                <a:srgbClr val="2196F3"/>
              </a:solidFill>
            </a:endParaRPr>
          </a:p>
        </p:txBody>
      </p:sp>
      <p:sp>
        <p:nvSpPr>
          <p:cNvPr id="225" name="Google Shape;225;p25"/>
          <p:cNvSpPr txBox="1"/>
          <p:nvPr>
            <p:ph idx="1" type="subTitle"/>
          </p:nvPr>
        </p:nvSpPr>
        <p:spPr>
          <a:xfrm>
            <a:off x="5436100" y="3423075"/>
            <a:ext cx="3194700" cy="11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Viewport </a:t>
            </a:r>
            <a:r>
              <a:rPr lang="en"/>
              <a:t>refere-se à "caixa visível" de conteúdo dentro de um navegador.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VIEWPORT</a:t>
            </a:r>
            <a:endParaRPr b="1" sz="240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250" y="2599850"/>
            <a:ext cx="1696650" cy="16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100" y="1316100"/>
            <a:ext cx="3726374" cy="372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 rotWithShape="1">
          <a:blip r:embed="rId5">
            <a:alphaModFix/>
          </a:blip>
          <a:srcRect b="18492" l="20869" r="16233" t="16301"/>
          <a:stretch/>
        </p:blipFill>
        <p:spPr>
          <a:xfrm>
            <a:off x="3025625" y="1947200"/>
            <a:ext cx="3293576" cy="19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 rotWithShape="1">
          <a:blip r:embed="rId6">
            <a:alphaModFix/>
          </a:blip>
          <a:srcRect b="30908" l="40582" r="40305" t="19644"/>
          <a:stretch/>
        </p:blipFill>
        <p:spPr>
          <a:xfrm>
            <a:off x="1356600" y="2784450"/>
            <a:ext cx="799950" cy="121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VIEWPORT</a:t>
            </a:r>
            <a:endParaRPr b="1" sz="240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250" y="2599850"/>
            <a:ext cx="1696650" cy="16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100" y="1316100"/>
            <a:ext cx="3726374" cy="372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 rotWithShape="1">
          <a:blip r:embed="rId5">
            <a:alphaModFix/>
          </a:blip>
          <a:srcRect b="18492" l="20869" r="16233" t="16301"/>
          <a:stretch/>
        </p:blipFill>
        <p:spPr>
          <a:xfrm>
            <a:off x="3025625" y="1947200"/>
            <a:ext cx="3293576" cy="19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6">
            <a:alphaModFix/>
          </a:blip>
          <a:srcRect b="30908" l="40582" r="40305" t="19644"/>
          <a:stretch/>
        </p:blipFill>
        <p:spPr>
          <a:xfrm>
            <a:off x="1356600" y="2784450"/>
            <a:ext cx="799950" cy="121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/>
          <p:nvPr/>
        </p:nvSpPr>
        <p:spPr>
          <a:xfrm>
            <a:off x="3025625" y="1834300"/>
            <a:ext cx="3317100" cy="2230800"/>
          </a:xfrm>
          <a:prstGeom prst="rect">
            <a:avLst/>
          </a:prstGeom>
          <a:solidFill>
            <a:srgbClr val="E50A3B">
              <a:alpha val="3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1356600" y="2784450"/>
            <a:ext cx="800100" cy="1280700"/>
          </a:xfrm>
          <a:prstGeom prst="rect">
            <a:avLst/>
          </a:prstGeom>
          <a:solidFill>
            <a:srgbClr val="E50A3B">
              <a:alpha val="3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50" y="2262950"/>
            <a:ext cx="2251661" cy="225165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/>
          <p:nvPr/>
        </p:nvSpPr>
        <p:spPr>
          <a:xfrm>
            <a:off x="1525473" y="2504237"/>
            <a:ext cx="1129800" cy="1747200"/>
          </a:xfrm>
          <a:prstGeom prst="rect">
            <a:avLst/>
          </a:prstGeom>
          <a:solidFill>
            <a:srgbClr val="673AB7">
              <a:alpha val="3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vw / vh</a:t>
            </a:r>
            <a:endParaRPr b="1" sz="240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841000" y="1100900"/>
            <a:ext cx="6155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Qualquer medida expressa em largura do</a:t>
            </a:r>
            <a:r>
              <a:rPr b="1"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viewport (vw) </a:t>
            </a: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ou altura do </a:t>
            </a:r>
            <a:r>
              <a:rPr b="1"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viewport (vh) </a:t>
            </a: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terá </a:t>
            </a:r>
            <a:r>
              <a:rPr b="1"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SEMPRE </a:t>
            </a: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como eixo de referência o viewport do documento.</a:t>
            </a:r>
            <a:endParaRPr sz="15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3862423" y="2200963"/>
            <a:ext cx="24744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.caixaVermelha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width: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25vw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50vh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8" name="Google Shape;258;p28"/>
          <p:cNvCxnSpPr/>
          <p:nvPr/>
        </p:nvCxnSpPr>
        <p:spPr>
          <a:xfrm>
            <a:off x="2919534" y="2530077"/>
            <a:ext cx="0" cy="1799700"/>
          </a:xfrm>
          <a:prstGeom prst="straightConnector1">
            <a:avLst/>
          </a:prstGeom>
          <a:noFill/>
          <a:ln cap="flat" cmpd="sng" w="38100">
            <a:solidFill>
              <a:srgbClr val="673A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8"/>
          <p:cNvCxnSpPr/>
          <p:nvPr/>
        </p:nvCxnSpPr>
        <p:spPr>
          <a:xfrm rot="10800000">
            <a:off x="1514467" y="4675138"/>
            <a:ext cx="1129800" cy="0"/>
          </a:xfrm>
          <a:prstGeom prst="straightConnector1">
            <a:avLst/>
          </a:prstGeom>
          <a:noFill/>
          <a:ln cap="flat" cmpd="sng" w="38100">
            <a:solidFill>
              <a:srgbClr val="673A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8"/>
          <p:cNvSpPr txBox="1"/>
          <p:nvPr/>
        </p:nvSpPr>
        <p:spPr>
          <a:xfrm rot="-5400000">
            <a:off x="1862025" y="3152174"/>
            <a:ext cx="2500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viewport height </a:t>
            </a:r>
            <a:r>
              <a:rPr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de 480px</a:t>
            </a:r>
            <a:endParaRPr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1150130" y="4675138"/>
            <a:ext cx="2327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viewport width </a:t>
            </a:r>
            <a:r>
              <a:rPr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de 360px</a:t>
            </a:r>
            <a:endParaRPr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1532069" y="2503431"/>
            <a:ext cx="314400" cy="9090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3795375" y="3624175"/>
            <a:ext cx="3258600" cy="121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3862413" y="3698900"/>
            <a:ext cx="3000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Neste caso, a caixa será 0,25 vezes a largura do viewport (90px) e 0,5 vezes a altura do viewport (240px).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41997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O QUE </a:t>
            </a:r>
            <a:r>
              <a:rPr lang="en" sz="2800">
                <a:solidFill>
                  <a:srgbClr val="E50A3B"/>
                </a:solidFill>
              </a:rPr>
              <a:t>SÃO</a:t>
            </a:r>
            <a:r>
              <a:rPr lang="en" sz="2800">
                <a:solidFill>
                  <a:srgbClr val="434343"/>
                </a:solidFill>
              </a:rPr>
              <a:t>?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291100" y="3423075"/>
            <a:ext cx="33396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Estas são as medidas que estão relacionadas com o seu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container pai.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PORCENTAGENS -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289263" y="3599950"/>
            <a:ext cx="3258600" cy="93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3418563" y="3681250"/>
            <a:ext cx="3000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Neste caso, o elemento medirá 150px, sendo 50% da largura do seu container pai.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243738" y="2646550"/>
            <a:ext cx="30000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.elementoPadre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width: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300px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1243746" y="3637150"/>
            <a:ext cx="19710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elemento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Filho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width: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50%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841000" y="1112323"/>
            <a:ext cx="5862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Qualquer medida expressa em porcentagem,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SEMPRE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estará relacionada com a medida (nesse mesmo eixo) do elemento principal que a contém.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50" y="2724556"/>
            <a:ext cx="1971000" cy="956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7"/>
          <p:cNvSpPr txBox="1"/>
          <p:nvPr>
            <p:ph idx="4294967295" type="ctrTitle"/>
          </p:nvPr>
        </p:nvSpPr>
        <p:spPr>
          <a:xfrm>
            <a:off x="267300" y="1964350"/>
            <a:ext cx="24102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E COMO SABEMOS QUAL PORCENTAGEM A ATRIBUIR A CADA ELEMENTO?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REGRA DE 3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SIMPLES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899400" y="1812850"/>
            <a:ext cx="6408300" cy="2290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566575" y="4208350"/>
            <a:ext cx="31671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Container pai 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width: 1200px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899400" y="1812850"/>
            <a:ext cx="1447800" cy="11103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5773797" y="1812850"/>
            <a:ext cx="1533900" cy="11103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flipH="1">
            <a:off x="2347046" y="1812850"/>
            <a:ext cx="3691200" cy="11103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983725" y="2182475"/>
            <a:ext cx="1651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width: 300px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505263" y="2182475"/>
            <a:ext cx="1651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width: 700px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026800" y="2182475"/>
            <a:ext cx="1651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width: 200px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REGRA DE 3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SIMPLES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899400" y="1812850"/>
            <a:ext cx="6408300" cy="2290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2426025" y="4208350"/>
            <a:ext cx="36912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Contenedor padre 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max-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width: 1200px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899400" y="1812850"/>
            <a:ext cx="1447800" cy="11103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5773797" y="1812850"/>
            <a:ext cx="1533900" cy="11103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flipH="1">
            <a:off x="2347046" y="1812850"/>
            <a:ext cx="3691200" cy="11103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983725" y="2182475"/>
            <a:ext cx="1651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width: 25%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505263" y="2182475"/>
            <a:ext cx="1651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width: 58,33%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026800" y="2182475"/>
            <a:ext cx="1651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width: 16,66%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EM’S -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841000" y="1112323"/>
            <a:ext cx="5862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 em's são unidades de medida que são recomendadas para uso em tudo relacionado com tipografias.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1em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tem o valor igual à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16px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(salvo configuração ao contrário - alterarmos o valor no container)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388125" y="2955475"/>
            <a:ext cx="5612100" cy="1525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2364750" y="3238950"/>
            <a:ext cx="4536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Qualquer medida (que não seja </a:t>
            </a:r>
            <a:r>
              <a:rPr b="1" i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font-size</a:t>
            </a: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 expressa em </a:t>
            </a: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em's </a:t>
            </a: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SEMPRE terá como base de referência o </a:t>
            </a:r>
            <a:r>
              <a:rPr b="1" i="1"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font-size</a:t>
            </a: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que tem o mesmo elemento que estamos modificando.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47" name="Google Shape;147;p20"/>
          <p:cNvGrpSpPr/>
          <p:nvPr/>
        </p:nvGrpSpPr>
        <p:grpSpPr>
          <a:xfrm>
            <a:off x="1657155" y="3341598"/>
            <a:ext cx="549205" cy="753562"/>
            <a:chOff x="6718575" y="2318625"/>
            <a:chExt cx="256950" cy="407375"/>
          </a:xfrm>
        </p:grpSpPr>
        <p:sp>
          <p:nvSpPr>
            <p:cNvPr id="148" name="Google Shape;148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841000" y="1112323"/>
            <a:ext cx="5862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&lt;body&gt;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tem 16px de font-size, os demais elementos por padrão tem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1em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 font-size. Por tanto, todos recebem 16px de font-size.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EM’S -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841000" y="2275950"/>
            <a:ext cx="6003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&gt;Olá!&lt;/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4" name="Google Shape;164;p21"/>
          <p:cNvCxnSpPr/>
          <p:nvPr/>
        </p:nvCxnSpPr>
        <p:spPr>
          <a:xfrm>
            <a:off x="1660800" y="2585100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1"/>
          <p:cNvSpPr txBox="1"/>
          <p:nvPr/>
        </p:nvSpPr>
        <p:spPr>
          <a:xfrm>
            <a:off x="2144150" y="2380350"/>
            <a:ext cx="1487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Font-size: 16px;</a:t>
            </a:r>
            <a:endParaRPr b="1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66" name="Google Shape;166;p21"/>
          <p:cNvCxnSpPr/>
          <p:nvPr/>
        </p:nvCxnSpPr>
        <p:spPr>
          <a:xfrm>
            <a:off x="2082300" y="2900100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1"/>
          <p:cNvSpPr txBox="1"/>
          <p:nvPr/>
        </p:nvSpPr>
        <p:spPr>
          <a:xfrm>
            <a:off x="2565650" y="2695350"/>
            <a:ext cx="1487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Font-size: 1em;</a:t>
            </a:r>
            <a:endParaRPr b="1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68" name="Google Shape;168;p21"/>
          <p:cNvCxnSpPr/>
          <p:nvPr/>
        </p:nvCxnSpPr>
        <p:spPr>
          <a:xfrm>
            <a:off x="2448525" y="3215100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1"/>
          <p:cNvSpPr txBox="1"/>
          <p:nvPr/>
        </p:nvSpPr>
        <p:spPr>
          <a:xfrm>
            <a:off x="2931875" y="3010350"/>
            <a:ext cx="1487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Font-size: 1em;</a:t>
            </a:r>
            <a:endParaRPr b="1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70" name="Google Shape;170;p21"/>
          <p:cNvCxnSpPr/>
          <p:nvPr/>
        </p:nvCxnSpPr>
        <p:spPr>
          <a:xfrm>
            <a:off x="4935825" y="3517150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1"/>
          <p:cNvSpPr txBox="1"/>
          <p:nvPr/>
        </p:nvSpPr>
        <p:spPr>
          <a:xfrm>
            <a:off x="5419175" y="3312400"/>
            <a:ext cx="1487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Font-size: 1em;</a:t>
            </a:r>
            <a:endParaRPr b="1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841000" y="1112325"/>
            <a:ext cx="6003600" cy="1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 mudarmos o font-size de &lt;div&gt; para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2em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ela terá o dobro do tamanho da fonte do container pai, então. &lt;div&gt; agora tem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32px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 font-size. Então os filhos de &lt;div&gt; agora mudaram, 1em relativo ao container pai siginifica 32px de font-size.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EM’S -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841000" y="2536225"/>
            <a:ext cx="6003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&gt;Olá!&lt;/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22"/>
          <p:cNvCxnSpPr/>
          <p:nvPr/>
        </p:nvCxnSpPr>
        <p:spPr>
          <a:xfrm>
            <a:off x="1660800" y="2845375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2"/>
          <p:cNvSpPr txBox="1"/>
          <p:nvPr/>
        </p:nvSpPr>
        <p:spPr>
          <a:xfrm>
            <a:off x="2144150" y="2640625"/>
            <a:ext cx="1487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Font-size: 16px;</a:t>
            </a:r>
            <a:endParaRPr b="1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82" name="Google Shape;182;p22"/>
          <p:cNvCxnSpPr/>
          <p:nvPr/>
        </p:nvCxnSpPr>
        <p:spPr>
          <a:xfrm>
            <a:off x="2082300" y="3160375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2"/>
          <p:cNvSpPr txBox="1"/>
          <p:nvPr/>
        </p:nvSpPr>
        <p:spPr>
          <a:xfrm>
            <a:off x="2565650" y="2955625"/>
            <a:ext cx="1487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rPr>
              <a:t>Font-size: 2em;</a:t>
            </a:r>
            <a:endParaRPr b="1">
              <a:solidFill>
                <a:srgbClr val="2196F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84" name="Google Shape;184;p22"/>
          <p:cNvCxnSpPr/>
          <p:nvPr/>
        </p:nvCxnSpPr>
        <p:spPr>
          <a:xfrm>
            <a:off x="2448525" y="3475375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2"/>
          <p:cNvSpPr txBox="1"/>
          <p:nvPr/>
        </p:nvSpPr>
        <p:spPr>
          <a:xfrm>
            <a:off x="2931875" y="3270625"/>
            <a:ext cx="1487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Font-size: 1em;</a:t>
            </a:r>
            <a:endParaRPr b="1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86" name="Google Shape;186;p22"/>
          <p:cNvCxnSpPr/>
          <p:nvPr/>
        </p:nvCxnSpPr>
        <p:spPr>
          <a:xfrm>
            <a:off x="4935825" y="3777425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2"/>
          <p:cNvSpPr txBox="1"/>
          <p:nvPr/>
        </p:nvSpPr>
        <p:spPr>
          <a:xfrm>
            <a:off x="5419175" y="3572675"/>
            <a:ext cx="1487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Font-size: 1em;</a:t>
            </a:r>
            <a:endParaRPr b="1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