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Karl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30">
          <p15:clr>
            <a:srgbClr val="9AA0A6"/>
          </p15:clr>
        </p15:guide>
        <p15:guide id="2" orient="horz" pos="504">
          <p15:clr>
            <a:srgbClr val="9AA0A6"/>
          </p15:clr>
        </p15:guide>
        <p15:guide id="3" orient="horz" pos="82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0"/>
        <p:guide pos="504" orient="horz"/>
        <p:guide pos="82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regular.fntdata"/><Relationship Id="rId11" Type="http://schemas.openxmlformats.org/officeDocument/2006/relationships/slide" Target="slides/slide6.xml"/><Relationship Id="rId22" Type="http://schemas.openxmlformats.org/officeDocument/2006/relationships/font" Target="fonts/Karla-italic.fntdata"/><Relationship Id="rId10" Type="http://schemas.openxmlformats.org/officeDocument/2006/relationships/slide" Target="slides/slide5.xml"/><Relationship Id="rId21" Type="http://schemas.openxmlformats.org/officeDocument/2006/relationships/font" Target="fonts/Karl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Karl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8c3705f37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8c3705f3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25a2febe0_0_1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25a2febe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7ce09ea24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7ce09ea2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8c3705f37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8c3705f3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8c3705f37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8c3705f3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ce09ea24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7ce09ea2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1e4b52c0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1e4b52c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8c3705f37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8c3705f3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8c3705f37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8c3705f3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648300" y="3049150"/>
            <a:ext cx="4109100" cy="15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999999"/>
                </a:solidFill>
              </a:rPr>
              <a:t>Módulo: HTML e CSS </a:t>
            </a:r>
            <a:endParaRPr b="0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</a:rPr>
              <a:t>MEDIA QUERIES</a:t>
            </a:r>
            <a:endParaRPr>
              <a:solidFill>
                <a:srgbClr val="E50A3B"/>
              </a:solidFill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13863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25" y="1085775"/>
            <a:ext cx="6027250" cy="33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648300" y="1583350"/>
            <a:ext cx="38595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E50A3B"/>
                </a:solidFill>
              </a:rPr>
              <a:t>1.</a:t>
            </a:r>
            <a:endParaRPr sz="7200">
              <a:solidFill>
                <a:srgbClr val="E50A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</a:rPr>
              <a:t>O que </a:t>
            </a:r>
            <a:r>
              <a:rPr lang="en" sz="2800">
                <a:solidFill>
                  <a:srgbClr val="E50A3B"/>
                </a:solidFill>
              </a:rPr>
              <a:t>é?</a:t>
            </a:r>
            <a:endParaRPr sz="2800">
              <a:solidFill>
                <a:srgbClr val="E50A3B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156925" y="3423075"/>
            <a:ext cx="34737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Um conjunto de regras CSS que permitem </a:t>
            </a: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reorganizar </a:t>
            </a: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 conteúdo dependendo das condições de visualização do documento.</a:t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Devem ser sempre escritas no final da nossa folha do CSS.</a:t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8410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MIN-WIDTH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872275" y="1341700"/>
            <a:ext cx="31341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@media </a:t>
            </a:r>
            <a:r>
              <a:rPr lang="en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min-width:</a:t>
            </a:r>
            <a:r>
              <a:rPr lang="en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460px</a:t>
            </a:r>
            <a:r>
              <a:rPr lang="en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background: </a:t>
            </a:r>
            <a:r>
              <a:rPr lang="en" sz="16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842025" y="3264850"/>
            <a:ext cx="5645400" cy="1561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1040025" y="3399150"/>
            <a:ext cx="5249400" cy="11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Ao especificar </a:t>
            </a:r>
            <a:r>
              <a:rPr b="1" lang="en" sz="1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min-width</a:t>
            </a:r>
            <a:r>
              <a:rPr lang="en" sz="1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, estamos dizendo </a:t>
            </a:r>
            <a:r>
              <a:rPr lang="en" sz="1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“se houver pelo menos a largura 460px, aplicar esta regra”.</a:t>
            </a:r>
            <a:endParaRPr sz="1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 mesmo que dizer → Desta largura </a:t>
            </a:r>
            <a:r>
              <a:rPr b="1" i="1" lang="en" sz="1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para cima</a:t>
            </a:r>
            <a:endParaRPr b="1" i="1" sz="1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8410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MAX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-WIDTH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872275" y="1341700"/>
            <a:ext cx="31341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@media </a:t>
            </a:r>
            <a:r>
              <a:rPr lang="en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max-width:</a:t>
            </a:r>
            <a:r>
              <a:rPr lang="en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460px</a:t>
            </a:r>
            <a:r>
              <a:rPr lang="en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background: </a:t>
            </a:r>
            <a:r>
              <a:rPr lang="en" sz="16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842025" y="3264850"/>
            <a:ext cx="5645400" cy="1561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1040025" y="3399150"/>
            <a:ext cx="5249400" cy="11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Ao especificar </a:t>
            </a:r>
            <a:r>
              <a:rPr b="1" lang="en" sz="16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max-width</a:t>
            </a:r>
            <a:r>
              <a:rPr lang="en" sz="16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, estamos dizendo “se houver no máximo a largura 460px, aplicar esta regra”.</a:t>
            </a:r>
            <a:endParaRPr sz="16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O mesmo que dizer → Desta largura </a:t>
            </a:r>
            <a:r>
              <a:rPr b="1" i="1" lang="en" sz="16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para baixo</a:t>
            </a:r>
            <a:endParaRPr b="1" i="1" sz="16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841000" y="702825"/>
            <a:ext cx="5309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ORIENTAÇÃO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872275" y="1341700"/>
            <a:ext cx="68631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@media </a:t>
            </a:r>
            <a:r>
              <a:rPr lang="en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max-width:</a:t>
            </a:r>
            <a:r>
              <a:rPr lang="en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460px</a:t>
            </a:r>
            <a:r>
              <a:rPr lang="en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) and (</a:t>
            </a:r>
            <a:r>
              <a:rPr b="1" lang="en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orientation:</a:t>
            </a:r>
            <a:r>
              <a:rPr lang="en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landscape)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background: </a:t>
            </a:r>
            <a:r>
              <a:rPr lang="en" sz="16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842025" y="3264850"/>
            <a:ext cx="5645400" cy="1561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1040025" y="3345425"/>
            <a:ext cx="5249400" cy="11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Ao especificar a orientação (retrato ou paisagem), estamos a dizer "se houver uma largura máxima de 460px e o dispositivo estiver também em posição vertical/horizontal, vamos aplicar estas regras".</a:t>
            </a:r>
            <a:endParaRPr sz="1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ctrTitle"/>
          </p:nvPr>
        </p:nvSpPr>
        <p:spPr>
          <a:xfrm>
            <a:off x="648300" y="1583350"/>
            <a:ext cx="38595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2196F3"/>
                </a:solidFill>
              </a:rPr>
              <a:t>2</a:t>
            </a:r>
            <a:r>
              <a:rPr lang="en" sz="7200">
                <a:solidFill>
                  <a:srgbClr val="2196F3"/>
                </a:solidFill>
              </a:rPr>
              <a:t>.</a:t>
            </a:r>
            <a:endParaRPr sz="7200">
              <a:solidFill>
                <a:srgbClr val="2196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</a:rPr>
              <a:t>ESTRATÉGIAS</a:t>
            </a:r>
            <a:endParaRPr sz="2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196F3"/>
                </a:solidFill>
              </a:rPr>
              <a:t>DE DESENHO</a:t>
            </a:r>
            <a:endParaRPr sz="2800">
              <a:solidFill>
                <a:srgbClr val="2196F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MOBILE</a:t>
            </a:r>
            <a:r>
              <a:rPr b="1" lang="en" sz="2400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 FIRST</a:t>
            </a:r>
            <a:endParaRPr b="1" sz="2400">
              <a:solidFill>
                <a:srgbClr val="2196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872275" y="1429800"/>
            <a:ext cx="31341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background: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872275" y="2761750"/>
            <a:ext cx="31341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@media 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min-width: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460px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//tablet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872275" y="3881050"/>
            <a:ext cx="31341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@media 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min-width: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460px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//desktop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3" name="Google Shape;133;p20"/>
          <p:cNvCxnSpPr/>
          <p:nvPr/>
        </p:nvCxnSpPr>
        <p:spPr>
          <a:xfrm>
            <a:off x="4284000" y="2061000"/>
            <a:ext cx="564000" cy="0"/>
          </a:xfrm>
          <a:prstGeom prst="straightConnector1">
            <a:avLst/>
          </a:prstGeom>
          <a:noFill/>
          <a:ln cap="flat" cmpd="sng" w="19050">
            <a:solidFill>
              <a:srgbClr val="2196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0"/>
          <p:cNvSpPr txBox="1"/>
          <p:nvPr/>
        </p:nvSpPr>
        <p:spPr>
          <a:xfrm>
            <a:off x="4937000" y="1725150"/>
            <a:ext cx="19791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Definir os estilos para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mobile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3941725" y="1725150"/>
            <a:ext cx="4899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196F3"/>
                </a:solidFill>
                <a:latin typeface="Karla"/>
                <a:ea typeface="Karla"/>
                <a:cs typeface="Karla"/>
                <a:sym typeface="Karla"/>
              </a:rPr>
              <a:t>1°</a:t>
            </a:r>
            <a:endParaRPr b="1" sz="1800">
              <a:solidFill>
                <a:srgbClr val="2196F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36" name="Google Shape;136;p20"/>
          <p:cNvCxnSpPr/>
          <p:nvPr/>
        </p:nvCxnSpPr>
        <p:spPr>
          <a:xfrm>
            <a:off x="4284000" y="3051600"/>
            <a:ext cx="564000" cy="0"/>
          </a:xfrm>
          <a:prstGeom prst="straightConnector1">
            <a:avLst/>
          </a:prstGeom>
          <a:noFill/>
          <a:ln cap="flat" cmpd="sng" w="19050">
            <a:solidFill>
              <a:srgbClr val="2196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0"/>
          <p:cNvSpPr txBox="1"/>
          <p:nvPr/>
        </p:nvSpPr>
        <p:spPr>
          <a:xfrm>
            <a:off x="4937000" y="2715750"/>
            <a:ext cx="20328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Definir os estilos que se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adequam a cada viewport (tablet e desktop)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3941725" y="2715750"/>
            <a:ext cx="4899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196F3"/>
                </a:solidFill>
                <a:latin typeface="Karla"/>
                <a:ea typeface="Karla"/>
                <a:cs typeface="Karla"/>
                <a:sym typeface="Karla"/>
              </a:rPr>
              <a:t>2°</a:t>
            </a:r>
            <a:endParaRPr b="1" sz="1800">
              <a:solidFill>
                <a:srgbClr val="2196F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MOBILE</a:t>
            </a:r>
            <a:r>
              <a:rPr b="1" lang="en" sz="2400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 LAST</a:t>
            </a:r>
            <a:endParaRPr b="1" sz="2400">
              <a:solidFill>
                <a:srgbClr val="2196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872275" y="1429800"/>
            <a:ext cx="31341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background: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872275" y="2761750"/>
            <a:ext cx="31341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@media 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max-width: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460px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//tablet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872275" y="3881050"/>
            <a:ext cx="31341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@media 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max-width: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460px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//mobile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8" name="Google Shape;148;p21"/>
          <p:cNvCxnSpPr/>
          <p:nvPr/>
        </p:nvCxnSpPr>
        <p:spPr>
          <a:xfrm>
            <a:off x="4284000" y="2061000"/>
            <a:ext cx="564000" cy="0"/>
          </a:xfrm>
          <a:prstGeom prst="straightConnector1">
            <a:avLst/>
          </a:prstGeom>
          <a:noFill/>
          <a:ln cap="flat" cmpd="sng" w="19050">
            <a:solidFill>
              <a:srgbClr val="2196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1"/>
          <p:cNvSpPr txBox="1"/>
          <p:nvPr/>
        </p:nvSpPr>
        <p:spPr>
          <a:xfrm>
            <a:off x="4937000" y="1725150"/>
            <a:ext cx="19791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Definir os estilos para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desktop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3941725" y="1725150"/>
            <a:ext cx="4899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196F3"/>
                </a:solidFill>
                <a:latin typeface="Karla"/>
                <a:ea typeface="Karla"/>
                <a:cs typeface="Karla"/>
                <a:sym typeface="Karla"/>
              </a:rPr>
              <a:t>1°</a:t>
            </a:r>
            <a:endParaRPr b="1" sz="1800">
              <a:solidFill>
                <a:srgbClr val="2196F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51" name="Google Shape;151;p21"/>
          <p:cNvCxnSpPr/>
          <p:nvPr/>
        </p:nvCxnSpPr>
        <p:spPr>
          <a:xfrm>
            <a:off x="4284000" y="3051600"/>
            <a:ext cx="564000" cy="0"/>
          </a:xfrm>
          <a:prstGeom prst="straightConnector1">
            <a:avLst/>
          </a:prstGeom>
          <a:noFill/>
          <a:ln cap="flat" cmpd="sng" w="19050">
            <a:solidFill>
              <a:srgbClr val="2196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1"/>
          <p:cNvSpPr txBox="1"/>
          <p:nvPr/>
        </p:nvSpPr>
        <p:spPr>
          <a:xfrm>
            <a:off x="4937000" y="2715750"/>
            <a:ext cx="20328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Definir os estilos que se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adequam a cada viewport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3941725" y="2715750"/>
            <a:ext cx="4899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196F3"/>
                </a:solidFill>
                <a:latin typeface="Karla"/>
                <a:ea typeface="Karla"/>
                <a:cs typeface="Karla"/>
                <a:sym typeface="Karla"/>
              </a:rPr>
              <a:t>2°</a:t>
            </a:r>
            <a:endParaRPr b="1" sz="1800">
              <a:solidFill>
                <a:srgbClr val="2196F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ctrTitle"/>
          </p:nvPr>
        </p:nvSpPr>
        <p:spPr>
          <a:xfrm>
            <a:off x="648300" y="1583350"/>
            <a:ext cx="38595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E50A3B"/>
                </a:solidFill>
              </a:rPr>
              <a:t>3</a:t>
            </a:r>
            <a:r>
              <a:rPr lang="en" sz="7200">
                <a:solidFill>
                  <a:srgbClr val="E50A3B"/>
                </a:solidFill>
              </a:rPr>
              <a:t>.</a:t>
            </a:r>
            <a:endParaRPr sz="7200">
              <a:solidFill>
                <a:srgbClr val="E50A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50A3B"/>
                </a:solidFill>
              </a:rPr>
              <a:t>BREAKPOINTS</a:t>
            </a:r>
            <a:endParaRPr sz="2800">
              <a:solidFill>
                <a:srgbClr val="E50A3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