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3" r:id="rId3"/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Karl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Karla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Karla-italic.fntdata"/><Relationship Id="rId10" Type="http://schemas.openxmlformats.org/officeDocument/2006/relationships/slide" Target="slides/slide4.xml"/><Relationship Id="rId32" Type="http://schemas.openxmlformats.org/officeDocument/2006/relationships/font" Target="fonts/Karl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Karla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f222c2c6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f222c2c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47adf9fae_1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47adf9fae_1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47adf9fae_1_2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47adf9fae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47adf9fae_1_2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47adf9fae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47adf9fae_1_3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47adf9fae_1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47adf9fae_1_3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47adf9fae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47adf9fae_1_3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47adf9fae_1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47adf9fae_1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647adf9fae_1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47adf9fae_1_4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647adf9fae_1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47adf9fae_1_4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647adf9fae_1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647adf9fae_1_4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647adf9fae_1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77b47b781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77b47b78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47adf9fae_1_4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47adf9fae_1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167b23622_0_1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167b2362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7adf9fae_1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47adf9fae_1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7adf9fae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47adf9fa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47adf9fae_1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47adf9fae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47adf9fae_1_1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47adf9fae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47adf9fae_1_2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47adf9fae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b1c459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b1c459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5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15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4" name="Google Shape;64;p16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9" name="Google Shape;69;p17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3" name="Google Shape;73;p1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" name="Google Shape;74;p18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8" name="Google Shape;78;p1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" name="Google Shape;79;p1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3" name="Google Shape;83;p2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9" name="Google Shape;89;p2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3" name="Google Shape;93;p21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96" name="Google Shape;96;p2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7" name="Google Shape;97;p22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0" name="Google Shape;100;p2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" name="Google Shape;104;p2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2" name="Google Shape;112;p27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" name="Google Shape;113;p27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6" name="Google Shape;116;p28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7" name="Google Shape;117;p28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28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1" name="Google Shape;121;p29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2" name="Google Shape;122;p29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7" name="Google Shape;127;p30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8" name="Google Shape;128;p30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2" name="Google Shape;132;p3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3" name="Google Shape;133;p31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31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5" name="Google Shape;135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8" name="Google Shape;138;p3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9" name="Google Shape;139;p32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32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4" name="Google Shape;144;p3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5" name="Google Shape;145;p33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7" name="Google Shape;147;p33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8" name="Google Shape;148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1" name="Google Shape;151;p3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2" name="Google Shape;152;p34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4" name="Google Shape;154;p34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5" name="Google Shape;155;p34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6" name="Google Shape;156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9" name="Google Shape;159;p35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0" name="Google Shape;160;p35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4" name="Google Shape;164;p3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5" name="Google Shape;165;p36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166" name="Google Shape;166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9" name="Google Shape;169;p3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0" name="Google Shape;170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1C23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1C23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1C23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9"/>
          <p:cNvSpPr txBox="1"/>
          <p:nvPr>
            <p:ph type="ctrTitle"/>
          </p:nvPr>
        </p:nvSpPr>
        <p:spPr>
          <a:xfrm>
            <a:off x="648300" y="1735750"/>
            <a:ext cx="38595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434343"/>
                </a:solidFill>
              </a:rPr>
              <a:t>OS </a:t>
            </a:r>
            <a:r>
              <a:rPr lang="es" sz="2800">
                <a:solidFill>
                  <a:srgbClr val="F1C232"/>
                </a:solidFill>
              </a:rPr>
              <a:t>EIXOS</a:t>
            </a:r>
            <a:endParaRPr sz="2800">
              <a:solidFill>
                <a:srgbClr val="434343"/>
              </a:solidFill>
            </a:endParaRPr>
          </a:p>
        </p:txBody>
      </p:sp>
      <p:pic>
        <p:nvPicPr>
          <p:cNvPr id="178" name="Google Shape;1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 txBox="1"/>
          <p:nvPr/>
        </p:nvSpPr>
        <p:spPr>
          <a:xfrm>
            <a:off x="838250" y="789200"/>
            <a:ext cx="53916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justify-content</a:t>
            </a:r>
            <a:endParaRPr b="1" sz="3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 esta propriedade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alinhamos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os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items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ao longo do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main axis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Se é horizontal, se alinharão em função da linha. Se for vertical, eles serão alinhados de acordo com a coluna.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94" name="Google Shape;294;p48"/>
          <p:cNvGrpSpPr/>
          <p:nvPr/>
        </p:nvGrpSpPr>
        <p:grpSpPr>
          <a:xfrm>
            <a:off x="6797402" y="2185577"/>
            <a:ext cx="1270242" cy="1270213"/>
            <a:chOff x="1923675" y="1633650"/>
            <a:chExt cx="436000" cy="435975"/>
          </a:xfrm>
        </p:grpSpPr>
        <p:sp>
          <p:nvSpPr>
            <p:cNvPr id="295" name="Google Shape;295;p4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/>
        </p:nvSpPr>
        <p:spPr>
          <a:xfrm>
            <a:off x="688600" y="1351500"/>
            <a:ext cx="31722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Os itens estão alinhados com 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início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do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eixo principal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que definimos.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Se não declararmos o justify-content para o container, flex-start será o valor padrão.</a:t>
            </a:r>
            <a:endParaRPr i="1"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4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7" name="Google Shape;307;p49"/>
          <p:cNvSpPr txBox="1"/>
          <p:nvPr/>
        </p:nvSpPr>
        <p:spPr>
          <a:xfrm>
            <a:off x="688600" y="6897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justify-content:</a:t>
            </a:r>
            <a:r>
              <a:rPr b="1" lang="es" sz="24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 flex-start</a:t>
            </a:r>
            <a:endParaRPr b="1" sz="2400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9"/>
          <p:cNvSpPr/>
          <p:nvPr/>
        </p:nvSpPr>
        <p:spPr>
          <a:xfrm>
            <a:off x="688600" y="2450700"/>
            <a:ext cx="28845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justify-content: flex-start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49"/>
          <p:cNvSpPr/>
          <p:nvPr/>
        </p:nvSpPr>
        <p:spPr>
          <a:xfrm>
            <a:off x="4502600" y="2373100"/>
            <a:ext cx="2645700" cy="10719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673A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9"/>
          <p:cNvSpPr/>
          <p:nvPr/>
        </p:nvSpPr>
        <p:spPr>
          <a:xfrm>
            <a:off x="4511024" y="2499325"/>
            <a:ext cx="667200" cy="8280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11" name="Google Shape;311;p49"/>
          <p:cNvSpPr/>
          <p:nvPr/>
        </p:nvSpPr>
        <p:spPr>
          <a:xfrm>
            <a:off x="5167788" y="2495050"/>
            <a:ext cx="667200" cy="8280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12" name="Google Shape;312;p49"/>
          <p:cNvSpPr/>
          <p:nvPr/>
        </p:nvSpPr>
        <p:spPr>
          <a:xfrm>
            <a:off x="5837635" y="2495050"/>
            <a:ext cx="667200" cy="8280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13" name="Google Shape;313;p49"/>
          <p:cNvCxnSpPr/>
          <p:nvPr/>
        </p:nvCxnSpPr>
        <p:spPr>
          <a:xfrm>
            <a:off x="4458175" y="3705025"/>
            <a:ext cx="2452200" cy="0"/>
          </a:xfrm>
          <a:prstGeom prst="straightConnector1">
            <a:avLst/>
          </a:prstGeom>
          <a:noFill/>
          <a:ln cap="flat" cmpd="sng" w="28575">
            <a:solidFill>
              <a:srgbClr val="F44336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/>
          <p:nvPr/>
        </p:nvSpPr>
        <p:spPr>
          <a:xfrm>
            <a:off x="4502600" y="2373100"/>
            <a:ext cx="2645700" cy="10719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673A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0"/>
          <p:cNvSpPr txBox="1"/>
          <p:nvPr/>
        </p:nvSpPr>
        <p:spPr>
          <a:xfrm>
            <a:off x="688600" y="1351500"/>
            <a:ext cx="31722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Os itens estão alinhados com relação ao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final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eixo principal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que definimos.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5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1" name="Google Shape;321;p50"/>
          <p:cNvSpPr txBox="1"/>
          <p:nvPr/>
        </p:nvSpPr>
        <p:spPr>
          <a:xfrm>
            <a:off x="688600" y="6897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justify-content: </a:t>
            </a:r>
            <a:r>
              <a:rPr b="1" lang="es" sz="24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flex-end</a:t>
            </a:r>
            <a:endParaRPr b="1" sz="2400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50"/>
          <p:cNvSpPr/>
          <p:nvPr/>
        </p:nvSpPr>
        <p:spPr>
          <a:xfrm>
            <a:off x="688600" y="2450700"/>
            <a:ext cx="27141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justify-content: flex-end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50"/>
          <p:cNvSpPr/>
          <p:nvPr/>
        </p:nvSpPr>
        <p:spPr>
          <a:xfrm>
            <a:off x="5145053" y="2499325"/>
            <a:ext cx="667200" cy="8280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24" name="Google Shape;324;p50"/>
          <p:cNvSpPr/>
          <p:nvPr/>
        </p:nvSpPr>
        <p:spPr>
          <a:xfrm>
            <a:off x="5801816" y="2495050"/>
            <a:ext cx="667200" cy="8280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25" name="Google Shape;325;p50"/>
          <p:cNvSpPr/>
          <p:nvPr/>
        </p:nvSpPr>
        <p:spPr>
          <a:xfrm>
            <a:off x="6471663" y="2495050"/>
            <a:ext cx="667200" cy="8280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26" name="Google Shape;326;p50"/>
          <p:cNvCxnSpPr/>
          <p:nvPr/>
        </p:nvCxnSpPr>
        <p:spPr>
          <a:xfrm>
            <a:off x="4534375" y="3705025"/>
            <a:ext cx="2452200" cy="0"/>
          </a:xfrm>
          <a:prstGeom prst="straightConnector1">
            <a:avLst/>
          </a:prstGeom>
          <a:noFill/>
          <a:ln cap="flat" cmpd="sng" w="28575">
            <a:solidFill>
              <a:srgbClr val="F44336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/>
          <p:nvPr/>
        </p:nvSpPr>
        <p:spPr>
          <a:xfrm>
            <a:off x="4502600" y="2373100"/>
            <a:ext cx="2645700" cy="10719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673A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1"/>
          <p:cNvSpPr txBox="1"/>
          <p:nvPr/>
        </p:nvSpPr>
        <p:spPr>
          <a:xfrm>
            <a:off x="688600" y="1351500"/>
            <a:ext cx="31722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Os itens estão alinhados com relação ao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centro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do eixo principal.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Google Shape;333;p5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4" name="Google Shape;334;p51"/>
          <p:cNvSpPr txBox="1"/>
          <p:nvPr/>
        </p:nvSpPr>
        <p:spPr>
          <a:xfrm>
            <a:off x="688600" y="6897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justify-content: </a:t>
            </a:r>
            <a:r>
              <a:rPr b="1" lang="es" sz="24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center</a:t>
            </a:r>
            <a:endParaRPr b="1" sz="2400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1"/>
          <p:cNvSpPr/>
          <p:nvPr/>
        </p:nvSpPr>
        <p:spPr>
          <a:xfrm>
            <a:off x="688600" y="2450700"/>
            <a:ext cx="25179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justify-content: center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51"/>
          <p:cNvSpPr/>
          <p:nvPr/>
        </p:nvSpPr>
        <p:spPr>
          <a:xfrm>
            <a:off x="4848838" y="2499325"/>
            <a:ext cx="667200" cy="8280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37" name="Google Shape;337;p51"/>
          <p:cNvSpPr/>
          <p:nvPr/>
        </p:nvSpPr>
        <p:spPr>
          <a:xfrm>
            <a:off x="5505602" y="2495050"/>
            <a:ext cx="667200" cy="8280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38" name="Google Shape;338;p51"/>
          <p:cNvSpPr/>
          <p:nvPr/>
        </p:nvSpPr>
        <p:spPr>
          <a:xfrm>
            <a:off x="6175449" y="2495050"/>
            <a:ext cx="667200" cy="8280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39" name="Google Shape;339;p51"/>
          <p:cNvCxnSpPr/>
          <p:nvPr/>
        </p:nvCxnSpPr>
        <p:spPr>
          <a:xfrm>
            <a:off x="4534375" y="3705025"/>
            <a:ext cx="2452200" cy="0"/>
          </a:xfrm>
          <a:prstGeom prst="straightConnector1">
            <a:avLst/>
          </a:prstGeom>
          <a:noFill/>
          <a:ln cap="flat" cmpd="sng" w="28575">
            <a:solidFill>
              <a:srgbClr val="F44336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2"/>
          <p:cNvSpPr txBox="1"/>
          <p:nvPr/>
        </p:nvSpPr>
        <p:spPr>
          <a:xfrm>
            <a:off x="688600" y="1351500"/>
            <a:ext cx="31722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Os itens são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distribuídos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uniformemente dentro do container. 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primeiro item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será enviado para 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início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eixo principal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último item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será enviado para 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final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eixo principal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52"/>
          <p:cNvSpPr/>
          <p:nvPr/>
        </p:nvSpPr>
        <p:spPr>
          <a:xfrm>
            <a:off x="4502600" y="2373100"/>
            <a:ext cx="2645700" cy="10719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673A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7" name="Google Shape;347;p52"/>
          <p:cNvSpPr txBox="1"/>
          <p:nvPr/>
        </p:nvSpPr>
        <p:spPr>
          <a:xfrm>
            <a:off x="688600" y="6897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justify-content: </a:t>
            </a:r>
            <a:r>
              <a:rPr b="1" lang="es" sz="24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space-between</a:t>
            </a:r>
            <a:endParaRPr b="1" sz="2400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52"/>
          <p:cNvSpPr/>
          <p:nvPr/>
        </p:nvSpPr>
        <p:spPr>
          <a:xfrm>
            <a:off x="688600" y="2450700"/>
            <a:ext cx="32376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justify-content: space-between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52"/>
          <p:cNvSpPr/>
          <p:nvPr/>
        </p:nvSpPr>
        <p:spPr>
          <a:xfrm>
            <a:off x="4513361" y="2499325"/>
            <a:ext cx="667200" cy="8280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0" name="Google Shape;350;p52"/>
          <p:cNvSpPr/>
          <p:nvPr/>
        </p:nvSpPr>
        <p:spPr>
          <a:xfrm>
            <a:off x="5505602" y="2495050"/>
            <a:ext cx="667200" cy="8280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1" name="Google Shape;351;p52"/>
          <p:cNvSpPr/>
          <p:nvPr/>
        </p:nvSpPr>
        <p:spPr>
          <a:xfrm>
            <a:off x="6471701" y="2495050"/>
            <a:ext cx="667200" cy="8280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52" name="Google Shape;352;p52"/>
          <p:cNvCxnSpPr/>
          <p:nvPr/>
        </p:nvCxnSpPr>
        <p:spPr>
          <a:xfrm>
            <a:off x="4534375" y="3705025"/>
            <a:ext cx="2452200" cy="0"/>
          </a:xfrm>
          <a:prstGeom prst="straightConnector1">
            <a:avLst/>
          </a:prstGeom>
          <a:noFill/>
          <a:ln cap="flat" cmpd="sng" w="28575">
            <a:solidFill>
              <a:srgbClr val="F44336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/>
        </p:nvSpPr>
        <p:spPr>
          <a:xfrm>
            <a:off x="688600" y="1351500"/>
            <a:ext cx="34329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Os itens são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distribuídos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uniformemente, com espaçamento igual entre cada um.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primeiro item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terá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uma unidade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de espaço entre a borda do container, 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duas unidades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de espaço entre o seguinte item (porque o mesmo tem seu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próprio espaço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que se aplica somado ao espaço do antecessor). O mesmo acontece com 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último item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5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59" name="Google Shape;359;p53"/>
          <p:cNvSpPr txBox="1"/>
          <p:nvPr/>
        </p:nvSpPr>
        <p:spPr>
          <a:xfrm>
            <a:off x="688600" y="6897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justify-content: </a:t>
            </a:r>
            <a:r>
              <a:rPr b="1" lang="es" sz="24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space-around</a:t>
            </a:r>
            <a:endParaRPr b="1" sz="2400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53"/>
          <p:cNvSpPr/>
          <p:nvPr/>
        </p:nvSpPr>
        <p:spPr>
          <a:xfrm>
            <a:off x="688600" y="1521450"/>
            <a:ext cx="31068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justify-content: space-around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53"/>
          <p:cNvSpPr/>
          <p:nvPr/>
        </p:nvSpPr>
        <p:spPr>
          <a:xfrm>
            <a:off x="4502600" y="2373100"/>
            <a:ext cx="2645700" cy="107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73A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3"/>
          <p:cNvSpPr/>
          <p:nvPr/>
        </p:nvSpPr>
        <p:spPr>
          <a:xfrm>
            <a:off x="4604975" y="2499325"/>
            <a:ext cx="667200" cy="8280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3" name="Google Shape;363;p53"/>
          <p:cNvSpPr/>
          <p:nvPr/>
        </p:nvSpPr>
        <p:spPr>
          <a:xfrm>
            <a:off x="5492514" y="2495050"/>
            <a:ext cx="667200" cy="8280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4" name="Google Shape;364;p53"/>
          <p:cNvSpPr/>
          <p:nvPr/>
        </p:nvSpPr>
        <p:spPr>
          <a:xfrm>
            <a:off x="6353911" y="2495050"/>
            <a:ext cx="667200" cy="8280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65" name="Google Shape;365;p53"/>
          <p:cNvCxnSpPr/>
          <p:nvPr/>
        </p:nvCxnSpPr>
        <p:spPr>
          <a:xfrm>
            <a:off x="4534375" y="3705025"/>
            <a:ext cx="2452200" cy="0"/>
          </a:xfrm>
          <a:prstGeom prst="straightConnector1">
            <a:avLst/>
          </a:prstGeom>
          <a:noFill/>
          <a:ln cap="flat" cmpd="sng" w="28575">
            <a:solidFill>
              <a:srgbClr val="F4433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66" name="Google Shape;366;p53"/>
          <p:cNvCxnSpPr/>
          <p:nvPr/>
        </p:nvCxnSpPr>
        <p:spPr>
          <a:xfrm>
            <a:off x="4502600" y="2373125"/>
            <a:ext cx="0" cy="1071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53"/>
          <p:cNvCxnSpPr/>
          <p:nvPr/>
        </p:nvCxnSpPr>
        <p:spPr>
          <a:xfrm>
            <a:off x="4604562" y="2373125"/>
            <a:ext cx="0" cy="1071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53"/>
          <p:cNvCxnSpPr/>
          <p:nvPr/>
        </p:nvCxnSpPr>
        <p:spPr>
          <a:xfrm>
            <a:off x="5280015" y="2373125"/>
            <a:ext cx="0" cy="1071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53"/>
          <p:cNvCxnSpPr/>
          <p:nvPr/>
        </p:nvCxnSpPr>
        <p:spPr>
          <a:xfrm>
            <a:off x="5381977" y="2373125"/>
            <a:ext cx="0" cy="107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53"/>
          <p:cNvCxnSpPr/>
          <p:nvPr/>
        </p:nvCxnSpPr>
        <p:spPr>
          <a:xfrm>
            <a:off x="5495113" y="2368472"/>
            <a:ext cx="0" cy="1071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53"/>
          <p:cNvCxnSpPr/>
          <p:nvPr/>
        </p:nvCxnSpPr>
        <p:spPr>
          <a:xfrm>
            <a:off x="6159390" y="2370800"/>
            <a:ext cx="0" cy="1071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53"/>
          <p:cNvCxnSpPr/>
          <p:nvPr/>
        </p:nvCxnSpPr>
        <p:spPr>
          <a:xfrm>
            <a:off x="6261352" y="2370800"/>
            <a:ext cx="0" cy="107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53"/>
          <p:cNvCxnSpPr/>
          <p:nvPr/>
        </p:nvCxnSpPr>
        <p:spPr>
          <a:xfrm>
            <a:off x="6374488" y="2366147"/>
            <a:ext cx="0" cy="1071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53"/>
          <p:cNvCxnSpPr/>
          <p:nvPr/>
        </p:nvCxnSpPr>
        <p:spPr>
          <a:xfrm>
            <a:off x="7027575" y="2366150"/>
            <a:ext cx="0" cy="1071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53"/>
          <p:cNvCxnSpPr/>
          <p:nvPr/>
        </p:nvCxnSpPr>
        <p:spPr>
          <a:xfrm>
            <a:off x="7129537" y="2366150"/>
            <a:ext cx="0" cy="1071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/>
          <p:nvPr/>
        </p:nvSpPr>
        <p:spPr>
          <a:xfrm>
            <a:off x="838250" y="789200"/>
            <a:ext cx="53916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align-items</a:t>
            </a:r>
            <a:endParaRPr b="1" sz="3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 esta propriedade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alinhamos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os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items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ao longo do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eixo transversal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 não esclarecermos esta propriedade, o valor padrão é </a:t>
            </a:r>
            <a:r>
              <a:rPr lang="e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stretch.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81" name="Google Shape;381;p54"/>
          <p:cNvGrpSpPr/>
          <p:nvPr/>
        </p:nvGrpSpPr>
        <p:grpSpPr>
          <a:xfrm>
            <a:off x="6797402" y="2185577"/>
            <a:ext cx="1270242" cy="1270213"/>
            <a:chOff x="1923675" y="1633650"/>
            <a:chExt cx="436000" cy="435975"/>
          </a:xfrm>
        </p:grpSpPr>
        <p:sp>
          <p:nvSpPr>
            <p:cNvPr id="382" name="Google Shape;382;p5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/>
          <p:nvPr/>
        </p:nvSpPr>
        <p:spPr>
          <a:xfrm>
            <a:off x="688600" y="1351500"/>
            <a:ext cx="31722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Os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itens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ajustam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para cobrir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todo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container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 Se 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eixo transversal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for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vertical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eles são ajustados de acordo com a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coluna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 Se 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eixo transversal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for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horizontal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eles são ajustados de acordo com a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linha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5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94" name="Google Shape;394;p55"/>
          <p:cNvSpPr txBox="1"/>
          <p:nvPr/>
        </p:nvSpPr>
        <p:spPr>
          <a:xfrm>
            <a:off x="688600" y="6897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align-items:</a:t>
            </a:r>
            <a:r>
              <a:rPr b="1" lang="es" sz="24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 stretch</a:t>
            </a:r>
            <a:endParaRPr b="1" sz="2400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55"/>
          <p:cNvSpPr/>
          <p:nvPr/>
        </p:nvSpPr>
        <p:spPr>
          <a:xfrm>
            <a:off x="688600" y="2450700"/>
            <a:ext cx="22170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align-items</a:t>
            </a: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: stretch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55"/>
          <p:cNvSpPr/>
          <p:nvPr/>
        </p:nvSpPr>
        <p:spPr>
          <a:xfrm>
            <a:off x="4502600" y="2373100"/>
            <a:ext cx="2645700" cy="17625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673A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5"/>
          <p:cNvSpPr/>
          <p:nvPr/>
        </p:nvSpPr>
        <p:spPr>
          <a:xfrm>
            <a:off x="4511025" y="2374564"/>
            <a:ext cx="667200" cy="17535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8" name="Google Shape;398;p55"/>
          <p:cNvSpPr/>
          <p:nvPr/>
        </p:nvSpPr>
        <p:spPr>
          <a:xfrm>
            <a:off x="5167785" y="2365511"/>
            <a:ext cx="667200" cy="17535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9" name="Google Shape;399;p55"/>
          <p:cNvSpPr/>
          <p:nvPr/>
        </p:nvSpPr>
        <p:spPr>
          <a:xfrm>
            <a:off x="5837629" y="2365511"/>
            <a:ext cx="667200" cy="17535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400" name="Google Shape;400;p55"/>
          <p:cNvCxnSpPr/>
          <p:nvPr/>
        </p:nvCxnSpPr>
        <p:spPr>
          <a:xfrm rot="10800000">
            <a:off x="4293861" y="2390374"/>
            <a:ext cx="0" cy="17061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med" w="med" type="triangle"/>
            <a:tailEnd len="med" w="med" type="oval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/>
          <p:nvPr/>
        </p:nvSpPr>
        <p:spPr>
          <a:xfrm>
            <a:off x="688600" y="1351500"/>
            <a:ext cx="31722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Os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i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tems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alinham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no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início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do eixo transversal.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5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07" name="Google Shape;407;p56"/>
          <p:cNvSpPr txBox="1"/>
          <p:nvPr/>
        </p:nvSpPr>
        <p:spPr>
          <a:xfrm>
            <a:off x="688600" y="6897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align-items: </a:t>
            </a:r>
            <a:r>
              <a:rPr b="1" lang="es" sz="24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flex-start</a:t>
            </a:r>
            <a:endParaRPr b="1" sz="2400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56"/>
          <p:cNvSpPr/>
          <p:nvPr/>
        </p:nvSpPr>
        <p:spPr>
          <a:xfrm>
            <a:off x="688600" y="2450700"/>
            <a:ext cx="25701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align-items: flex-start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56"/>
          <p:cNvSpPr/>
          <p:nvPr/>
        </p:nvSpPr>
        <p:spPr>
          <a:xfrm>
            <a:off x="4502600" y="2373100"/>
            <a:ext cx="2645700" cy="17625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673A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6"/>
          <p:cNvSpPr/>
          <p:nvPr/>
        </p:nvSpPr>
        <p:spPr>
          <a:xfrm>
            <a:off x="4511025" y="2369080"/>
            <a:ext cx="667200" cy="6936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1" name="Google Shape;411;p56"/>
          <p:cNvSpPr/>
          <p:nvPr/>
        </p:nvSpPr>
        <p:spPr>
          <a:xfrm>
            <a:off x="5167783" y="2365500"/>
            <a:ext cx="667200" cy="6936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2" name="Google Shape;412;p56"/>
          <p:cNvSpPr/>
          <p:nvPr/>
        </p:nvSpPr>
        <p:spPr>
          <a:xfrm>
            <a:off x="5837625" y="2365500"/>
            <a:ext cx="667200" cy="6936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413" name="Google Shape;413;p56"/>
          <p:cNvCxnSpPr/>
          <p:nvPr/>
        </p:nvCxnSpPr>
        <p:spPr>
          <a:xfrm rot="10800000">
            <a:off x="4293861" y="2390374"/>
            <a:ext cx="0" cy="17061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med" w="med" type="triangle"/>
            <a:tailEnd len="med" w="med" type="oval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7"/>
          <p:cNvSpPr txBox="1"/>
          <p:nvPr/>
        </p:nvSpPr>
        <p:spPr>
          <a:xfrm>
            <a:off x="688600" y="1351500"/>
            <a:ext cx="31722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Os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items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alinham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final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do eixo transversal.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5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20" name="Google Shape;420;p57"/>
          <p:cNvSpPr txBox="1"/>
          <p:nvPr/>
        </p:nvSpPr>
        <p:spPr>
          <a:xfrm>
            <a:off x="688600" y="6897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align-items: </a:t>
            </a:r>
            <a:r>
              <a:rPr b="1" lang="es" sz="24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flex-end</a:t>
            </a:r>
            <a:endParaRPr b="1" sz="2400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7"/>
          <p:cNvSpPr/>
          <p:nvPr/>
        </p:nvSpPr>
        <p:spPr>
          <a:xfrm>
            <a:off x="688600" y="2450700"/>
            <a:ext cx="22824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align-items: flex-end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57"/>
          <p:cNvSpPr/>
          <p:nvPr/>
        </p:nvSpPr>
        <p:spPr>
          <a:xfrm>
            <a:off x="4502600" y="2373100"/>
            <a:ext cx="2645700" cy="17625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673A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7"/>
          <p:cNvSpPr/>
          <p:nvPr/>
        </p:nvSpPr>
        <p:spPr>
          <a:xfrm>
            <a:off x="4511025" y="3442144"/>
            <a:ext cx="667200" cy="6936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4" name="Google Shape;424;p57"/>
          <p:cNvSpPr/>
          <p:nvPr/>
        </p:nvSpPr>
        <p:spPr>
          <a:xfrm>
            <a:off x="5167783" y="3438563"/>
            <a:ext cx="667200" cy="6936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5" name="Google Shape;425;p57"/>
          <p:cNvSpPr/>
          <p:nvPr/>
        </p:nvSpPr>
        <p:spPr>
          <a:xfrm>
            <a:off x="5837625" y="3438563"/>
            <a:ext cx="667200" cy="6936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426" name="Google Shape;426;p57"/>
          <p:cNvCxnSpPr/>
          <p:nvPr/>
        </p:nvCxnSpPr>
        <p:spPr>
          <a:xfrm rot="10800000">
            <a:off x="4293861" y="2390374"/>
            <a:ext cx="0" cy="17061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med" w="med" type="triangle"/>
            <a:tailEnd len="med" w="med" type="oval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0"/>
          <p:cNvSpPr txBox="1"/>
          <p:nvPr/>
        </p:nvSpPr>
        <p:spPr>
          <a:xfrm>
            <a:off x="838250" y="514350"/>
            <a:ext cx="50904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Flexbox trabalha com dois eixos para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desenvolver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todo o seu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fluxo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interno: o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eixo X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 o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eixo Y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4" name="Google Shape;184;p40"/>
          <p:cNvGrpSpPr/>
          <p:nvPr/>
        </p:nvGrpSpPr>
        <p:grpSpPr>
          <a:xfrm>
            <a:off x="6762017" y="1824866"/>
            <a:ext cx="1005600" cy="1594384"/>
            <a:chOff x="6718575" y="2318625"/>
            <a:chExt cx="256950" cy="407375"/>
          </a:xfrm>
        </p:grpSpPr>
        <p:sp>
          <p:nvSpPr>
            <p:cNvPr id="185" name="Google Shape;185;p4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8"/>
          <p:cNvSpPr txBox="1"/>
          <p:nvPr/>
        </p:nvSpPr>
        <p:spPr>
          <a:xfrm>
            <a:off x="688600" y="1351500"/>
            <a:ext cx="31722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Os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items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alinham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no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centro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do eixo transversal.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5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33" name="Google Shape;433;p58"/>
          <p:cNvSpPr txBox="1"/>
          <p:nvPr/>
        </p:nvSpPr>
        <p:spPr>
          <a:xfrm>
            <a:off x="688600" y="6897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align-items: </a:t>
            </a:r>
            <a:r>
              <a:rPr b="1" lang="es" sz="24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center</a:t>
            </a:r>
            <a:endParaRPr b="1" sz="2400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58"/>
          <p:cNvSpPr/>
          <p:nvPr/>
        </p:nvSpPr>
        <p:spPr>
          <a:xfrm>
            <a:off x="688600" y="2450700"/>
            <a:ext cx="21513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align-items: center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58"/>
          <p:cNvSpPr/>
          <p:nvPr/>
        </p:nvSpPr>
        <p:spPr>
          <a:xfrm>
            <a:off x="4502600" y="2373100"/>
            <a:ext cx="2645700" cy="17625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673A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8"/>
          <p:cNvSpPr/>
          <p:nvPr/>
        </p:nvSpPr>
        <p:spPr>
          <a:xfrm>
            <a:off x="4511025" y="2909331"/>
            <a:ext cx="667200" cy="6936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7" name="Google Shape;437;p58"/>
          <p:cNvSpPr/>
          <p:nvPr/>
        </p:nvSpPr>
        <p:spPr>
          <a:xfrm>
            <a:off x="5167783" y="2905751"/>
            <a:ext cx="667200" cy="6936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8" name="Google Shape;438;p58"/>
          <p:cNvSpPr/>
          <p:nvPr/>
        </p:nvSpPr>
        <p:spPr>
          <a:xfrm>
            <a:off x="5837625" y="2905751"/>
            <a:ext cx="667200" cy="6936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439" name="Google Shape;439;p58"/>
          <p:cNvCxnSpPr/>
          <p:nvPr/>
        </p:nvCxnSpPr>
        <p:spPr>
          <a:xfrm rot="10800000">
            <a:off x="4293861" y="2390374"/>
            <a:ext cx="0" cy="17061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med" w="med" type="triangle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Dentro de um flex-container, tanto 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eixo x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como 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eixo y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levam outros nomes. Quando trabalhamos em fluxo flex, falamos do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eixo principal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(main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axis) e do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eixo transversal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(cross axis)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O conceito de trabalho do flexbox é baseado em uma única direção, ou seja, os elementos são distribuídos em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linhas horizontais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ou em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colunas verticais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Ao definirmos 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eixo principal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do nosso flex container, determinamos o fluxo que os elementos terão dentro do container. Eles serão ordenados com base no eixo que definimos.</a:t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4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9" name="Google Shape;199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EIXOS 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FLEXBOX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/>
          <p:nvPr/>
        </p:nvSpPr>
        <p:spPr>
          <a:xfrm>
            <a:off x="838250" y="789200"/>
            <a:ext cx="58233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flex-direction</a:t>
            </a:r>
            <a:endParaRPr b="1" sz="3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 esta propriedade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definimos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main axis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 container </a:t>
            </a:r>
            <a:r>
              <a:rPr i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(eixo principal)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que pode ser tanto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horizontal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como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vertical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O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cross axis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(eixo transversal)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será a direção perpendicular ao main axis.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5" name="Google Shape;205;p42"/>
          <p:cNvGrpSpPr/>
          <p:nvPr/>
        </p:nvGrpSpPr>
        <p:grpSpPr>
          <a:xfrm>
            <a:off x="6797402" y="2185577"/>
            <a:ext cx="1270242" cy="1270213"/>
            <a:chOff x="1923675" y="1633650"/>
            <a:chExt cx="436000" cy="435975"/>
          </a:xfrm>
        </p:grpSpPr>
        <p:sp>
          <p:nvSpPr>
            <p:cNvPr id="206" name="Google Shape;206;p4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7" name="Google Shape;217;p43"/>
          <p:cNvSpPr txBox="1"/>
          <p:nvPr/>
        </p:nvSpPr>
        <p:spPr>
          <a:xfrm>
            <a:off x="688600" y="6897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flex-direction:</a:t>
            </a:r>
            <a:r>
              <a:rPr b="1" lang="es" sz="24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 row</a:t>
            </a:r>
            <a:endParaRPr b="1" sz="2400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43"/>
          <p:cNvSpPr/>
          <p:nvPr/>
        </p:nvSpPr>
        <p:spPr>
          <a:xfrm>
            <a:off x="4578800" y="2416700"/>
            <a:ext cx="2403000" cy="10719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673A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43"/>
          <p:cNvCxnSpPr/>
          <p:nvPr/>
        </p:nvCxnSpPr>
        <p:spPr>
          <a:xfrm>
            <a:off x="4534375" y="3705025"/>
            <a:ext cx="2452200" cy="0"/>
          </a:xfrm>
          <a:prstGeom prst="straightConnector1">
            <a:avLst/>
          </a:prstGeom>
          <a:noFill/>
          <a:ln cap="flat" cmpd="sng" w="28575">
            <a:solidFill>
              <a:srgbClr val="F4433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20" name="Google Shape;220;p43"/>
          <p:cNvCxnSpPr/>
          <p:nvPr/>
        </p:nvCxnSpPr>
        <p:spPr>
          <a:xfrm rot="10800000">
            <a:off x="4359300" y="2416400"/>
            <a:ext cx="0" cy="12948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221" name="Google Shape;221;p43"/>
          <p:cNvSpPr/>
          <p:nvPr/>
        </p:nvSpPr>
        <p:spPr>
          <a:xfrm>
            <a:off x="4587224" y="2542925"/>
            <a:ext cx="667200" cy="8280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2" name="Google Shape;222;p43"/>
          <p:cNvSpPr/>
          <p:nvPr/>
        </p:nvSpPr>
        <p:spPr>
          <a:xfrm>
            <a:off x="5243988" y="2538650"/>
            <a:ext cx="667200" cy="8280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3" name="Google Shape;223;p43"/>
          <p:cNvSpPr/>
          <p:nvPr/>
        </p:nvSpPr>
        <p:spPr>
          <a:xfrm>
            <a:off x="5913835" y="2538650"/>
            <a:ext cx="667200" cy="8280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4" name="Google Shape;224;p43"/>
          <p:cNvSpPr/>
          <p:nvPr/>
        </p:nvSpPr>
        <p:spPr>
          <a:xfrm>
            <a:off x="688600" y="2450700"/>
            <a:ext cx="21330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flex-direction: row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43"/>
          <p:cNvSpPr txBox="1"/>
          <p:nvPr/>
        </p:nvSpPr>
        <p:spPr>
          <a:xfrm>
            <a:off x="5869808" y="3650392"/>
            <a:ext cx="107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44336"/>
                </a:solidFill>
                <a:latin typeface="Karla"/>
                <a:ea typeface="Karla"/>
                <a:cs typeface="Karla"/>
                <a:sym typeface="Karla"/>
              </a:rPr>
              <a:t>main axis</a:t>
            </a:r>
            <a:endParaRPr b="1">
              <a:solidFill>
                <a:srgbClr val="F4433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6" name="Google Shape;226;p43"/>
          <p:cNvSpPr txBox="1"/>
          <p:nvPr/>
        </p:nvSpPr>
        <p:spPr>
          <a:xfrm rot="-5400000">
            <a:off x="3639042" y="2788470"/>
            <a:ext cx="107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8BC34A"/>
                </a:solidFill>
                <a:latin typeface="Karla"/>
                <a:ea typeface="Karla"/>
                <a:cs typeface="Karla"/>
                <a:sym typeface="Karla"/>
              </a:rPr>
              <a:t>cross axis</a:t>
            </a:r>
            <a:endParaRPr b="1">
              <a:solidFill>
                <a:srgbClr val="8BC34A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7" name="Google Shape;227;p43"/>
          <p:cNvSpPr txBox="1"/>
          <p:nvPr/>
        </p:nvSpPr>
        <p:spPr>
          <a:xfrm>
            <a:off x="688600" y="1351500"/>
            <a:ext cx="31722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Os i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tens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se dispõem no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eixo x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da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esquerda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para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direita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Se não declararmos a propriedade de direcionamento (flex-direction) para o container, row será o valor padrão (automático).</a:t>
            </a:r>
            <a:endParaRPr i="1"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/>
        </p:nvSpPr>
        <p:spPr>
          <a:xfrm>
            <a:off x="688600" y="1351500"/>
            <a:ext cx="31722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Os i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tens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se dispõem no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eixo x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da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direita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para a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esquerda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4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4" name="Google Shape;234;p44"/>
          <p:cNvSpPr txBox="1"/>
          <p:nvPr/>
        </p:nvSpPr>
        <p:spPr>
          <a:xfrm>
            <a:off x="688600" y="6897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flex-direction: </a:t>
            </a:r>
            <a:r>
              <a:rPr b="1" lang="es" sz="24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row-reverse</a:t>
            </a:r>
            <a:endParaRPr b="1" sz="2400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44"/>
          <p:cNvSpPr/>
          <p:nvPr/>
        </p:nvSpPr>
        <p:spPr>
          <a:xfrm>
            <a:off x="4578800" y="2416700"/>
            <a:ext cx="2403000" cy="10719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673A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44"/>
          <p:cNvCxnSpPr/>
          <p:nvPr/>
        </p:nvCxnSpPr>
        <p:spPr>
          <a:xfrm>
            <a:off x="4534375" y="3705025"/>
            <a:ext cx="2452200" cy="0"/>
          </a:xfrm>
          <a:prstGeom prst="straightConnector1">
            <a:avLst/>
          </a:prstGeom>
          <a:noFill/>
          <a:ln cap="flat" cmpd="sng" w="28575">
            <a:solidFill>
              <a:srgbClr val="F44336"/>
            </a:solidFill>
            <a:prstDash val="solid"/>
            <a:round/>
            <a:headEnd len="med" w="med" type="triangle"/>
            <a:tailEnd len="med" w="med" type="oval"/>
          </a:ln>
        </p:spPr>
      </p:cxnSp>
      <p:cxnSp>
        <p:nvCxnSpPr>
          <p:cNvPr id="237" name="Google Shape;237;p44"/>
          <p:cNvCxnSpPr/>
          <p:nvPr/>
        </p:nvCxnSpPr>
        <p:spPr>
          <a:xfrm rot="10800000">
            <a:off x="4359300" y="2416400"/>
            <a:ext cx="0" cy="129480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238" name="Google Shape;238;p44"/>
          <p:cNvSpPr/>
          <p:nvPr/>
        </p:nvSpPr>
        <p:spPr>
          <a:xfrm>
            <a:off x="4992946" y="2542925"/>
            <a:ext cx="667200" cy="8280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9" name="Google Shape;239;p44"/>
          <p:cNvSpPr/>
          <p:nvPr/>
        </p:nvSpPr>
        <p:spPr>
          <a:xfrm>
            <a:off x="5649694" y="2538650"/>
            <a:ext cx="667200" cy="8280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0" name="Google Shape;240;p44"/>
          <p:cNvSpPr/>
          <p:nvPr/>
        </p:nvSpPr>
        <p:spPr>
          <a:xfrm>
            <a:off x="6312515" y="2538650"/>
            <a:ext cx="667200" cy="8280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1" name="Google Shape;241;p44"/>
          <p:cNvSpPr/>
          <p:nvPr/>
        </p:nvSpPr>
        <p:spPr>
          <a:xfrm>
            <a:off x="688599" y="2450703"/>
            <a:ext cx="28890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flex-direction: row-reverse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44"/>
          <p:cNvSpPr txBox="1"/>
          <p:nvPr/>
        </p:nvSpPr>
        <p:spPr>
          <a:xfrm>
            <a:off x="5869808" y="3650392"/>
            <a:ext cx="107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44336"/>
                </a:solidFill>
                <a:latin typeface="Karla"/>
                <a:ea typeface="Karla"/>
                <a:cs typeface="Karla"/>
                <a:sym typeface="Karla"/>
              </a:rPr>
              <a:t>main axis</a:t>
            </a:r>
            <a:endParaRPr b="1">
              <a:solidFill>
                <a:srgbClr val="F4433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3" name="Google Shape;243;p44"/>
          <p:cNvSpPr txBox="1"/>
          <p:nvPr/>
        </p:nvSpPr>
        <p:spPr>
          <a:xfrm rot="-5400000">
            <a:off x="3639042" y="2788470"/>
            <a:ext cx="107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8BC34A"/>
                </a:solidFill>
                <a:latin typeface="Karla"/>
                <a:ea typeface="Karla"/>
                <a:cs typeface="Karla"/>
                <a:sym typeface="Karla"/>
              </a:rPr>
              <a:t>cross axis</a:t>
            </a:r>
            <a:endParaRPr b="1">
              <a:solidFill>
                <a:srgbClr val="8BC34A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/>
        </p:nvSpPr>
        <p:spPr>
          <a:xfrm>
            <a:off x="688600" y="1351500"/>
            <a:ext cx="31722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Os itens se dispõem no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eixo y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de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cima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para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baixo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4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0" name="Google Shape;250;p45"/>
          <p:cNvSpPr txBox="1"/>
          <p:nvPr/>
        </p:nvSpPr>
        <p:spPr>
          <a:xfrm>
            <a:off x="688600" y="6897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flex-direction: </a:t>
            </a:r>
            <a:r>
              <a:rPr b="1" lang="es" sz="24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column</a:t>
            </a:r>
            <a:endParaRPr b="1" sz="2400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45"/>
          <p:cNvSpPr/>
          <p:nvPr/>
        </p:nvSpPr>
        <p:spPr>
          <a:xfrm>
            <a:off x="688600" y="2450700"/>
            <a:ext cx="24522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flex-direction: column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45"/>
          <p:cNvSpPr/>
          <p:nvPr/>
        </p:nvSpPr>
        <p:spPr>
          <a:xfrm>
            <a:off x="5102300" y="1427485"/>
            <a:ext cx="885000" cy="28968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673A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45"/>
          <p:cNvCxnSpPr/>
          <p:nvPr/>
        </p:nvCxnSpPr>
        <p:spPr>
          <a:xfrm rot="10800000">
            <a:off x="5057725" y="4521936"/>
            <a:ext cx="942600" cy="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med" w="med" type="triangle"/>
            <a:tailEnd len="med" w="med" type="oval"/>
          </a:ln>
        </p:spPr>
      </p:cxnSp>
      <p:cxnSp>
        <p:nvCxnSpPr>
          <p:cNvPr id="254" name="Google Shape;254;p45"/>
          <p:cNvCxnSpPr/>
          <p:nvPr/>
        </p:nvCxnSpPr>
        <p:spPr>
          <a:xfrm rot="10800000">
            <a:off x="4882800" y="1427060"/>
            <a:ext cx="0" cy="2858100"/>
          </a:xfrm>
          <a:prstGeom prst="straightConnector1">
            <a:avLst/>
          </a:prstGeom>
          <a:noFill/>
          <a:ln cap="flat" cmpd="sng" w="28575">
            <a:solidFill>
              <a:srgbClr val="F44336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255" name="Google Shape;255;p45"/>
          <p:cNvSpPr/>
          <p:nvPr/>
        </p:nvSpPr>
        <p:spPr>
          <a:xfrm>
            <a:off x="5215427" y="1449008"/>
            <a:ext cx="667200" cy="8280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6" name="Google Shape;256;p45"/>
          <p:cNvSpPr/>
          <p:nvPr/>
        </p:nvSpPr>
        <p:spPr>
          <a:xfrm>
            <a:off x="5215427" y="2277010"/>
            <a:ext cx="667200" cy="8280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7" name="Google Shape;257;p45"/>
          <p:cNvSpPr/>
          <p:nvPr/>
        </p:nvSpPr>
        <p:spPr>
          <a:xfrm>
            <a:off x="5215425" y="3091922"/>
            <a:ext cx="667200" cy="8280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8" name="Google Shape;258;p45"/>
          <p:cNvSpPr txBox="1"/>
          <p:nvPr/>
        </p:nvSpPr>
        <p:spPr>
          <a:xfrm>
            <a:off x="5010694" y="4534727"/>
            <a:ext cx="107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8BC34A"/>
                </a:solidFill>
                <a:latin typeface="Karla"/>
                <a:ea typeface="Karla"/>
                <a:cs typeface="Karla"/>
                <a:sym typeface="Karla"/>
              </a:rPr>
              <a:t>cross</a:t>
            </a:r>
            <a:r>
              <a:rPr b="1" lang="es">
                <a:solidFill>
                  <a:srgbClr val="8BC34A"/>
                </a:solidFill>
                <a:latin typeface="Karla"/>
                <a:ea typeface="Karla"/>
                <a:cs typeface="Karla"/>
                <a:sym typeface="Karla"/>
              </a:rPr>
              <a:t> axis</a:t>
            </a:r>
            <a:endParaRPr b="1">
              <a:solidFill>
                <a:srgbClr val="8BC34A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9" name="Google Shape;259;p45"/>
          <p:cNvSpPr txBox="1"/>
          <p:nvPr/>
        </p:nvSpPr>
        <p:spPr>
          <a:xfrm rot="-5400000">
            <a:off x="4142030" y="2657586"/>
            <a:ext cx="107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44336"/>
                </a:solidFill>
                <a:latin typeface="Karla"/>
                <a:ea typeface="Karla"/>
                <a:cs typeface="Karla"/>
                <a:sym typeface="Karla"/>
              </a:rPr>
              <a:t>main</a:t>
            </a:r>
            <a:r>
              <a:rPr b="1" lang="es">
                <a:solidFill>
                  <a:srgbClr val="F44336"/>
                </a:solidFill>
                <a:latin typeface="Karla"/>
                <a:ea typeface="Karla"/>
                <a:cs typeface="Karla"/>
                <a:sym typeface="Karla"/>
              </a:rPr>
              <a:t> axis</a:t>
            </a:r>
            <a:endParaRPr b="1">
              <a:solidFill>
                <a:srgbClr val="F4433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/>
        </p:nvSpPr>
        <p:spPr>
          <a:xfrm>
            <a:off x="688600" y="1351500"/>
            <a:ext cx="31722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Os itens estão dispostos no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eixo y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de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baixo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para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cima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4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6" name="Google Shape;266;p46"/>
          <p:cNvSpPr txBox="1"/>
          <p:nvPr/>
        </p:nvSpPr>
        <p:spPr>
          <a:xfrm>
            <a:off x="688600" y="6897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flex-direction: </a:t>
            </a:r>
            <a:r>
              <a:rPr b="1" lang="es" sz="24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column-reverse</a:t>
            </a:r>
            <a:endParaRPr b="1" sz="2400"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6"/>
          <p:cNvSpPr/>
          <p:nvPr/>
        </p:nvSpPr>
        <p:spPr>
          <a:xfrm>
            <a:off x="688600" y="2450700"/>
            <a:ext cx="3172200" cy="242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flex-direction: column-reverse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46"/>
          <p:cNvSpPr/>
          <p:nvPr/>
        </p:nvSpPr>
        <p:spPr>
          <a:xfrm>
            <a:off x="5102300" y="1427485"/>
            <a:ext cx="885000" cy="28968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673A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46"/>
          <p:cNvCxnSpPr/>
          <p:nvPr/>
        </p:nvCxnSpPr>
        <p:spPr>
          <a:xfrm rot="10800000">
            <a:off x="5057725" y="4521936"/>
            <a:ext cx="942600" cy="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med" w="med" type="triangle"/>
            <a:tailEnd len="med" w="med" type="oval"/>
          </a:ln>
        </p:spPr>
      </p:cxnSp>
      <p:cxnSp>
        <p:nvCxnSpPr>
          <p:cNvPr id="270" name="Google Shape;270;p46"/>
          <p:cNvCxnSpPr/>
          <p:nvPr/>
        </p:nvCxnSpPr>
        <p:spPr>
          <a:xfrm rot="10800000">
            <a:off x="4882800" y="1427060"/>
            <a:ext cx="0" cy="2858100"/>
          </a:xfrm>
          <a:prstGeom prst="straightConnector1">
            <a:avLst/>
          </a:prstGeom>
          <a:noFill/>
          <a:ln cap="flat" cmpd="sng" w="28575">
            <a:solidFill>
              <a:srgbClr val="F44336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71" name="Google Shape;271;p46"/>
          <p:cNvSpPr/>
          <p:nvPr/>
        </p:nvSpPr>
        <p:spPr>
          <a:xfrm>
            <a:off x="5215427" y="1842409"/>
            <a:ext cx="667200" cy="8280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2" name="Google Shape;272;p46"/>
          <p:cNvSpPr/>
          <p:nvPr/>
        </p:nvSpPr>
        <p:spPr>
          <a:xfrm>
            <a:off x="5215427" y="2673415"/>
            <a:ext cx="667200" cy="8280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3" name="Google Shape;273;p46"/>
          <p:cNvSpPr/>
          <p:nvPr/>
        </p:nvSpPr>
        <p:spPr>
          <a:xfrm>
            <a:off x="5215425" y="3492100"/>
            <a:ext cx="667200" cy="8280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4" name="Google Shape;274;p46"/>
          <p:cNvSpPr txBox="1"/>
          <p:nvPr/>
        </p:nvSpPr>
        <p:spPr>
          <a:xfrm>
            <a:off x="5010694" y="4534727"/>
            <a:ext cx="107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8BC34A"/>
                </a:solidFill>
                <a:latin typeface="Karla"/>
                <a:ea typeface="Karla"/>
                <a:cs typeface="Karla"/>
                <a:sym typeface="Karla"/>
              </a:rPr>
              <a:t>cross axis</a:t>
            </a:r>
            <a:endParaRPr b="1">
              <a:solidFill>
                <a:srgbClr val="8BC34A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5" name="Google Shape;275;p46"/>
          <p:cNvSpPr txBox="1"/>
          <p:nvPr/>
        </p:nvSpPr>
        <p:spPr>
          <a:xfrm rot="-5400000">
            <a:off x="4142030" y="2657586"/>
            <a:ext cx="107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44336"/>
                </a:solidFill>
                <a:latin typeface="Karla"/>
                <a:ea typeface="Karla"/>
                <a:cs typeface="Karla"/>
                <a:sym typeface="Karla"/>
              </a:rPr>
              <a:t>main axis</a:t>
            </a:r>
            <a:endParaRPr b="1">
              <a:solidFill>
                <a:srgbClr val="F4433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/>
        </p:nvSpPr>
        <p:spPr>
          <a:xfrm>
            <a:off x="838250" y="789200"/>
            <a:ext cx="52737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Flexbox nos dá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duas propriedades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alinhar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facilmente os elementos tanto através do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main axis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como do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cross axis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81" name="Google Shape;281;p47"/>
          <p:cNvGrpSpPr/>
          <p:nvPr/>
        </p:nvGrpSpPr>
        <p:grpSpPr>
          <a:xfrm>
            <a:off x="6656029" y="1884438"/>
            <a:ext cx="1510779" cy="1584030"/>
            <a:chOff x="5961125" y="1623900"/>
            <a:chExt cx="427450" cy="448175"/>
          </a:xfrm>
        </p:grpSpPr>
        <p:sp>
          <p:nvSpPr>
            <p:cNvPr id="282" name="Google Shape;282;p47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7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7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7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7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7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7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