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Karl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77F2ED-0C8C-4F29-9924-07B3BAC432E0}">
  <a:tblStyle styleId="{1077F2ED-0C8C-4F29-9924-07B3BAC432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Karla-bold.fntdata"/><Relationship Id="rId23" Type="http://schemas.openxmlformats.org/officeDocument/2006/relationships/font" Target="fonts/Karla-regular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Karla-boldItalic.fntdata"/><Relationship Id="rId25" Type="http://schemas.openxmlformats.org/officeDocument/2006/relationships/font" Target="fonts/Karla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f222c2c6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f222c2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56a0399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56a0399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7b47b781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77b47b7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2cc22d8d6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2cc22d8d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2d692bd74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2d692bd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2d692bd74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2d692bd7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2d692bd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2d692bd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d93c5de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2d93c5d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2d692bd74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2d692bd7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2cc22d8d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2cc22d8d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4" name="Google Shape;64;p1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9" name="Google Shape;69;p17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3" name="Google Shape;73;p1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1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8" name="Google Shape;78;p1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3" name="Google Shape;83;p2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9" name="Google Shape;89;p2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6" name="Google Shape;96;p2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0" name="Google Shape;100;p2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" name="Google Shape;104;p2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2" name="Google Shape;112;p2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27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6" name="Google Shape;116;p2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2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28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1" name="Google Shape;121;p29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29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7" name="Google Shape;127;p30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30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2" name="Google Shape;132;p3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31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8" name="Google Shape;138;p3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32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4" name="Google Shape;144;p3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1" name="Google Shape;151;p3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34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4" name="Google Shape;154;p34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5" name="Google Shape;155;p34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9" name="Google Shape;159;p3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35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4" name="Google Shape;164;p3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36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166" name="Google Shape;166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9" name="Google Shape;169;p3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79" name="Google Shape;179;p40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0" name="Google Shape;180;p40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3" name="Google Shape;183;p41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4" name="Google Shape;184;p41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5" name="Google Shape;185;p41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8" name="Google Shape;188;p4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9" name="Google Shape;189;p42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42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1" name="Google Shape;191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4" name="Google Shape;194;p43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5" name="Google Shape;195;p43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9" name="Google Shape;199;p4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0" name="Google Shape;200;p44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44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2" name="Google Shape;202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5" name="Google Shape;205;p4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Google Shape;206;p45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45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8" name="Google Shape;208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11" name="Google Shape;211;p4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2" name="Google Shape;212;p46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46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4" name="Google Shape;214;p46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5" name="Google Shape;215;p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18" name="Google Shape;218;p4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9" name="Google Shape;219;p47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47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1" name="Google Shape;221;p47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2" name="Google Shape;222;p47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3" name="Google Shape;223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26" name="Google Shape;226;p4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7" name="Google Shape;227;p4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4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31" name="Google Shape;231;p4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2" name="Google Shape;232;p49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233" name="Google Shape;233;p4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36" name="Google Shape;236;p5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7" name="Google Shape;237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9C27B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9C27B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9C27B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6" name="Google Shape;176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2"/>
          <p:cNvSpPr txBox="1"/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2196F3"/>
                </a:solidFill>
              </a:rPr>
              <a:t>CONTAINERS </a:t>
            </a:r>
            <a:r>
              <a:rPr lang="es" sz="2800">
                <a:solidFill>
                  <a:srgbClr val="434343"/>
                </a:solidFill>
              </a:rPr>
              <a:t>E </a:t>
            </a:r>
            <a:r>
              <a:rPr lang="es" sz="2800">
                <a:solidFill>
                  <a:srgbClr val="2196F3"/>
                </a:solidFill>
              </a:rPr>
              <a:t>BREAKPOINTS</a:t>
            </a:r>
            <a:endParaRPr sz="2800">
              <a:solidFill>
                <a:srgbClr val="2196F3"/>
              </a:solidFill>
            </a:endParaRPr>
          </a:p>
        </p:txBody>
      </p:sp>
      <p:pic>
        <p:nvPicPr>
          <p:cNvPr id="245" name="Google Shape;2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/>
        </p:nvSpPr>
        <p:spPr>
          <a:xfrm>
            <a:off x="838250" y="636800"/>
            <a:ext cx="54963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First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uma maneira de abordar o design e a montagem do site,   </a:t>
            </a: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declarando 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primeiro as </a:t>
            </a: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regras 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 estilo para os </a:t>
            </a: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dispositivos 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grandes</a:t>
            </a: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até chegar aos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pequenos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Era o </a:t>
            </a: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habitual no passado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hoje em dia não é muito usado.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61"/>
          <p:cNvSpPr/>
          <p:nvPr/>
        </p:nvSpPr>
        <p:spPr>
          <a:xfrm>
            <a:off x="6873633" y="2337992"/>
            <a:ext cx="1270243" cy="1270361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61"/>
          <p:cNvSpPr/>
          <p:nvPr/>
        </p:nvSpPr>
        <p:spPr>
          <a:xfrm>
            <a:off x="7410481" y="872677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1"/>
          <p:cNvSpPr/>
          <p:nvPr/>
        </p:nvSpPr>
        <p:spPr>
          <a:xfrm>
            <a:off x="8252705" y="872677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61"/>
          <p:cNvGrpSpPr/>
          <p:nvPr/>
        </p:nvGrpSpPr>
        <p:grpSpPr>
          <a:xfrm>
            <a:off x="6516062" y="904406"/>
            <a:ext cx="387933" cy="367467"/>
            <a:chOff x="2583100" y="2973775"/>
            <a:chExt cx="461550" cy="437200"/>
          </a:xfrm>
        </p:grpSpPr>
        <p:sp>
          <p:nvSpPr>
            <p:cNvPr id="342" name="Google Shape;342;p61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1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61"/>
          <p:cNvSpPr/>
          <p:nvPr/>
        </p:nvSpPr>
        <p:spPr>
          <a:xfrm>
            <a:off x="7875112" y="961090"/>
            <a:ext cx="248700" cy="254100"/>
          </a:xfrm>
          <a:prstGeom prst="rightArrow">
            <a:avLst>
              <a:gd fmla="val 44323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61"/>
          <p:cNvSpPr/>
          <p:nvPr/>
        </p:nvSpPr>
        <p:spPr>
          <a:xfrm>
            <a:off x="7032888" y="961090"/>
            <a:ext cx="248700" cy="254100"/>
          </a:xfrm>
          <a:prstGeom prst="rightArrow">
            <a:avLst>
              <a:gd fmla="val 44323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 txBox="1"/>
          <p:nvPr/>
        </p:nvSpPr>
        <p:spPr>
          <a:xfrm>
            <a:off x="838250" y="514350"/>
            <a:ext cx="50904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Representam 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núcleo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 Bootstrap.  Através desses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elementos,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criaremos a estrutura que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conterá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todo o fluxo do nosso site.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1" name="Google Shape;251;p53"/>
          <p:cNvGrpSpPr/>
          <p:nvPr/>
        </p:nvGrpSpPr>
        <p:grpSpPr>
          <a:xfrm>
            <a:off x="6762017" y="2008086"/>
            <a:ext cx="1005600" cy="1594384"/>
            <a:chOff x="6718575" y="2318625"/>
            <a:chExt cx="256950" cy="407375"/>
          </a:xfrm>
        </p:grpSpPr>
        <p:sp>
          <p:nvSpPr>
            <p:cNvPr id="252" name="Google Shape;252;p5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4"/>
          <p:cNvSpPr txBox="1"/>
          <p:nvPr/>
        </p:nvSpPr>
        <p:spPr>
          <a:xfrm>
            <a:off x="688600" y="1351500"/>
            <a:ext cx="62217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Um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container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é um elemento HTML cuja função principal é alinhar outros elementos 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contê-los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que se acomodem dentro de sua largura e altura.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Bootstrap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possui duas classes definidas para gerar um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elemento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container: </a:t>
            </a:r>
            <a:r>
              <a:rPr lang="es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434343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container </a:t>
            </a:r>
            <a:r>
              <a:rPr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434343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container-fluid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Podemos atribuir essas classes 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qualquer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tag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HTML, embora normalmente usemos elementos de bloco (</a:t>
            </a:r>
            <a:r>
              <a:rPr i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div, section, article, entre outros)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Dependendo do contexto, decidiremos qual deles transformar em um container.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5" name="Google Shape;265;p5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6" name="Google Shape;266;p54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 QUE É UM </a:t>
            </a:r>
            <a:r>
              <a:rPr b="1" lang="es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CONTAINER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55"/>
          <p:cNvGrpSpPr/>
          <p:nvPr/>
        </p:nvGrpSpPr>
        <p:grpSpPr>
          <a:xfrm>
            <a:off x="0" y="3726542"/>
            <a:ext cx="6846900" cy="1225631"/>
            <a:chOff x="0" y="2265887"/>
            <a:chExt cx="6846900" cy="954913"/>
          </a:xfrm>
        </p:grpSpPr>
        <p:sp>
          <p:nvSpPr>
            <p:cNvPr id="272" name="Google Shape;272;p55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5"/>
            <p:cNvSpPr/>
            <p:nvPr/>
          </p:nvSpPr>
          <p:spPr>
            <a:xfrm>
              <a:off x="0" y="2265887"/>
              <a:ext cx="548700" cy="9549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74" name="Google Shape;274;p55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Ao atribuir a classe de </a:t>
            </a:r>
            <a:r>
              <a:rPr lang="es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container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a um elemento, estamos determinando que ele tenha as seguintes características: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96F3"/>
              </a:buClr>
              <a:buSzPts val="1600"/>
              <a:buFont typeface="Karla"/>
              <a:buChar char="●"/>
            </a:pP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Largura limitada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Se ajusta a um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determinado tamanho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dependendo do viewport. </a:t>
            </a:r>
            <a:r>
              <a:rPr i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(No máximo, atingirá 1140 pixels).</a:t>
            </a:r>
            <a:endParaRPr sz="2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96F3"/>
              </a:buClr>
              <a:buSzPts val="1600"/>
              <a:buFont typeface="Karla"/>
              <a:buChar char="●"/>
            </a:pP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Padding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15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pixels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nos dois lados.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96F3"/>
              </a:buClr>
              <a:buSzPts val="1600"/>
              <a:buFont typeface="Karla"/>
              <a:buChar char="●"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Propriedades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margin-left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margin-right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com valor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auto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que o conteúdo seja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centrado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na tela.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 Conteúdo do div --&gt;</a:t>
            </a:r>
            <a:endParaRPr i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6" name="Google Shape;276;p55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container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56"/>
          <p:cNvGrpSpPr/>
          <p:nvPr/>
        </p:nvGrpSpPr>
        <p:grpSpPr>
          <a:xfrm>
            <a:off x="0" y="3726542"/>
            <a:ext cx="6846900" cy="1225631"/>
            <a:chOff x="0" y="2265887"/>
            <a:chExt cx="6846900" cy="954913"/>
          </a:xfrm>
        </p:grpSpPr>
        <p:sp>
          <p:nvSpPr>
            <p:cNvPr id="282" name="Google Shape;282;p56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6"/>
            <p:cNvSpPr/>
            <p:nvPr/>
          </p:nvSpPr>
          <p:spPr>
            <a:xfrm>
              <a:off x="0" y="2265887"/>
              <a:ext cx="548700" cy="9549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4" name="Google Shape;284;p56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Ao atribuir a classe </a:t>
            </a:r>
            <a:r>
              <a:rPr lang="es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container-fluid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a um elemento, estamos determinando que ele tenha as seguintes características: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96F3"/>
              </a:buClr>
              <a:buSzPts val="1600"/>
              <a:buFont typeface="Karla"/>
              <a:buChar char="●"/>
            </a:pP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Largura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ilimitada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Sempre ocupará 100% do viewport.</a:t>
            </a:r>
            <a:endParaRPr sz="2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96F3"/>
              </a:buClr>
              <a:buSzPts val="1600"/>
              <a:buFont typeface="Karla"/>
              <a:buChar char="●"/>
            </a:pP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Padding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15 pixels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nos dois lados.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96F3"/>
              </a:buClr>
              <a:buSzPts val="1600"/>
              <a:buFont typeface="Karla"/>
              <a:buChar char="●"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Propriedades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margin-left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margin-right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com valor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auto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que o conteúdo seja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centrado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na tela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"container-fluid"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&lt;!--  Conteúdo do div --&gt;</a:t>
            </a:r>
            <a:endParaRPr i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5" name="Google Shape;285;p5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6" name="Google Shape;286;p56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container-fluid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57"/>
          <p:cNvGrpSpPr/>
          <p:nvPr/>
        </p:nvGrpSpPr>
        <p:grpSpPr>
          <a:xfrm>
            <a:off x="6656029" y="1805911"/>
            <a:ext cx="1510779" cy="1584030"/>
            <a:chOff x="5961125" y="1623900"/>
            <a:chExt cx="427450" cy="448175"/>
          </a:xfrm>
        </p:grpSpPr>
        <p:sp>
          <p:nvSpPr>
            <p:cNvPr id="292" name="Google Shape;292;p5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57"/>
          <p:cNvSpPr txBox="1"/>
          <p:nvPr/>
        </p:nvSpPr>
        <p:spPr>
          <a:xfrm>
            <a:off x="838250" y="789200"/>
            <a:ext cx="51297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largura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 elemento ao qual atribuímos a classe </a:t>
            </a:r>
            <a:r>
              <a:rPr lang="e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será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ajustada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viewport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 base no comportamento definido pelos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break-points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 Bootstrap.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58"/>
          <p:cNvPicPr preferRelativeResize="0"/>
          <p:nvPr/>
        </p:nvPicPr>
        <p:blipFill rotWithShape="1">
          <a:blip r:embed="rId3">
            <a:alphaModFix/>
          </a:blip>
          <a:srcRect b="15337" l="0" r="0" t="18525"/>
          <a:stretch/>
        </p:blipFill>
        <p:spPr>
          <a:xfrm>
            <a:off x="2386825" y="3397500"/>
            <a:ext cx="2929450" cy="19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8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Um breakpoint é um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ponto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quebra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 partir do qual o nosso site muda. Isso acontece quando uma das propriedades da tela, geralmente a largura, atinge um determinado valor.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Nesse momento, as regras associadas a esse breakpoint, contidas nos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media-queries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são aplicadas e a aparência do site é alterada. 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Bootstrap já tem pré-definidos seu conjunto de breakpoints.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6" name="Google Shape;306;p5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7" name="Google Shape;307;p58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 QUE É UM </a:t>
            </a:r>
            <a:r>
              <a:rPr b="1" lang="es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BREAKPOINT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3" name="Google Shape;313;p59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BREAKPOINTS 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BOOTSTRAP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14" name="Google Shape;314;p59"/>
          <p:cNvGraphicFramePr/>
          <p:nvPr/>
        </p:nvGraphicFramePr>
        <p:xfrm>
          <a:off x="813213" y="15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{1077F2ED-0C8C-4F29-9924-07B3BAC432E0}</a:tableStyleId>
              </a:tblPr>
              <a:tblGrid>
                <a:gridCol w="3109625"/>
                <a:gridCol w="2382525"/>
              </a:tblGrid>
              <a:tr h="5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Largura viewport</a:t>
                      </a:r>
                      <a:endParaRPr b="1">
                        <a:solidFill>
                          <a:srgbClr val="FFFFFF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2196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Largura container</a:t>
                      </a:r>
                      <a:endParaRPr b="1">
                        <a:solidFill>
                          <a:srgbClr val="FFFFFF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2196F3"/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&lt; </a:t>
                      </a: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576px (</a:t>
                      </a:r>
                      <a:r>
                        <a:rPr i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extra small)</a:t>
                      </a:r>
                      <a:endParaRPr i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100%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&gt;=</a:t>
                      </a: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576px (</a:t>
                      </a:r>
                      <a:r>
                        <a:rPr i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small)</a:t>
                      </a:r>
                      <a:endParaRPr i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EFEFEF">
                        <a:alpha val="589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540px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EFEFEF">
                        <a:alpha val="58929"/>
                      </a:srgbClr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&gt;=</a:t>
                      </a: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768px (</a:t>
                      </a:r>
                      <a:r>
                        <a:rPr i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medium)</a:t>
                      </a:r>
                      <a:endParaRPr i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720px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&gt;=</a:t>
                      </a: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992px (</a:t>
                      </a:r>
                      <a:r>
                        <a:rPr i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large)</a:t>
                      </a:r>
                      <a:endParaRPr i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>
                        <a:alpha val="589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960px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>
                        <a:alpha val="58929"/>
                      </a:srgbClr>
                    </a:solidFill>
                  </a:tcPr>
                </a:tc>
              </a:tr>
              <a:tr h="5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&gt;= </a:t>
                      </a: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1200px (</a:t>
                      </a:r>
                      <a:r>
                        <a:rPr i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e</a:t>
                      </a:r>
                      <a:r>
                        <a:rPr i="1"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xtra large)</a:t>
                      </a:r>
                      <a:endParaRPr i="1">
                        <a:highlight>
                          <a:srgbClr val="FFFFFF"/>
                        </a:highlight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Karla"/>
                          <a:ea typeface="Karla"/>
                          <a:cs typeface="Karla"/>
                          <a:sym typeface="Karla"/>
                        </a:rPr>
                        <a:t>1140px</a:t>
                      </a:r>
                      <a:endParaRPr>
                        <a:highlight>
                          <a:srgbClr val="EFEFEF"/>
                        </a:highlight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315" name="Google Shape;315;p59"/>
          <p:cNvSpPr/>
          <p:nvPr/>
        </p:nvSpPr>
        <p:spPr>
          <a:xfrm>
            <a:off x="6588700" y="329316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9"/>
          <p:cNvSpPr/>
          <p:nvPr/>
        </p:nvSpPr>
        <p:spPr>
          <a:xfrm>
            <a:off x="6632205" y="235629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59"/>
          <p:cNvGrpSpPr/>
          <p:nvPr/>
        </p:nvGrpSpPr>
        <p:grpSpPr>
          <a:xfrm>
            <a:off x="6562612" y="4230031"/>
            <a:ext cx="387933" cy="367467"/>
            <a:chOff x="2583100" y="2973775"/>
            <a:chExt cx="461550" cy="437200"/>
          </a:xfrm>
        </p:grpSpPr>
        <p:sp>
          <p:nvSpPr>
            <p:cNvPr id="318" name="Google Shape;318;p5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0"/>
          <p:cNvSpPr txBox="1"/>
          <p:nvPr/>
        </p:nvSpPr>
        <p:spPr>
          <a:xfrm>
            <a:off x="873475" y="256125"/>
            <a:ext cx="54963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3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Mobile First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uma maneira de abordar o design e a montagem do site,  </a:t>
            </a: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declarando 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primeiro as </a:t>
            </a: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regras 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 estilo para os </a:t>
            </a: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dispositivos pequenos 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até chegar aos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grandes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o mais usado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hoje em dia devido à quantidade de dispositivos móveis.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60"/>
          <p:cNvSpPr/>
          <p:nvPr/>
        </p:nvSpPr>
        <p:spPr>
          <a:xfrm>
            <a:off x="6873625" y="2337967"/>
            <a:ext cx="1270267" cy="1270426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60"/>
          <p:cNvSpPr/>
          <p:nvPr/>
        </p:nvSpPr>
        <p:spPr>
          <a:xfrm>
            <a:off x="7340888" y="872677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0"/>
          <p:cNvSpPr/>
          <p:nvPr/>
        </p:nvSpPr>
        <p:spPr>
          <a:xfrm>
            <a:off x="7805519" y="961090"/>
            <a:ext cx="248700" cy="254100"/>
          </a:xfrm>
          <a:prstGeom prst="rightArrow">
            <a:avLst>
              <a:gd fmla="val 44323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0"/>
          <p:cNvSpPr/>
          <p:nvPr/>
        </p:nvSpPr>
        <p:spPr>
          <a:xfrm>
            <a:off x="6963294" y="961090"/>
            <a:ext cx="248700" cy="254100"/>
          </a:xfrm>
          <a:prstGeom prst="rightArrow">
            <a:avLst>
              <a:gd fmla="val 44323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0"/>
          <p:cNvSpPr/>
          <p:nvPr/>
        </p:nvSpPr>
        <p:spPr>
          <a:xfrm>
            <a:off x="6585655" y="872677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60"/>
          <p:cNvGrpSpPr/>
          <p:nvPr/>
        </p:nvGrpSpPr>
        <p:grpSpPr>
          <a:xfrm>
            <a:off x="8183112" y="904406"/>
            <a:ext cx="387933" cy="367467"/>
            <a:chOff x="2583100" y="2973775"/>
            <a:chExt cx="461550" cy="437200"/>
          </a:xfrm>
        </p:grpSpPr>
        <p:sp>
          <p:nvSpPr>
            <p:cNvPr id="331" name="Google Shape;331;p6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