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5" r:id="rId3"/>
    <p:sldMasterId id="2147483696" r:id="rId4"/>
    <p:sldMasterId id="2147483697" r:id="rId5"/>
    <p:sldMasterId id="214748369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Karl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Karla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font" Target="fonts/Karla-italic.fntdata"/><Relationship Id="rId25" Type="http://schemas.openxmlformats.org/officeDocument/2006/relationships/font" Target="fonts/Karla-bold.fntdata"/><Relationship Id="rId27" Type="http://schemas.openxmlformats.org/officeDocument/2006/relationships/font" Target="fonts/Karla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2e3201409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2e320140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5747e3dd0_0_2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5747e3dd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5747e3dd0_0_3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5747e3dd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5747e3dd0_0_3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5747e3dd0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77b47b781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77b47b78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5747e3dd0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5747e3dd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2e3201409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2e320140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5747e3dd0_0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5747e3dd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5747e3dd0_0_1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5747e3dd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5747e3dd0_0_1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5747e3dd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5747e3dd0_0_1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5747e3dd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5747e3dd0_0_3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5747e3dd0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5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15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4" name="Google Shape;64;p16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9" name="Google Shape;69;p17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3" name="Google Shape;73;p1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4" name="Google Shape;74;p18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8" name="Google Shape;78;p1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9" name="Google Shape;79;p19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3" name="Google Shape;83;p2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9" name="Google Shape;89;p2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3" name="Google Shape;93;p21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96" name="Google Shape;96;p2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7" name="Google Shape;97;p22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0" name="Google Shape;100;p2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4" name="Google Shape;104;p2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2" name="Google Shape;112;p27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3" name="Google Shape;113;p27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6" name="Google Shape;116;p28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7" name="Google Shape;117;p28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" name="Google Shape;118;p28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1" name="Google Shape;121;p29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2" name="Google Shape;122;p29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7" name="Google Shape;127;p30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8" name="Google Shape;128;p30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32" name="Google Shape;132;p3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3" name="Google Shape;133;p31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31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5" name="Google Shape;135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38" name="Google Shape;138;p3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9" name="Google Shape;139;p32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32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1" name="Google Shape;141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4" name="Google Shape;144;p3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5" name="Google Shape;145;p33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33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7" name="Google Shape;147;p33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8" name="Google Shape;148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1" name="Google Shape;151;p3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2" name="Google Shape;152;p34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34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4" name="Google Shape;154;p34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5" name="Google Shape;155;p34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6" name="Google Shape;156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9" name="Google Shape;159;p35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0" name="Google Shape;160;p35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4" name="Google Shape;164;p3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5" name="Google Shape;165;p36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166" name="Google Shape;166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9" name="Google Shape;169;p3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0" name="Google Shape;170;p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79" name="Google Shape;179;p40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0" name="Google Shape;180;p40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83" name="Google Shape;183;p41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4" name="Google Shape;184;p41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5" name="Google Shape;185;p41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88" name="Google Shape;188;p4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9" name="Google Shape;189;p42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0" name="Google Shape;190;p42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91" name="Google Shape;191;p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4" name="Google Shape;194;p43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5" name="Google Shape;195;p43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6" name="Google Shape;196;p4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9" name="Google Shape;199;p4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0" name="Google Shape;200;p44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44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2" name="Google Shape;202;p4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5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5" name="Google Shape;205;p45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6" name="Google Shape;206;p45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7" name="Google Shape;207;p45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08" name="Google Shape;208;p4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11" name="Google Shape;211;p4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2" name="Google Shape;212;p46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3" name="Google Shape;213;p46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14" name="Google Shape;214;p46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15" name="Google Shape;215;p4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18" name="Google Shape;218;p4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9" name="Google Shape;219;p47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0" name="Google Shape;220;p47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21" name="Google Shape;221;p47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22" name="Google Shape;222;p47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23" name="Google Shape;223;p4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26" name="Google Shape;226;p4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7" name="Google Shape;227;p48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8" name="Google Shape;228;p4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31" name="Google Shape;231;p4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2" name="Google Shape;232;p49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233" name="Google Shape;233;p4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36" name="Google Shape;236;p5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7" name="Google Shape;237;p5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9C27B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9C27B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9C27B0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5" name="Google Shape;175;p39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6" name="Google Shape;176;p3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hemes.getbootstrap.com/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hemeforest.net/category/site-templates?sort=sales&amp;tags=bootstrap&amp;utf8=%E2%9C%93&amp;view=grid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tartbootstrap.com/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2"/>
          <p:cNvSpPr txBox="1"/>
          <p:nvPr>
            <p:ph type="ctrTitle"/>
          </p:nvPr>
        </p:nvSpPr>
        <p:spPr>
          <a:xfrm>
            <a:off x="648300" y="1735750"/>
            <a:ext cx="38595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673AB7"/>
                </a:solidFill>
              </a:rPr>
              <a:t>MANUSEIO </a:t>
            </a:r>
            <a:endParaRPr sz="2800">
              <a:solidFill>
                <a:srgbClr val="673AB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434343"/>
                </a:solidFill>
              </a:rPr>
              <a:t>E </a:t>
            </a:r>
            <a:r>
              <a:rPr lang="es" sz="2800">
                <a:solidFill>
                  <a:srgbClr val="673AB7"/>
                </a:solidFill>
              </a:rPr>
              <a:t>DEBUG</a:t>
            </a:r>
            <a:endParaRPr sz="2800">
              <a:solidFill>
                <a:srgbClr val="673AB7"/>
              </a:solidFill>
            </a:endParaRPr>
          </a:p>
        </p:txBody>
      </p:sp>
      <p:pic>
        <p:nvPicPr>
          <p:cNvPr id="245" name="Google Shape;24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978" y="745175"/>
            <a:ext cx="160570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61"/>
          <p:cNvGrpSpPr/>
          <p:nvPr/>
        </p:nvGrpSpPr>
        <p:grpSpPr>
          <a:xfrm>
            <a:off x="0" y="3388737"/>
            <a:ext cx="6922901" cy="1764966"/>
            <a:chOff x="0" y="2265887"/>
            <a:chExt cx="6846900" cy="954913"/>
          </a:xfrm>
        </p:grpSpPr>
        <p:sp>
          <p:nvSpPr>
            <p:cNvPr id="319" name="Google Shape;319;p61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61"/>
            <p:cNvSpPr/>
            <p:nvPr/>
          </p:nvSpPr>
          <p:spPr>
            <a:xfrm>
              <a:off x="0" y="2265887"/>
              <a:ext cx="548700" cy="954900"/>
            </a:xfrm>
            <a:prstGeom prst="rect">
              <a:avLst/>
            </a:prstGeom>
            <a:solidFill>
              <a:srgbClr val="9C27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21" name="Google Shape;321;p61"/>
          <p:cNvSpPr txBox="1"/>
          <p:nvPr/>
        </p:nvSpPr>
        <p:spPr>
          <a:xfrm>
            <a:off x="688600" y="1112325"/>
            <a:ext cx="6384000" cy="3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Dissemos que Bootstrap é um framework CSS e para usá-lo devemos adicionar sua folha de estilo ao nosso HTML.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Também dissemos que as regras do CSS são carregadas em ordem, por isso as que funcionam são as últimas.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Com isto em mente, sempre que modificarmos o Bootstrap em um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novo arquivo css, ele deve ser inserido depois que o do Bootstrap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 Observe o exemplo: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&lt;!-- CSS de Bootstrap primeiro --&gt;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"css/bootstrap.min.css"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&lt;!-- CSS próprio por último --&gt;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"css/meu-estilo.css"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6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23" name="Google Shape;323;p6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ADICIONANDO NOSSO </a:t>
            </a:r>
            <a:r>
              <a:rPr b="1" lang="es" sz="2400">
                <a:solidFill>
                  <a:srgbClr val="673AB7"/>
                </a:solidFill>
                <a:latin typeface="Montserrat"/>
                <a:ea typeface="Montserrat"/>
                <a:cs typeface="Montserrat"/>
                <a:sym typeface="Montserrat"/>
              </a:rPr>
              <a:t>ESTILO</a:t>
            </a:r>
            <a:endParaRPr b="1" sz="2400">
              <a:solidFill>
                <a:srgbClr val="673A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2"/>
          <p:cNvSpPr txBox="1"/>
          <p:nvPr/>
        </p:nvSpPr>
        <p:spPr>
          <a:xfrm>
            <a:off x="688600" y="13515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Suponhamos que temos o Bootstrap instalado, já temos alguns componentes e queremos modificar, por exemplo, a fonte que o Bootstrap usa por padrão.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29" name="Google Shape;329;p6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0" name="Google Shape;330;p62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ADICIONANDO NOSSO </a:t>
            </a:r>
            <a:r>
              <a:rPr b="1" lang="es" sz="2400">
                <a:solidFill>
                  <a:srgbClr val="673AB7"/>
                </a:solidFill>
                <a:latin typeface="Montserrat"/>
                <a:ea typeface="Montserrat"/>
                <a:cs typeface="Montserrat"/>
                <a:sym typeface="Montserrat"/>
              </a:rPr>
              <a:t>ESTILO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1" name="Google Shape;33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800" y="2593750"/>
            <a:ext cx="5906874" cy="254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63"/>
          <p:cNvGrpSpPr/>
          <p:nvPr/>
        </p:nvGrpSpPr>
        <p:grpSpPr>
          <a:xfrm>
            <a:off x="0" y="2820259"/>
            <a:ext cx="6922901" cy="2333426"/>
            <a:chOff x="0" y="2265887"/>
            <a:chExt cx="6846900" cy="954913"/>
          </a:xfrm>
        </p:grpSpPr>
        <p:sp>
          <p:nvSpPr>
            <p:cNvPr id="337" name="Google Shape;337;p63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3"/>
            <p:cNvSpPr/>
            <p:nvPr/>
          </p:nvSpPr>
          <p:spPr>
            <a:xfrm>
              <a:off x="0" y="2265887"/>
              <a:ext cx="548700" cy="954900"/>
            </a:xfrm>
            <a:prstGeom prst="rect">
              <a:avLst/>
            </a:prstGeom>
            <a:solidFill>
              <a:srgbClr val="9C27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39" name="Google Shape;339;p63"/>
          <p:cNvSpPr txBox="1"/>
          <p:nvPr/>
        </p:nvSpPr>
        <p:spPr>
          <a:xfrm>
            <a:off x="688600" y="1351500"/>
            <a:ext cx="62343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Caso quisermos implementar um tema, a ordem será a seguinte: bootstrap, template e depois os nossos estilos.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Como você deve ter notado,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nossos estilos devem estar sempre por último.</a:t>
            </a:r>
            <a:endParaRPr b="1"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&lt;!-- CSS de Bootstrap primeiro --&gt;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"css/bootstrap.min.css"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&lt;!-- CSS do Template segundo --&gt;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"css/template.min.css"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&lt;!-- CSS próprio por último --&gt;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"css/meu-estilo.css"</a:t>
            </a: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6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1" name="Google Shape;341;p63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ADICIONANDO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UM </a:t>
            </a:r>
            <a:r>
              <a:rPr b="1" lang="es" sz="2400">
                <a:solidFill>
                  <a:srgbClr val="673AB7"/>
                </a:solidFill>
                <a:latin typeface="Montserrat"/>
                <a:ea typeface="Montserrat"/>
                <a:cs typeface="Montserrat"/>
                <a:sym typeface="Montserrat"/>
              </a:rPr>
              <a:t>TEMA</a:t>
            </a:r>
            <a:endParaRPr b="1" sz="2400">
              <a:solidFill>
                <a:srgbClr val="673A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3"/>
          <p:cNvSpPr txBox="1"/>
          <p:nvPr/>
        </p:nvSpPr>
        <p:spPr>
          <a:xfrm>
            <a:off x="838250" y="514350"/>
            <a:ext cx="50904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Quando precisamos trabalhar com a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biblioteca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 outra pessoa, há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boas práticas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para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modificá-la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personalizá-la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Este também é o caso quando há um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problema a ser resolvido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51" name="Google Shape;251;p53"/>
          <p:cNvGrpSpPr/>
          <p:nvPr/>
        </p:nvGrpSpPr>
        <p:grpSpPr>
          <a:xfrm>
            <a:off x="6656029" y="2567911"/>
            <a:ext cx="1510779" cy="1584030"/>
            <a:chOff x="5961125" y="1623900"/>
            <a:chExt cx="427450" cy="448175"/>
          </a:xfrm>
        </p:grpSpPr>
        <p:sp>
          <p:nvSpPr>
            <p:cNvPr id="252" name="Google Shape;252;p53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3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3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3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3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3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3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4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673AB7"/>
                </a:solidFill>
              </a:rPr>
              <a:t>1</a:t>
            </a:r>
            <a:r>
              <a:rPr lang="es" sz="7200">
                <a:solidFill>
                  <a:srgbClr val="673AB7"/>
                </a:solidFill>
              </a:rPr>
              <a:t>.</a:t>
            </a:r>
            <a:endParaRPr sz="7200">
              <a:solidFill>
                <a:srgbClr val="673A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73AB7"/>
                </a:solidFill>
              </a:rPr>
              <a:t>TEMAS </a:t>
            </a:r>
            <a:r>
              <a:rPr lang="es">
                <a:solidFill>
                  <a:srgbClr val="434343"/>
                </a:solidFill>
              </a:rPr>
              <a:t>E </a:t>
            </a:r>
            <a:r>
              <a:rPr lang="es">
                <a:solidFill>
                  <a:srgbClr val="673AB7"/>
                </a:solidFill>
              </a:rPr>
              <a:t>TEMPLATES</a:t>
            </a:r>
            <a:r>
              <a:rPr lang="es">
                <a:solidFill>
                  <a:srgbClr val="434343"/>
                </a:solidFill>
              </a:rPr>
              <a:t>  BOOTSTRAP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/>
          <p:cNvSpPr txBox="1"/>
          <p:nvPr/>
        </p:nvSpPr>
        <p:spPr>
          <a:xfrm>
            <a:off x="688600" y="1199100"/>
            <a:ext cx="63525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Antes de começarmos a trabalhar, vamos parar por um segundo e pensar... a ideia de uma biblioteca, como 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Bootstrap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é resolver a parte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estrutural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estética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do nosso site.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No entanto, Bootstrap oferece-nos apenas uma opção em termos de estilo e é muito possível que o nosso site exija algo diferente.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Embora possamos fazer com que o mesmo seja criado, é muito possível que se o nosso site se enquadrar em alguma das categorias habituais, já exista algum design feito à nossa medida.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Temas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e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templates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são apenas isso, estilos para o Bootstrap!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Os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temas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apenas modificam os estilos do Bootstrap e os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templates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já têm páginas configuradas para que possamos modificar.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69" name="Google Shape;269;p5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0" name="Google Shape;270;p55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OS </a:t>
            </a:r>
            <a:r>
              <a:rPr b="1" lang="es" sz="2400">
                <a:solidFill>
                  <a:srgbClr val="673AB7"/>
                </a:solidFill>
                <a:latin typeface="Montserrat"/>
                <a:ea typeface="Montserrat"/>
                <a:cs typeface="Montserrat"/>
                <a:sym typeface="Montserrat"/>
              </a:rPr>
              <a:t>TEMAS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b="1" lang="es" sz="2400">
                <a:solidFill>
                  <a:srgbClr val="673AB7"/>
                </a:solidFill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b="1" sz="2400">
              <a:solidFill>
                <a:srgbClr val="673A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6"/>
          <p:cNvSpPr txBox="1"/>
          <p:nvPr/>
        </p:nvSpPr>
        <p:spPr>
          <a:xfrm>
            <a:off x="688600" y="1351500"/>
            <a:ext cx="63525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Site oficial dos modelos Bootstrap (normalmente são pagos).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6" name="Google Shape;276;p5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7" name="Google Shape;277;p56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Themes (</a:t>
            </a:r>
            <a:r>
              <a:rPr b="1" lang="es" sz="2400" u="sng">
                <a:solidFill>
                  <a:srgbClr val="673AB7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link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sz="2400">
              <a:solidFill>
                <a:srgbClr val="673A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8" name="Google Shape;27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600" y="2112700"/>
            <a:ext cx="6158399" cy="308419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7"/>
          <p:cNvSpPr txBox="1"/>
          <p:nvPr/>
        </p:nvSpPr>
        <p:spPr>
          <a:xfrm>
            <a:off x="688600" y="13515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Theme Forest é um dos maiores locais de templates, e não apenas Bootstrap, há de todos os tipos. Também são pagos.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84" name="Google Shape;284;p5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5" name="Google Shape;285;p57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Theme Forest (</a:t>
            </a:r>
            <a:r>
              <a:rPr b="1" lang="es" sz="2400" u="sng">
                <a:solidFill>
                  <a:srgbClr val="673AB7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link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sz="2400">
              <a:solidFill>
                <a:srgbClr val="673A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6" name="Google Shape;286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8600" y="2341300"/>
            <a:ext cx="6158399" cy="308419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8"/>
          <p:cNvSpPr txBox="1"/>
          <p:nvPr/>
        </p:nvSpPr>
        <p:spPr>
          <a:xfrm>
            <a:off x="688600" y="13515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Site de temas e templates gratuitos para Bootstrap.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92" name="Google Shape;292;p5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3" name="Google Shape;293;p58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Bootstrap (</a:t>
            </a:r>
            <a:r>
              <a:rPr b="1" lang="es" sz="2400" u="sng">
                <a:solidFill>
                  <a:srgbClr val="673AB7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link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sz="2400">
              <a:solidFill>
                <a:srgbClr val="673A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4" name="Google Shape;294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8600" y="2112700"/>
            <a:ext cx="6158399" cy="308419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9"/>
          <p:cNvSpPr txBox="1"/>
          <p:nvPr/>
        </p:nvSpPr>
        <p:spPr>
          <a:xfrm>
            <a:off x="838250" y="514350"/>
            <a:ext cx="50904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Temas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templates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também podem servir como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fonte de inspiração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 concepção ou construção do nosso site.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00" name="Google Shape;300;p59"/>
          <p:cNvGrpSpPr/>
          <p:nvPr/>
        </p:nvGrpSpPr>
        <p:grpSpPr>
          <a:xfrm>
            <a:off x="6762017" y="2082836"/>
            <a:ext cx="1005600" cy="1594384"/>
            <a:chOff x="6718575" y="2318625"/>
            <a:chExt cx="256950" cy="407375"/>
          </a:xfrm>
        </p:grpSpPr>
        <p:sp>
          <p:nvSpPr>
            <p:cNvPr id="301" name="Google Shape;301;p5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0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673AB7"/>
                </a:solidFill>
              </a:rPr>
              <a:t>2</a:t>
            </a:r>
            <a:r>
              <a:rPr lang="es" sz="7200">
                <a:solidFill>
                  <a:srgbClr val="673AB7"/>
                </a:solidFill>
              </a:rPr>
              <a:t>.</a:t>
            </a:r>
            <a:endParaRPr sz="7200">
              <a:solidFill>
                <a:srgbClr val="673A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73AB7"/>
                </a:solidFill>
              </a:rPr>
              <a:t>MODIFICANDO</a:t>
            </a:r>
            <a:r>
              <a:rPr lang="es">
                <a:solidFill>
                  <a:srgbClr val="434343"/>
                </a:solidFill>
              </a:rPr>
              <a:t> BOOTSTRAP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