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0" r:id="rId1"/>
  </p:sldMasterIdLst>
  <p:sldIdLst>
    <p:sldId id="256" r:id="rId2"/>
    <p:sldId id="257" r:id="rId3"/>
    <p:sldId id="258" r:id="rId4"/>
    <p:sldId id="259" r:id="rId5"/>
    <p:sldId id="260" r:id="rId6"/>
    <p:sldId id="261" r:id="rId7"/>
    <p:sldId id="263" r:id="rId8"/>
    <p:sldId id="262" r:id="rId9"/>
    <p:sldId id="264" r:id="rId10"/>
    <p:sldId id="265" r:id="rId11"/>
    <p:sldId id="266" r:id="rId12"/>
    <p:sldId id="267" r:id="rId13"/>
    <p:sldId id="268" r:id="rId14"/>
    <p:sldId id="269" r:id="rId15"/>
    <p:sldId id="293" r:id="rId16"/>
    <p:sldId id="274" r:id="rId17"/>
    <p:sldId id="278" r:id="rId18"/>
    <p:sldId id="279" r:id="rId19"/>
    <p:sldId id="281" r:id="rId20"/>
    <p:sldId id="283" r:id="rId21"/>
    <p:sldId id="288" r:id="rId22"/>
    <p:sldId id="280" r:id="rId23"/>
    <p:sldId id="285" r:id="rId24"/>
    <p:sldId id="287" r:id="rId25"/>
    <p:sldId id="286" r:id="rId26"/>
    <p:sldId id="284" r:id="rId27"/>
    <p:sldId id="290" r:id="rId28"/>
    <p:sldId id="289" r:id="rId29"/>
    <p:sldId id="291" r:id="rId30"/>
    <p:sldId id="294" r:id="rId31"/>
    <p:sldId id="292" r:id="rId32"/>
    <p:sldId id="275" r:id="rId33"/>
    <p:sldId id="277"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02AC24A9-CCB6-4F8D-B8DB-C2F3692CFA5A}" type="datetimeFigureOut">
              <a:rPr lang="en-US" smtClean="0"/>
              <a:t>3/6/2021</a:t>
            </a:fld>
            <a:endParaRPr lang="en-US" dirty="0"/>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B2DC25EE-239B-4C5F-AAD1-255A7D5F1EE2}" type="slidenum">
              <a:rPr lang="en-US" smtClean="0"/>
              <a:t>‹#›</a:t>
            </a:fld>
            <a:endParaRPr lang="en-US" dirty="0"/>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12193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AC24A9-CCB6-4F8D-B8DB-C2F3692CFA5A}" type="datetimeFigureOut">
              <a:rPr lang="en-US" smtClean="0"/>
              <a:t>3/6/2021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5073209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AC24A9-CCB6-4F8D-B8DB-C2F3692CFA5A}" type="datetimeFigureOut">
              <a:rPr lang="en-US" smtClean="0"/>
              <a:t>3/6/2021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5591397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AC24A9-CCB6-4F8D-B8DB-C2F3692CFA5A}" type="datetimeFigureOut">
              <a:rPr lang="en-US" smtClean="0"/>
              <a:t>3/6/2021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5572601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AC24A9-CCB6-4F8D-B8DB-C2F3692CFA5A}" type="datetimeFigureOut">
              <a:rPr lang="en-US" smtClean="0"/>
              <a:t>3/6/2021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90791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2AC24A9-CCB6-4F8D-B8DB-C2F3692CFA5A}" type="datetimeFigureOut">
              <a:rPr lang="en-US" smtClean="0"/>
              <a:t>3/6/2021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2461098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AC24A9-CCB6-4F8D-B8DB-C2F3692CFA5A}" type="datetimeFigureOut">
              <a:rPr lang="en-US" smtClean="0"/>
              <a:t>3/6/2021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9193429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2AC24A9-CCB6-4F8D-B8DB-C2F3692CFA5A}" type="datetimeFigureOut">
              <a:rPr lang="en-US" smtClean="0"/>
              <a:t>3/6/2021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4508035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AC24A9-CCB6-4F8D-B8DB-C2F3692CFA5A}" type="datetimeFigureOut">
              <a:rPr lang="en-US" smtClean="0"/>
              <a:t>3/6/2021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0442052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2AC24A9-CCB6-4F8D-B8DB-C2F3692CFA5A}" type="datetimeFigureOut">
              <a:rPr lang="en-US" smtClean="0"/>
              <a:t>3/6/2021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7260679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2AC24A9-CCB6-4F8D-B8DB-C2F3692CFA5A}" type="datetimeFigureOut">
              <a:rPr lang="en-US" smtClean="0"/>
              <a:t>3/6/2021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6233920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02AC24A9-CCB6-4F8D-B8DB-C2F3692CFA5A}" type="datetimeFigureOut">
              <a:rPr lang="en-US" smtClean="0"/>
              <a:t>3/6/2021</a:t>
            </a:fld>
            <a:endParaRPr lang="en-US"/>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US"/>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1233524447"/>
      </p:ext>
    </p:extLst>
  </p:cSld>
  <p:clrMap bg1="lt1" tx1="dk1" bg2="lt2" tx2="dk2" accent1="accent1" accent2="accent2" accent3="accent3" accent4="accent4" accent5="accent5" accent6="accent6" hlink="hlink" folHlink="folHlink"/>
  <p:sldLayoutIdLst>
    <p:sldLayoutId id="2147483811" r:id="rId1"/>
    <p:sldLayoutId id="2147483812" r:id="rId2"/>
    <p:sldLayoutId id="2147483813" r:id="rId3"/>
    <p:sldLayoutId id="2147483814" r:id="rId4"/>
    <p:sldLayoutId id="2147483815" r:id="rId5"/>
    <p:sldLayoutId id="2147483816" r:id="rId6"/>
    <p:sldLayoutId id="2147483817" r:id="rId7"/>
    <p:sldLayoutId id="2147483818" r:id="rId8"/>
    <p:sldLayoutId id="2147483819" r:id="rId9"/>
    <p:sldLayoutId id="2147483820" r:id="rId10"/>
    <p:sldLayoutId id="2147483821" r:id="rId11"/>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15.xml.rels><?xml version="1.0" encoding="UTF-8" standalone="yes"?>
<Relationships xmlns="http://schemas.openxmlformats.org/package/2006/relationships"><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image" Target="../media/image30.png"/><Relationship Id="rId1" Type="http://schemas.openxmlformats.org/officeDocument/2006/relationships/slideLayout" Target="../slideLayouts/slideLayout7.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1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18.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hyperlink" Target="https://commons.wikimedia.org/wiki/File:Walmart_Store_Sign.jpg" TargetMode="External"/><Relationship Id="rId2" Type="http://schemas.openxmlformats.org/officeDocument/2006/relationships/image" Target="../media/image10.jpg"/><Relationship Id="rId1" Type="http://schemas.openxmlformats.org/officeDocument/2006/relationships/slideLayout" Target="../slideLayouts/slideLayout2.xml"/><Relationship Id="rId4" Type="http://schemas.openxmlformats.org/officeDocument/2006/relationships/hyperlink" Target="https://creativecommons.org/licenses/by-sa/3.0/"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2" name="Picture 3" descr="A pile of colorful cubes&#10;&#10;Description automatically generated with low confidence">
            <a:extLst>
              <a:ext uri="{FF2B5EF4-FFF2-40B4-BE49-F238E27FC236}">
                <a16:creationId xmlns:a16="http://schemas.microsoft.com/office/drawing/2014/main" id="{9B3F2CF1-3B9D-4019-9CA4-8CDB4BB2D240}"/>
              </a:ext>
            </a:extLst>
          </p:cNvPr>
          <p:cNvPicPr>
            <a:picLocks noChangeAspect="1"/>
          </p:cNvPicPr>
          <p:nvPr/>
        </p:nvPicPr>
        <p:blipFill rotWithShape="1">
          <a:blip r:embed="rId2"/>
          <a:srcRect t="8495" r="-1" b="28086"/>
          <a:stretch/>
        </p:blipFill>
        <p:spPr>
          <a:xfrm>
            <a:off x="-2" y="10"/>
            <a:ext cx="8668512" cy="6857990"/>
          </a:xfrm>
          <a:prstGeom prst="rect">
            <a:avLst/>
          </a:prstGeom>
        </p:spPr>
      </p:pic>
      <p:sp>
        <p:nvSpPr>
          <p:cNvPr id="2" name="Title 1">
            <a:extLst>
              <a:ext uri="{FF2B5EF4-FFF2-40B4-BE49-F238E27FC236}">
                <a16:creationId xmlns:a16="http://schemas.microsoft.com/office/drawing/2014/main" id="{6DBE9B8B-1F8E-48A9-9688-547769F202A7}"/>
              </a:ext>
            </a:extLst>
          </p:cNvPr>
          <p:cNvSpPr>
            <a:spLocks noGrp="1"/>
          </p:cNvSpPr>
          <p:nvPr>
            <p:ph type="ctrTitle"/>
          </p:nvPr>
        </p:nvSpPr>
        <p:spPr>
          <a:xfrm>
            <a:off x="8582025" y="383011"/>
            <a:ext cx="3289935" cy="3204134"/>
          </a:xfrm>
        </p:spPr>
        <p:txBody>
          <a:bodyPr anchor="b">
            <a:normAutofit/>
          </a:bodyPr>
          <a:lstStyle/>
          <a:p>
            <a:r>
              <a:rPr lang="en-US" sz="4400" dirty="0"/>
              <a:t>Retail Analysis with Walmart Data</a:t>
            </a:r>
          </a:p>
        </p:txBody>
      </p:sp>
      <p:sp>
        <p:nvSpPr>
          <p:cNvPr id="3" name="Subtitle 2">
            <a:extLst>
              <a:ext uri="{FF2B5EF4-FFF2-40B4-BE49-F238E27FC236}">
                <a16:creationId xmlns:a16="http://schemas.microsoft.com/office/drawing/2014/main" id="{1E527215-9B6D-4E6B-ACC1-4EA576E65553}"/>
              </a:ext>
            </a:extLst>
          </p:cNvPr>
          <p:cNvSpPr>
            <a:spLocks noGrp="1"/>
          </p:cNvSpPr>
          <p:nvPr>
            <p:ph type="subTitle" idx="1"/>
          </p:nvPr>
        </p:nvSpPr>
        <p:spPr>
          <a:xfrm>
            <a:off x="9563100" y="6105526"/>
            <a:ext cx="2499360" cy="1232838"/>
          </a:xfrm>
        </p:spPr>
        <p:txBody>
          <a:bodyPr>
            <a:normAutofit/>
          </a:bodyPr>
          <a:lstStyle/>
          <a:p>
            <a:r>
              <a:rPr lang="en-US" sz="2000" dirty="0"/>
              <a:t>Canisha Barron</a:t>
            </a:r>
          </a:p>
        </p:txBody>
      </p:sp>
    </p:spTree>
    <p:extLst>
      <p:ext uri="{BB962C8B-B14F-4D97-AF65-F5344CB8AC3E}">
        <p14:creationId xmlns:p14="http://schemas.microsoft.com/office/powerpoint/2010/main" val="753256748"/>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AD1795-4463-4C30-AFEB-A78C83270D31}"/>
              </a:ext>
            </a:extLst>
          </p:cNvPr>
          <p:cNvSpPr>
            <a:spLocks noGrp="1"/>
          </p:cNvSpPr>
          <p:nvPr>
            <p:ph type="title"/>
          </p:nvPr>
        </p:nvSpPr>
        <p:spPr>
          <a:xfrm>
            <a:off x="734307" y="618977"/>
            <a:ext cx="9875520" cy="1356360"/>
          </a:xfrm>
        </p:spPr>
        <p:txBody>
          <a:bodyPr>
            <a:normAutofit/>
          </a:bodyPr>
          <a:lstStyle/>
          <a:p>
            <a:r>
              <a:rPr lang="en-US" dirty="0"/>
              <a:t>Section 4</a:t>
            </a:r>
            <a:br>
              <a:rPr lang="en-US" dirty="0"/>
            </a:br>
            <a:r>
              <a:rPr lang="en-US" sz="1200" dirty="0"/>
              <a:t>Objective III</a:t>
            </a:r>
            <a:br>
              <a:rPr lang="en-US" dirty="0"/>
            </a:br>
            <a:endParaRPr lang="en-US" sz="1000" dirty="0"/>
          </a:p>
        </p:txBody>
      </p:sp>
      <p:sp>
        <p:nvSpPr>
          <p:cNvPr id="10" name="TextBox 9">
            <a:extLst>
              <a:ext uri="{FF2B5EF4-FFF2-40B4-BE49-F238E27FC236}">
                <a16:creationId xmlns:a16="http://schemas.microsoft.com/office/drawing/2014/main" id="{54CA7B9A-2F7E-4C24-910F-74EA0147B3CA}"/>
              </a:ext>
            </a:extLst>
          </p:cNvPr>
          <p:cNvSpPr txBox="1"/>
          <p:nvPr/>
        </p:nvSpPr>
        <p:spPr>
          <a:xfrm>
            <a:off x="734307" y="4756092"/>
            <a:ext cx="6094520" cy="923330"/>
          </a:xfrm>
          <a:prstGeom prst="rect">
            <a:avLst/>
          </a:prstGeom>
          <a:noFill/>
        </p:spPr>
        <p:txBody>
          <a:bodyPr wrap="square">
            <a:spAutoFit/>
          </a:bodyPr>
          <a:lstStyle/>
          <a:p>
            <a:pPr marL="0" marR="0" algn="just">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When analyzing Q2’2012 to Q3’2012 quarterly growth rate, store 7 has the highest quarterly growth rate of 22.210682. Store 16 also has good quarterly growth rate of 19.54933. </a:t>
            </a:r>
          </a:p>
        </p:txBody>
      </p:sp>
      <p:pic>
        <p:nvPicPr>
          <p:cNvPr id="4" name="Picture 3">
            <a:extLst>
              <a:ext uri="{FF2B5EF4-FFF2-40B4-BE49-F238E27FC236}">
                <a16:creationId xmlns:a16="http://schemas.microsoft.com/office/drawing/2014/main" id="{EE594118-D841-412C-8DD4-63FD1194E2FE}"/>
              </a:ext>
            </a:extLst>
          </p:cNvPr>
          <p:cNvPicPr>
            <a:picLocks noChangeAspect="1"/>
          </p:cNvPicPr>
          <p:nvPr/>
        </p:nvPicPr>
        <p:blipFill>
          <a:blip r:embed="rId2"/>
          <a:stretch>
            <a:fillRect/>
          </a:stretch>
        </p:blipFill>
        <p:spPr>
          <a:xfrm>
            <a:off x="734307" y="1853448"/>
            <a:ext cx="7780694" cy="685859"/>
          </a:xfrm>
          <a:prstGeom prst="rect">
            <a:avLst/>
          </a:prstGeom>
        </p:spPr>
      </p:pic>
      <p:pic>
        <p:nvPicPr>
          <p:cNvPr id="6" name="Picture 5">
            <a:extLst>
              <a:ext uri="{FF2B5EF4-FFF2-40B4-BE49-F238E27FC236}">
                <a16:creationId xmlns:a16="http://schemas.microsoft.com/office/drawing/2014/main" id="{C43089A1-3DAB-4CE7-9B9A-966B462B1FD1}"/>
              </a:ext>
            </a:extLst>
          </p:cNvPr>
          <p:cNvPicPr>
            <a:picLocks noChangeAspect="1"/>
          </p:cNvPicPr>
          <p:nvPr/>
        </p:nvPicPr>
        <p:blipFill>
          <a:blip r:embed="rId3"/>
          <a:stretch>
            <a:fillRect/>
          </a:stretch>
        </p:blipFill>
        <p:spPr>
          <a:xfrm>
            <a:off x="8515001" y="2116305"/>
            <a:ext cx="1082134" cy="3444538"/>
          </a:xfrm>
          <a:prstGeom prst="rect">
            <a:avLst/>
          </a:prstGeom>
        </p:spPr>
      </p:pic>
      <p:pic>
        <p:nvPicPr>
          <p:cNvPr id="8" name="Picture 7">
            <a:extLst>
              <a:ext uri="{FF2B5EF4-FFF2-40B4-BE49-F238E27FC236}">
                <a16:creationId xmlns:a16="http://schemas.microsoft.com/office/drawing/2014/main" id="{199EA28C-8548-48BF-98AD-F95F0BA15C5D}"/>
              </a:ext>
            </a:extLst>
          </p:cNvPr>
          <p:cNvPicPr>
            <a:picLocks noChangeAspect="1"/>
          </p:cNvPicPr>
          <p:nvPr/>
        </p:nvPicPr>
        <p:blipFill>
          <a:blip r:embed="rId4"/>
          <a:stretch>
            <a:fillRect/>
          </a:stretch>
        </p:blipFill>
        <p:spPr>
          <a:xfrm>
            <a:off x="734307" y="2665011"/>
            <a:ext cx="6259007" cy="1818212"/>
          </a:xfrm>
          <a:prstGeom prst="rect">
            <a:avLst/>
          </a:prstGeom>
        </p:spPr>
      </p:pic>
      <p:sp>
        <p:nvSpPr>
          <p:cNvPr id="20" name="Rectangle 19">
            <a:extLst>
              <a:ext uri="{FF2B5EF4-FFF2-40B4-BE49-F238E27FC236}">
                <a16:creationId xmlns:a16="http://schemas.microsoft.com/office/drawing/2014/main" id="{E26337D7-5495-4CDB-91FF-3EBB93D3578F}"/>
              </a:ext>
            </a:extLst>
          </p:cNvPr>
          <p:cNvSpPr/>
          <p:nvPr/>
        </p:nvSpPr>
        <p:spPr>
          <a:xfrm rot="5400000">
            <a:off x="8835915" y="2918857"/>
            <a:ext cx="5755102" cy="923330"/>
          </a:xfrm>
          <a:prstGeom prst="rect">
            <a:avLst/>
          </a:prstGeom>
          <a:noFill/>
        </p:spPr>
        <p:txBody>
          <a:bodyPr wrap="none" lIns="91440" tIns="45720" rIns="91440" bIns="45720">
            <a:spAutoFit/>
          </a:bodyPr>
          <a:lstStyle/>
          <a:p>
            <a:pPr algn="ctr"/>
            <a:r>
              <a:rPr lang="en-US" sz="5400" b="1" dirty="0">
                <a:ln w="12700">
                  <a:solidFill>
                    <a:schemeClr val="accent5"/>
                  </a:solidFill>
                  <a:prstDash val="solid"/>
                </a:ln>
                <a:pattFill prst="ltDnDiag">
                  <a:fgClr>
                    <a:schemeClr val="accent5">
                      <a:lumMod val="60000"/>
                      <a:lumOff val="40000"/>
                    </a:schemeClr>
                  </a:fgClr>
                  <a:bgClr>
                    <a:schemeClr val="bg1"/>
                  </a:bgClr>
                </a:pattFill>
              </a:rPr>
              <a:t>Data Manipulation</a:t>
            </a:r>
          </a:p>
        </p:txBody>
      </p:sp>
      <p:sp>
        <p:nvSpPr>
          <p:cNvPr id="9" name="Rectangle: Rounded Corners 8">
            <a:extLst>
              <a:ext uri="{FF2B5EF4-FFF2-40B4-BE49-F238E27FC236}">
                <a16:creationId xmlns:a16="http://schemas.microsoft.com/office/drawing/2014/main" id="{20ABA8B9-E424-4678-A94C-C0F187BF36C6}"/>
              </a:ext>
            </a:extLst>
          </p:cNvPr>
          <p:cNvSpPr/>
          <p:nvPr/>
        </p:nvSpPr>
        <p:spPr>
          <a:xfrm>
            <a:off x="734307" y="4687410"/>
            <a:ext cx="6126028" cy="1145219"/>
          </a:xfrm>
          <a:prstGeom prst="round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US"/>
          </a:p>
        </p:txBody>
      </p:sp>
    </p:spTree>
    <p:extLst>
      <p:ext uri="{BB962C8B-B14F-4D97-AF65-F5344CB8AC3E}">
        <p14:creationId xmlns:p14="http://schemas.microsoft.com/office/powerpoint/2010/main" val="10937138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E5416-A522-46C7-B52D-808CF1AF8848}"/>
              </a:ext>
            </a:extLst>
          </p:cNvPr>
          <p:cNvSpPr>
            <a:spLocks noGrp="1"/>
          </p:cNvSpPr>
          <p:nvPr>
            <p:ph type="title"/>
          </p:nvPr>
        </p:nvSpPr>
        <p:spPr/>
        <p:txBody>
          <a:bodyPr/>
          <a:lstStyle/>
          <a:p>
            <a:r>
              <a:rPr lang="en-US" dirty="0"/>
              <a:t>Section 4</a:t>
            </a:r>
            <a:br>
              <a:rPr lang="en-US" dirty="0"/>
            </a:br>
            <a:r>
              <a:rPr lang="en-US" sz="1600" dirty="0"/>
              <a:t>Objective IV</a:t>
            </a:r>
          </a:p>
        </p:txBody>
      </p:sp>
      <p:pic>
        <p:nvPicPr>
          <p:cNvPr id="11" name="Content Placeholder 10">
            <a:extLst>
              <a:ext uri="{FF2B5EF4-FFF2-40B4-BE49-F238E27FC236}">
                <a16:creationId xmlns:a16="http://schemas.microsoft.com/office/drawing/2014/main" id="{4BD0A53D-8F67-47A2-AE98-CAA0671519E1}"/>
              </a:ext>
            </a:extLst>
          </p:cNvPr>
          <p:cNvPicPr>
            <a:picLocks noGrp="1" noChangeAspect="1"/>
          </p:cNvPicPr>
          <p:nvPr>
            <p:ph idx="1"/>
          </p:nvPr>
        </p:nvPicPr>
        <p:blipFill>
          <a:blip r:embed="rId2"/>
          <a:stretch>
            <a:fillRect/>
          </a:stretch>
        </p:blipFill>
        <p:spPr>
          <a:xfrm>
            <a:off x="1218688" y="2187955"/>
            <a:ext cx="4465707" cy="457240"/>
          </a:xfrm>
        </p:spPr>
      </p:pic>
      <p:sp>
        <p:nvSpPr>
          <p:cNvPr id="18" name="Rectangle 17">
            <a:extLst>
              <a:ext uri="{FF2B5EF4-FFF2-40B4-BE49-F238E27FC236}">
                <a16:creationId xmlns:a16="http://schemas.microsoft.com/office/drawing/2014/main" id="{58F4CCB8-086C-4FF7-AD04-71E7911E5A40}"/>
              </a:ext>
            </a:extLst>
          </p:cNvPr>
          <p:cNvSpPr/>
          <p:nvPr/>
        </p:nvSpPr>
        <p:spPr>
          <a:xfrm rot="5400000">
            <a:off x="8835916" y="2918857"/>
            <a:ext cx="5755102" cy="923330"/>
          </a:xfrm>
          <a:prstGeom prst="rect">
            <a:avLst/>
          </a:prstGeom>
          <a:noFill/>
        </p:spPr>
        <p:txBody>
          <a:bodyPr wrap="none" lIns="91440" tIns="45720" rIns="91440" bIns="45720">
            <a:spAutoFit/>
          </a:bodyPr>
          <a:lstStyle/>
          <a:p>
            <a:pPr algn="ctr"/>
            <a:r>
              <a:rPr lang="en-US" sz="5400" b="1" dirty="0">
                <a:ln w="12700">
                  <a:solidFill>
                    <a:schemeClr val="accent5"/>
                  </a:solidFill>
                  <a:prstDash val="solid"/>
                </a:ln>
                <a:pattFill prst="ltDnDiag">
                  <a:fgClr>
                    <a:schemeClr val="accent5">
                      <a:lumMod val="60000"/>
                      <a:lumOff val="40000"/>
                    </a:schemeClr>
                  </a:fgClr>
                  <a:bgClr>
                    <a:schemeClr val="bg1"/>
                  </a:bgClr>
                </a:pattFill>
              </a:rPr>
              <a:t>Data Manipulation</a:t>
            </a:r>
          </a:p>
        </p:txBody>
      </p:sp>
      <p:pic>
        <p:nvPicPr>
          <p:cNvPr id="20" name="Picture 19">
            <a:extLst>
              <a:ext uri="{FF2B5EF4-FFF2-40B4-BE49-F238E27FC236}">
                <a16:creationId xmlns:a16="http://schemas.microsoft.com/office/drawing/2014/main" id="{37A50301-672F-4510-B9C2-F7FAFA6655E6}"/>
              </a:ext>
            </a:extLst>
          </p:cNvPr>
          <p:cNvPicPr>
            <a:picLocks noChangeAspect="1"/>
          </p:cNvPicPr>
          <p:nvPr/>
        </p:nvPicPr>
        <p:blipFill>
          <a:blip r:embed="rId3"/>
          <a:stretch>
            <a:fillRect/>
          </a:stretch>
        </p:blipFill>
        <p:spPr>
          <a:xfrm>
            <a:off x="6249879" y="2078335"/>
            <a:ext cx="5056915" cy="3429297"/>
          </a:xfrm>
          <a:prstGeom prst="rect">
            <a:avLst/>
          </a:prstGeom>
        </p:spPr>
      </p:pic>
      <p:pic>
        <p:nvPicPr>
          <p:cNvPr id="24" name="Picture 23">
            <a:extLst>
              <a:ext uri="{FF2B5EF4-FFF2-40B4-BE49-F238E27FC236}">
                <a16:creationId xmlns:a16="http://schemas.microsoft.com/office/drawing/2014/main" id="{6FC3C944-62A3-4BE8-9F51-58418622A418}"/>
              </a:ext>
            </a:extLst>
          </p:cNvPr>
          <p:cNvPicPr>
            <a:picLocks noChangeAspect="1"/>
          </p:cNvPicPr>
          <p:nvPr/>
        </p:nvPicPr>
        <p:blipFill>
          <a:blip r:embed="rId4"/>
          <a:stretch>
            <a:fillRect/>
          </a:stretch>
        </p:blipFill>
        <p:spPr>
          <a:xfrm>
            <a:off x="1203568" y="2867190"/>
            <a:ext cx="3528366" cy="236240"/>
          </a:xfrm>
          <a:prstGeom prst="rect">
            <a:avLst/>
          </a:prstGeom>
        </p:spPr>
      </p:pic>
      <p:sp>
        <p:nvSpPr>
          <p:cNvPr id="26" name="TextBox 25">
            <a:extLst>
              <a:ext uri="{FF2B5EF4-FFF2-40B4-BE49-F238E27FC236}">
                <a16:creationId xmlns:a16="http://schemas.microsoft.com/office/drawing/2014/main" id="{423085E6-2533-40FF-AED2-8CA5A08D7D28}"/>
              </a:ext>
            </a:extLst>
          </p:cNvPr>
          <p:cNvSpPr txBox="1"/>
          <p:nvPr/>
        </p:nvSpPr>
        <p:spPr>
          <a:xfrm>
            <a:off x="1613569" y="3644206"/>
            <a:ext cx="2584892" cy="1754326"/>
          </a:xfrm>
          <a:prstGeom prst="rect">
            <a:avLst/>
          </a:prstGeom>
          <a:noFill/>
        </p:spPr>
        <p:txBody>
          <a:bodyPr wrap="square" rtlCol="0">
            <a:spAutoFit/>
          </a:bodyPr>
          <a:lstStyle/>
          <a:p>
            <a:r>
              <a:rPr lang="en-US" dirty="0">
                <a:latin typeface="Calibri" panose="020F0502020204030204" pitchFamily="34" charset="0"/>
                <a:cs typeface="Calibri" panose="020F0502020204030204" pitchFamily="34" charset="0"/>
              </a:rPr>
              <a:t>This plot indicates that thanksgiving is the holiday with highest sales specifically on November 26</a:t>
            </a:r>
            <a:r>
              <a:rPr lang="en-US" baseline="30000" dirty="0">
                <a:latin typeface="Calibri" panose="020F0502020204030204" pitchFamily="34" charset="0"/>
                <a:cs typeface="Calibri" panose="020F0502020204030204" pitchFamily="34" charset="0"/>
              </a:rPr>
              <a:t>th</a:t>
            </a:r>
            <a:r>
              <a:rPr lang="en-US" dirty="0">
                <a:latin typeface="Calibri" panose="020F0502020204030204" pitchFamily="34" charset="0"/>
                <a:cs typeface="Calibri" panose="020F0502020204030204" pitchFamily="34" charset="0"/>
              </a:rPr>
              <a:t>, 2012 and November 25</a:t>
            </a:r>
            <a:r>
              <a:rPr lang="en-US" baseline="30000" dirty="0">
                <a:latin typeface="Calibri" panose="020F0502020204030204" pitchFamily="34" charset="0"/>
                <a:cs typeface="Calibri" panose="020F0502020204030204" pitchFamily="34" charset="0"/>
              </a:rPr>
              <a:t>th</a:t>
            </a:r>
            <a:r>
              <a:rPr lang="en-US" dirty="0">
                <a:latin typeface="Calibri" panose="020F0502020204030204" pitchFamily="34" charset="0"/>
                <a:cs typeface="Calibri" panose="020F0502020204030204" pitchFamily="34" charset="0"/>
              </a:rPr>
              <a:t> , 2011.</a:t>
            </a:r>
          </a:p>
        </p:txBody>
      </p:sp>
      <p:sp>
        <p:nvSpPr>
          <p:cNvPr id="27" name="Rectangle: Rounded Corners 26">
            <a:extLst>
              <a:ext uri="{FF2B5EF4-FFF2-40B4-BE49-F238E27FC236}">
                <a16:creationId xmlns:a16="http://schemas.microsoft.com/office/drawing/2014/main" id="{2DDCF15A-22ED-4AE1-8A10-5F5F407ABDA3}"/>
              </a:ext>
            </a:extLst>
          </p:cNvPr>
          <p:cNvSpPr/>
          <p:nvPr/>
        </p:nvSpPr>
        <p:spPr>
          <a:xfrm>
            <a:off x="1331650" y="3429001"/>
            <a:ext cx="2866811" cy="1969532"/>
          </a:xfrm>
          <a:prstGeom prst="round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US"/>
          </a:p>
        </p:txBody>
      </p:sp>
    </p:spTree>
    <p:extLst>
      <p:ext uri="{BB962C8B-B14F-4D97-AF65-F5344CB8AC3E}">
        <p14:creationId xmlns:p14="http://schemas.microsoft.com/office/powerpoint/2010/main" val="3985005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E5416-A522-46C7-B52D-808CF1AF8848}"/>
              </a:ext>
            </a:extLst>
          </p:cNvPr>
          <p:cNvSpPr>
            <a:spLocks noGrp="1"/>
          </p:cNvSpPr>
          <p:nvPr>
            <p:ph type="title"/>
          </p:nvPr>
        </p:nvSpPr>
        <p:spPr/>
        <p:txBody>
          <a:bodyPr/>
          <a:lstStyle/>
          <a:p>
            <a:r>
              <a:rPr lang="en-US" dirty="0"/>
              <a:t>Section 4</a:t>
            </a:r>
            <a:br>
              <a:rPr lang="en-US" dirty="0"/>
            </a:br>
            <a:r>
              <a:rPr lang="en-US" sz="1600" dirty="0"/>
              <a:t>Objective V</a:t>
            </a:r>
          </a:p>
        </p:txBody>
      </p:sp>
      <p:pic>
        <p:nvPicPr>
          <p:cNvPr id="6" name="Content Placeholder 5">
            <a:extLst>
              <a:ext uri="{FF2B5EF4-FFF2-40B4-BE49-F238E27FC236}">
                <a16:creationId xmlns:a16="http://schemas.microsoft.com/office/drawing/2014/main" id="{01DA731D-EB51-4817-8BC0-1C8AFB83E219}"/>
              </a:ext>
            </a:extLst>
          </p:cNvPr>
          <p:cNvPicPr>
            <a:picLocks noGrp="1" noChangeAspect="1"/>
          </p:cNvPicPr>
          <p:nvPr>
            <p:ph idx="1"/>
          </p:nvPr>
        </p:nvPicPr>
        <p:blipFill>
          <a:blip r:embed="rId2"/>
          <a:stretch>
            <a:fillRect/>
          </a:stretch>
        </p:blipFill>
        <p:spPr>
          <a:xfrm>
            <a:off x="471729" y="1886875"/>
            <a:ext cx="5442133" cy="4038600"/>
          </a:xfrm>
        </p:spPr>
      </p:pic>
      <p:pic>
        <p:nvPicPr>
          <p:cNvPr id="8" name="Picture 7">
            <a:extLst>
              <a:ext uri="{FF2B5EF4-FFF2-40B4-BE49-F238E27FC236}">
                <a16:creationId xmlns:a16="http://schemas.microsoft.com/office/drawing/2014/main" id="{EB902A25-9E9E-4FEC-8A8D-A7303E493F6E}"/>
              </a:ext>
            </a:extLst>
          </p:cNvPr>
          <p:cNvPicPr>
            <a:picLocks noChangeAspect="1"/>
          </p:cNvPicPr>
          <p:nvPr/>
        </p:nvPicPr>
        <p:blipFill>
          <a:blip r:embed="rId3"/>
          <a:stretch>
            <a:fillRect/>
          </a:stretch>
        </p:blipFill>
        <p:spPr>
          <a:xfrm>
            <a:off x="6409871" y="5290249"/>
            <a:ext cx="5073488" cy="967824"/>
          </a:xfrm>
          <a:prstGeom prst="rect">
            <a:avLst/>
          </a:prstGeom>
        </p:spPr>
      </p:pic>
      <p:pic>
        <p:nvPicPr>
          <p:cNvPr id="10" name="Picture 9">
            <a:extLst>
              <a:ext uri="{FF2B5EF4-FFF2-40B4-BE49-F238E27FC236}">
                <a16:creationId xmlns:a16="http://schemas.microsoft.com/office/drawing/2014/main" id="{D68560AC-3DB1-4BA7-8911-DAC4DFF44557}"/>
              </a:ext>
            </a:extLst>
          </p:cNvPr>
          <p:cNvPicPr>
            <a:picLocks noChangeAspect="1"/>
          </p:cNvPicPr>
          <p:nvPr/>
        </p:nvPicPr>
        <p:blipFill>
          <a:blip r:embed="rId4"/>
          <a:stretch>
            <a:fillRect/>
          </a:stretch>
        </p:blipFill>
        <p:spPr>
          <a:xfrm>
            <a:off x="5851912" y="735127"/>
            <a:ext cx="5719083" cy="4313294"/>
          </a:xfrm>
          <a:prstGeom prst="rect">
            <a:avLst/>
          </a:prstGeom>
        </p:spPr>
      </p:pic>
      <p:sp>
        <p:nvSpPr>
          <p:cNvPr id="12" name="Rectangle: Rounded Corners 11">
            <a:extLst>
              <a:ext uri="{FF2B5EF4-FFF2-40B4-BE49-F238E27FC236}">
                <a16:creationId xmlns:a16="http://schemas.microsoft.com/office/drawing/2014/main" id="{F4E63099-71AD-41CF-918C-E0ACA0D55FC0}"/>
              </a:ext>
            </a:extLst>
          </p:cNvPr>
          <p:cNvSpPr/>
          <p:nvPr/>
        </p:nvSpPr>
        <p:spPr>
          <a:xfrm>
            <a:off x="3746377" y="2769833"/>
            <a:ext cx="1846555" cy="1136342"/>
          </a:xfrm>
          <a:prstGeom prst="round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r>
              <a:rPr lang="en-US" sz="1400" dirty="0">
                <a:solidFill>
                  <a:schemeClr val="tx1"/>
                </a:solidFill>
                <a:latin typeface="Calibri" panose="020F0502020204030204" pitchFamily="34" charset="0"/>
                <a:cs typeface="Calibri" panose="020F0502020204030204" pitchFamily="34" charset="0"/>
              </a:rPr>
              <a:t>December is leading in weekly sales for the year 2010.</a:t>
            </a:r>
          </a:p>
        </p:txBody>
      </p:sp>
      <p:sp>
        <p:nvSpPr>
          <p:cNvPr id="16" name="Rectangle 15">
            <a:extLst>
              <a:ext uri="{FF2B5EF4-FFF2-40B4-BE49-F238E27FC236}">
                <a16:creationId xmlns:a16="http://schemas.microsoft.com/office/drawing/2014/main" id="{A74FEA54-41D5-4F71-90E8-F39E82CC4EC3}"/>
              </a:ext>
            </a:extLst>
          </p:cNvPr>
          <p:cNvSpPr/>
          <p:nvPr/>
        </p:nvSpPr>
        <p:spPr>
          <a:xfrm rot="5400000">
            <a:off x="8835916" y="2918857"/>
            <a:ext cx="5755102" cy="923330"/>
          </a:xfrm>
          <a:prstGeom prst="rect">
            <a:avLst/>
          </a:prstGeom>
          <a:noFill/>
        </p:spPr>
        <p:txBody>
          <a:bodyPr wrap="none" lIns="91440" tIns="45720" rIns="91440" bIns="45720">
            <a:spAutoFit/>
          </a:bodyPr>
          <a:lstStyle/>
          <a:p>
            <a:pPr algn="ctr"/>
            <a:r>
              <a:rPr lang="en-US" sz="5400" b="1" dirty="0">
                <a:ln w="12700">
                  <a:solidFill>
                    <a:schemeClr val="accent5"/>
                  </a:solidFill>
                  <a:prstDash val="solid"/>
                </a:ln>
                <a:pattFill prst="ltDnDiag">
                  <a:fgClr>
                    <a:schemeClr val="accent5">
                      <a:lumMod val="60000"/>
                      <a:lumOff val="40000"/>
                    </a:schemeClr>
                  </a:fgClr>
                  <a:bgClr>
                    <a:schemeClr val="bg1"/>
                  </a:bgClr>
                </a:pattFill>
              </a:rPr>
              <a:t>Data Manipulation</a:t>
            </a:r>
          </a:p>
        </p:txBody>
      </p:sp>
    </p:spTree>
    <p:extLst>
      <p:ext uri="{BB962C8B-B14F-4D97-AF65-F5344CB8AC3E}">
        <p14:creationId xmlns:p14="http://schemas.microsoft.com/office/powerpoint/2010/main" val="9804534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E5416-A522-46C7-B52D-808CF1AF8848}"/>
              </a:ext>
            </a:extLst>
          </p:cNvPr>
          <p:cNvSpPr>
            <a:spLocks noGrp="1"/>
          </p:cNvSpPr>
          <p:nvPr>
            <p:ph type="title"/>
          </p:nvPr>
        </p:nvSpPr>
        <p:spPr/>
        <p:txBody>
          <a:bodyPr/>
          <a:lstStyle/>
          <a:p>
            <a:r>
              <a:rPr lang="en-US" dirty="0"/>
              <a:t>Section 4</a:t>
            </a:r>
            <a:br>
              <a:rPr lang="en-US" dirty="0"/>
            </a:br>
            <a:r>
              <a:rPr lang="en-US" sz="1600" dirty="0"/>
              <a:t>Objective V</a:t>
            </a:r>
          </a:p>
        </p:txBody>
      </p:sp>
      <p:pic>
        <p:nvPicPr>
          <p:cNvPr id="4" name="Picture 3">
            <a:extLst>
              <a:ext uri="{FF2B5EF4-FFF2-40B4-BE49-F238E27FC236}">
                <a16:creationId xmlns:a16="http://schemas.microsoft.com/office/drawing/2014/main" id="{A4194405-A22E-45B8-9DF0-DADEF6B52306}"/>
              </a:ext>
            </a:extLst>
          </p:cNvPr>
          <p:cNvPicPr>
            <a:picLocks noChangeAspect="1"/>
          </p:cNvPicPr>
          <p:nvPr/>
        </p:nvPicPr>
        <p:blipFill>
          <a:blip r:embed="rId2"/>
          <a:stretch>
            <a:fillRect/>
          </a:stretch>
        </p:blipFill>
        <p:spPr>
          <a:xfrm>
            <a:off x="6228096" y="5514910"/>
            <a:ext cx="5349704" cy="746825"/>
          </a:xfrm>
          <a:prstGeom prst="rect">
            <a:avLst/>
          </a:prstGeom>
        </p:spPr>
      </p:pic>
      <p:pic>
        <p:nvPicPr>
          <p:cNvPr id="7" name="Picture 6">
            <a:extLst>
              <a:ext uri="{FF2B5EF4-FFF2-40B4-BE49-F238E27FC236}">
                <a16:creationId xmlns:a16="http://schemas.microsoft.com/office/drawing/2014/main" id="{DF2ED2EA-75C2-4234-B570-FFCDF290951F}"/>
              </a:ext>
            </a:extLst>
          </p:cNvPr>
          <p:cNvPicPr>
            <a:picLocks noChangeAspect="1"/>
          </p:cNvPicPr>
          <p:nvPr/>
        </p:nvPicPr>
        <p:blipFill>
          <a:blip r:embed="rId3"/>
          <a:stretch>
            <a:fillRect/>
          </a:stretch>
        </p:blipFill>
        <p:spPr>
          <a:xfrm>
            <a:off x="444987" y="1869401"/>
            <a:ext cx="5100204" cy="4419983"/>
          </a:xfrm>
          <a:prstGeom prst="rect">
            <a:avLst/>
          </a:prstGeom>
        </p:spPr>
      </p:pic>
      <p:pic>
        <p:nvPicPr>
          <p:cNvPr id="13" name="Picture 12">
            <a:extLst>
              <a:ext uri="{FF2B5EF4-FFF2-40B4-BE49-F238E27FC236}">
                <a16:creationId xmlns:a16="http://schemas.microsoft.com/office/drawing/2014/main" id="{895D3585-2022-495D-A8D5-E5A9B1883F14}"/>
              </a:ext>
            </a:extLst>
          </p:cNvPr>
          <p:cNvPicPr>
            <a:picLocks noChangeAspect="1"/>
          </p:cNvPicPr>
          <p:nvPr/>
        </p:nvPicPr>
        <p:blipFill>
          <a:blip r:embed="rId4"/>
          <a:stretch>
            <a:fillRect/>
          </a:stretch>
        </p:blipFill>
        <p:spPr>
          <a:xfrm>
            <a:off x="5399990" y="798949"/>
            <a:ext cx="6248942" cy="4419983"/>
          </a:xfrm>
          <a:prstGeom prst="rect">
            <a:avLst/>
          </a:prstGeom>
        </p:spPr>
      </p:pic>
      <p:sp>
        <p:nvSpPr>
          <p:cNvPr id="17" name="Rectangle 16">
            <a:extLst>
              <a:ext uri="{FF2B5EF4-FFF2-40B4-BE49-F238E27FC236}">
                <a16:creationId xmlns:a16="http://schemas.microsoft.com/office/drawing/2014/main" id="{63871FA2-2E88-4778-9C57-563F2E80F3A3}"/>
              </a:ext>
            </a:extLst>
          </p:cNvPr>
          <p:cNvSpPr/>
          <p:nvPr/>
        </p:nvSpPr>
        <p:spPr>
          <a:xfrm rot="5400000">
            <a:off x="8835916" y="2918857"/>
            <a:ext cx="5755102" cy="923330"/>
          </a:xfrm>
          <a:prstGeom prst="rect">
            <a:avLst/>
          </a:prstGeom>
          <a:noFill/>
        </p:spPr>
        <p:txBody>
          <a:bodyPr wrap="none" lIns="91440" tIns="45720" rIns="91440" bIns="45720">
            <a:spAutoFit/>
          </a:bodyPr>
          <a:lstStyle/>
          <a:p>
            <a:pPr algn="ctr"/>
            <a:r>
              <a:rPr lang="en-US" sz="5400" b="1" dirty="0">
                <a:ln w="12700">
                  <a:solidFill>
                    <a:schemeClr val="accent5"/>
                  </a:solidFill>
                  <a:prstDash val="solid"/>
                </a:ln>
                <a:pattFill prst="ltDnDiag">
                  <a:fgClr>
                    <a:schemeClr val="accent5">
                      <a:lumMod val="60000"/>
                      <a:lumOff val="40000"/>
                    </a:schemeClr>
                  </a:fgClr>
                  <a:bgClr>
                    <a:schemeClr val="bg1"/>
                  </a:bgClr>
                </a:pattFill>
              </a:rPr>
              <a:t>Data Manipulation</a:t>
            </a:r>
          </a:p>
        </p:txBody>
      </p:sp>
      <p:sp>
        <p:nvSpPr>
          <p:cNvPr id="18" name="Rectangle: Rounded Corners 17">
            <a:extLst>
              <a:ext uri="{FF2B5EF4-FFF2-40B4-BE49-F238E27FC236}">
                <a16:creationId xmlns:a16="http://schemas.microsoft.com/office/drawing/2014/main" id="{93FFB1DA-D519-4651-A1EA-FCBF54502DE7}"/>
              </a:ext>
            </a:extLst>
          </p:cNvPr>
          <p:cNvSpPr/>
          <p:nvPr/>
        </p:nvSpPr>
        <p:spPr>
          <a:xfrm>
            <a:off x="2904315" y="2591372"/>
            <a:ext cx="1970318" cy="1578299"/>
          </a:xfrm>
          <a:prstGeom prst="round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r>
              <a:rPr lang="en-US" sz="1400" dirty="0">
                <a:solidFill>
                  <a:schemeClr val="tx1"/>
                </a:solidFill>
                <a:latin typeface="Calibri" panose="020F0502020204030204" pitchFamily="34" charset="0"/>
                <a:cs typeface="Calibri" panose="020F0502020204030204" pitchFamily="34" charset="0"/>
              </a:rPr>
              <a:t>December is leading in weekly sales for the year 2011. </a:t>
            </a:r>
          </a:p>
        </p:txBody>
      </p:sp>
    </p:spTree>
    <p:extLst>
      <p:ext uri="{BB962C8B-B14F-4D97-AF65-F5344CB8AC3E}">
        <p14:creationId xmlns:p14="http://schemas.microsoft.com/office/powerpoint/2010/main" val="22397886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E5416-A522-46C7-B52D-808CF1AF8848}"/>
              </a:ext>
            </a:extLst>
          </p:cNvPr>
          <p:cNvSpPr>
            <a:spLocks noGrp="1"/>
          </p:cNvSpPr>
          <p:nvPr>
            <p:ph type="title"/>
          </p:nvPr>
        </p:nvSpPr>
        <p:spPr/>
        <p:txBody>
          <a:bodyPr/>
          <a:lstStyle/>
          <a:p>
            <a:r>
              <a:rPr lang="en-US" dirty="0"/>
              <a:t>Section 4</a:t>
            </a:r>
            <a:br>
              <a:rPr lang="en-US" dirty="0"/>
            </a:br>
            <a:r>
              <a:rPr lang="en-US" sz="1600" dirty="0"/>
              <a:t>Objective V</a:t>
            </a:r>
          </a:p>
        </p:txBody>
      </p:sp>
      <p:pic>
        <p:nvPicPr>
          <p:cNvPr id="5" name="Picture 4">
            <a:extLst>
              <a:ext uri="{FF2B5EF4-FFF2-40B4-BE49-F238E27FC236}">
                <a16:creationId xmlns:a16="http://schemas.microsoft.com/office/drawing/2014/main" id="{A1606528-8C3A-42A1-85B7-E7CD48D9F03A}"/>
              </a:ext>
            </a:extLst>
          </p:cNvPr>
          <p:cNvPicPr>
            <a:picLocks noChangeAspect="1"/>
          </p:cNvPicPr>
          <p:nvPr/>
        </p:nvPicPr>
        <p:blipFill>
          <a:blip r:embed="rId2"/>
          <a:stretch>
            <a:fillRect/>
          </a:stretch>
        </p:blipFill>
        <p:spPr>
          <a:xfrm>
            <a:off x="396598" y="1783017"/>
            <a:ext cx="5034256" cy="4343776"/>
          </a:xfrm>
          <a:prstGeom prst="rect">
            <a:avLst/>
          </a:prstGeom>
        </p:spPr>
      </p:pic>
      <p:pic>
        <p:nvPicPr>
          <p:cNvPr id="8" name="Picture 7">
            <a:extLst>
              <a:ext uri="{FF2B5EF4-FFF2-40B4-BE49-F238E27FC236}">
                <a16:creationId xmlns:a16="http://schemas.microsoft.com/office/drawing/2014/main" id="{860AA5A5-B6D6-47DE-A577-207CEC7BE6C2}"/>
              </a:ext>
            </a:extLst>
          </p:cNvPr>
          <p:cNvPicPr>
            <a:picLocks noChangeAspect="1"/>
          </p:cNvPicPr>
          <p:nvPr/>
        </p:nvPicPr>
        <p:blipFill>
          <a:blip r:embed="rId3"/>
          <a:stretch>
            <a:fillRect/>
          </a:stretch>
        </p:blipFill>
        <p:spPr>
          <a:xfrm>
            <a:off x="6238875" y="5396821"/>
            <a:ext cx="5387807" cy="998307"/>
          </a:xfrm>
          <a:prstGeom prst="rect">
            <a:avLst/>
          </a:prstGeom>
        </p:spPr>
      </p:pic>
      <p:pic>
        <p:nvPicPr>
          <p:cNvPr id="10" name="Picture 9">
            <a:extLst>
              <a:ext uri="{FF2B5EF4-FFF2-40B4-BE49-F238E27FC236}">
                <a16:creationId xmlns:a16="http://schemas.microsoft.com/office/drawing/2014/main" id="{2C1747FC-EF28-40B8-AE98-F90318412C2E}"/>
              </a:ext>
            </a:extLst>
          </p:cNvPr>
          <p:cNvPicPr>
            <a:picLocks noChangeAspect="1"/>
          </p:cNvPicPr>
          <p:nvPr/>
        </p:nvPicPr>
        <p:blipFill>
          <a:blip r:embed="rId4"/>
          <a:stretch>
            <a:fillRect/>
          </a:stretch>
        </p:blipFill>
        <p:spPr>
          <a:xfrm>
            <a:off x="5547495" y="804680"/>
            <a:ext cx="5967233" cy="4290432"/>
          </a:xfrm>
          <a:prstGeom prst="rect">
            <a:avLst/>
          </a:prstGeom>
        </p:spPr>
      </p:pic>
      <p:sp>
        <p:nvSpPr>
          <p:cNvPr id="12" name="Rectangle: Rounded Corners 11">
            <a:extLst>
              <a:ext uri="{FF2B5EF4-FFF2-40B4-BE49-F238E27FC236}">
                <a16:creationId xmlns:a16="http://schemas.microsoft.com/office/drawing/2014/main" id="{48D00536-0659-42BB-92A5-05E81EB21491}"/>
              </a:ext>
            </a:extLst>
          </p:cNvPr>
          <p:cNvSpPr/>
          <p:nvPr/>
        </p:nvSpPr>
        <p:spPr>
          <a:xfrm>
            <a:off x="2904315" y="2591372"/>
            <a:ext cx="1970318" cy="1578299"/>
          </a:xfrm>
          <a:prstGeom prst="round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r>
              <a:rPr lang="en-US" sz="1400" dirty="0">
                <a:solidFill>
                  <a:schemeClr val="tx1"/>
                </a:solidFill>
                <a:latin typeface="Calibri" panose="020F0502020204030204" pitchFamily="34" charset="0"/>
                <a:cs typeface="Calibri" panose="020F0502020204030204" pitchFamily="34" charset="0"/>
              </a:rPr>
              <a:t>June is leading in weekly sales for the year 2012. Note that November and December are excluded from this dataset.</a:t>
            </a:r>
          </a:p>
        </p:txBody>
      </p:sp>
      <p:sp>
        <p:nvSpPr>
          <p:cNvPr id="14" name="Rectangle 13">
            <a:extLst>
              <a:ext uri="{FF2B5EF4-FFF2-40B4-BE49-F238E27FC236}">
                <a16:creationId xmlns:a16="http://schemas.microsoft.com/office/drawing/2014/main" id="{D51D7CB5-5EA0-4EE1-8038-1795AB18902A}"/>
              </a:ext>
            </a:extLst>
          </p:cNvPr>
          <p:cNvSpPr/>
          <p:nvPr/>
        </p:nvSpPr>
        <p:spPr>
          <a:xfrm rot="5400000">
            <a:off x="8835916" y="2918857"/>
            <a:ext cx="5755102" cy="923330"/>
          </a:xfrm>
          <a:prstGeom prst="rect">
            <a:avLst/>
          </a:prstGeom>
          <a:noFill/>
        </p:spPr>
        <p:txBody>
          <a:bodyPr wrap="none" lIns="91440" tIns="45720" rIns="91440" bIns="45720">
            <a:spAutoFit/>
          </a:bodyPr>
          <a:lstStyle/>
          <a:p>
            <a:pPr algn="ctr"/>
            <a:r>
              <a:rPr lang="en-US" sz="5400" b="1" dirty="0">
                <a:ln w="12700">
                  <a:solidFill>
                    <a:schemeClr val="accent5"/>
                  </a:solidFill>
                  <a:prstDash val="solid"/>
                </a:ln>
                <a:pattFill prst="ltDnDiag">
                  <a:fgClr>
                    <a:schemeClr val="accent5">
                      <a:lumMod val="60000"/>
                      <a:lumOff val="40000"/>
                    </a:schemeClr>
                  </a:fgClr>
                  <a:bgClr>
                    <a:schemeClr val="bg1"/>
                  </a:bgClr>
                </a:pattFill>
              </a:rPr>
              <a:t>Data Manipulation</a:t>
            </a:r>
          </a:p>
        </p:txBody>
      </p:sp>
    </p:spTree>
    <p:extLst>
      <p:ext uri="{BB962C8B-B14F-4D97-AF65-F5344CB8AC3E}">
        <p14:creationId xmlns:p14="http://schemas.microsoft.com/office/powerpoint/2010/main" val="17185317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641F8B8-9D6B-4D1D-B8B6-A8ACCA61AF4D}"/>
              </a:ext>
            </a:extLst>
          </p:cNvPr>
          <p:cNvPicPr>
            <a:picLocks noChangeAspect="1"/>
          </p:cNvPicPr>
          <p:nvPr/>
        </p:nvPicPr>
        <p:blipFill>
          <a:blip r:embed="rId2"/>
          <a:stretch>
            <a:fillRect/>
          </a:stretch>
        </p:blipFill>
        <p:spPr>
          <a:xfrm>
            <a:off x="8085640" y="2968761"/>
            <a:ext cx="3517119" cy="2418019"/>
          </a:xfrm>
          <a:prstGeom prst="rect">
            <a:avLst/>
          </a:prstGeom>
        </p:spPr>
      </p:pic>
      <p:cxnSp>
        <p:nvCxnSpPr>
          <p:cNvPr id="9" name="Straight Connector 8">
            <a:extLst>
              <a:ext uri="{FF2B5EF4-FFF2-40B4-BE49-F238E27FC236}">
                <a16:creationId xmlns:a16="http://schemas.microsoft.com/office/drawing/2014/main" id="{DCD67800-37AC-4E14-89B0-F79DCB3FB86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165600" y="1573887"/>
            <a:ext cx="0" cy="3710227"/>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B8664C7E-6BC5-46E2-8F5C-392F1A3C0E93}"/>
              </a:ext>
            </a:extLst>
          </p:cNvPr>
          <p:cNvPicPr>
            <a:picLocks noChangeAspect="1"/>
          </p:cNvPicPr>
          <p:nvPr/>
        </p:nvPicPr>
        <p:blipFill>
          <a:blip r:embed="rId3"/>
          <a:stretch>
            <a:fillRect/>
          </a:stretch>
        </p:blipFill>
        <p:spPr>
          <a:xfrm>
            <a:off x="444079" y="2973158"/>
            <a:ext cx="3537345" cy="2423081"/>
          </a:xfrm>
          <a:prstGeom prst="rect">
            <a:avLst/>
          </a:prstGeom>
        </p:spPr>
      </p:pic>
      <p:cxnSp>
        <p:nvCxnSpPr>
          <p:cNvPr id="11" name="Straight Connector 10">
            <a:extLst>
              <a:ext uri="{FF2B5EF4-FFF2-40B4-BE49-F238E27FC236}">
                <a16:creationId xmlns:a16="http://schemas.microsoft.com/office/drawing/2014/main" id="{20F1788F-A5AE-4188-8274-F7F2E3833EC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995920" y="1573887"/>
            <a:ext cx="0" cy="3710227"/>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7666D440-3941-4B5E-B37F-2D62AF53F53D}"/>
              </a:ext>
            </a:extLst>
          </p:cNvPr>
          <p:cNvPicPr>
            <a:picLocks noChangeAspect="1"/>
          </p:cNvPicPr>
          <p:nvPr/>
        </p:nvPicPr>
        <p:blipFill>
          <a:blip r:embed="rId4"/>
          <a:stretch>
            <a:fillRect/>
          </a:stretch>
        </p:blipFill>
        <p:spPr>
          <a:xfrm>
            <a:off x="4397517" y="2973158"/>
            <a:ext cx="3517120" cy="2409227"/>
          </a:xfrm>
          <a:prstGeom prst="rect">
            <a:avLst/>
          </a:prstGeom>
        </p:spPr>
      </p:pic>
      <p:pic>
        <p:nvPicPr>
          <p:cNvPr id="7" name="Picture 6">
            <a:extLst>
              <a:ext uri="{FF2B5EF4-FFF2-40B4-BE49-F238E27FC236}">
                <a16:creationId xmlns:a16="http://schemas.microsoft.com/office/drawing/2014/main" id="{9E2B854F-3F86-4CC8-9847-6AEDDC51C340}"/>
              </a:ext>
            </a:extLst>
          </p:cNvPr>
          <p:cNvPicPr>
            <a:picLocks noChangeAspect="1"/>
          </p:cNvPicPr>
          <p:nvPr/>
        </p:nvPicPr>
        <p:blipFill>
          <a:blip r:embed="rId5"/>
          <a:stretch>
            <a:fillRect/>
          </a:stretch>
        </p:blipFill>
        <p:spPr>
          <a:xfrm>
            <a:off x="109387" y="5755126"/>
            <a:ext cx="3872037" cy="644286"/>
          </a:xfrm>
          <a:prstGeom prst="rect">
            <a:avLst/>
          </a:prstGeom>
        </p:spPr>
      </p:pic>
      <p:pic>
        <p:nvPicPr>
          <p:cNvPr id="8" name="Picture 7">
            <a:extLst>
              <a:ext uri="{FF2B5EF4-FFF2-40B4-BE49-F238E27FC236}">
                <a16:creationId xmlns:a16="http://schemas.microsoft.com/office/drawing/2014/main" id="{6D83E5CA-0679-4D2D-8FF6-076317BB0F52}"/>
              </a:ext>
            </a:extLst>
          </p:cNvPr>
          <p:cNvPicPr>
            <a:picLocks noChangeAspect="1"/>
          </p:cNvPicPr>
          <p:nvPr/>
        </p:nvPicPr>
        <p:blipFill>
          <a:blip r:embed="rId6"/>
          <a:stretch>
            <a:fillRect/>
          </a:stretch>
        </p:blipFill>
        <p:spPr>
          <a:xfrm>
            <a:off x="4135120" y="5957414"/>
            <a:ext cx="3860800" cy="441998"/>
          </a:xfrm>
          <a:prstGeom prst="rect">
            <a:avLst/>
          </a:prstGeom>
        </p:spPr>
      </p:pic>
      <p:pic>
        <p:nvPicPr>
          <p:cNvPr id="10" name="Picture 9">
            <a:extLst>
              <a:ext uri="{FF2B5EF4-FFF2-40B4-BE49-F238E27FC236}">
                <a16:creationId xmlns:a16="http://schemas.microsoft.com/office/drawing/2014/main" id="{CB20552A-42E5-4A14-8F3D-86166B670A62}"/>
              </a:ext>
            </a:extLst>
          </p:cNvPr>
          <p:cNvPicPr>
            <a:picLocks noChangeAspect="1"/>
          </p:cNvPicPr>
          <p:nvPr/>
        </p:nvPicPr>
        <p:blipFill>
          <a:blip r:embed="rId7"/>
          <a:stretch>
            <a:fillRect/>
          </a:stretch>
        </p:blipFill>
        <p:spPr>
          <a:xfrm>
            <a:off x="8079130" y="5888828"/>
            <a:ext cx="4000704" cy="510584"/>
          </a:xfrm>
          <a:prstGeom prst="rect">
            <a:avLst/>
          </a:prstGeom>
        </p:spPr>
      </p:pic>
      <p:sp>
        <p:nvSpPr>
          <p:cNvPr id="5" name="TextBox 4">
            <a:extLst>
              <a:ext uri="{FF2B5EF4-FFF2-40B4-BE49-F238E27FC236}">
                <a16:creationId xmlns:a16="http://schemas.microsoft.com/office/drawing/2014/main" id="{5A689633-B375-474F-B3AE-DCCDF8B2C617}"/>
              </a:ext>
            </a:extLst>
          </p:cNvPr>
          <p:cNvSpPr txBox="1"/>
          <p:nvPr/>
        </p:nvSpPr>
        <p:spPr>
          <a:xfrm>
            <a:off x="727966" y="540329"/>
            <a:ext cx="10182685" cy="954107"/>
          </a:xfrm>
          <a:prstGeom prst="rect">
            <a:avLst/>
          </a:prstGeom>
          <a:noFill/>
        </p:spPr>
        <p:txBody>
          <a:bodyPr wrap="square" rtlCol="0">
            <a:spAutoFit/>
          </a:bodyPr>
          <a:lstStyle/>
          <a:p>
            <a:r>
              <a:rPr lang="en-US" sz="1400" dirty="0">
                <a:latin typeface="Calibri" panose="020F0502020204030204" pitchFamily="34" charset="0"/>
                <a:cs typeface="Calibri" panose="020F0502020204030204" pitchFamily="34" charset="0"/>
              </a:rPr>
              <a:t>The bar charts below show a comparison of sales for the semester of 2010,2011 and 2012. Semester 2 has higher sales than semester 1 for the year 2010 and 2011. This is expected because December produced highest sales in these years. Semester 1 is higher than semester 2 in year 2012. Consider that November and December are excluded from 2012 dataset thus, the combination of high sales produced in semester 1 has outperformed semester 2.</a:t>
            </a:r>
          </a:p>
        </p:txBody>
      </p:sp>
      <p:sp>
        <p:nvSpPr>
          <p:cNvPr id="12" name="Rectangle 11">
            <a:extLst>
              <a:ext uri="{FF2B5EF4-FFF2-40B4-BE49-F238E27FC236}">
                <a16:creationId xmlns:a16="http://schemas.microsoft.com/office/drawing/2014/main" id="{8693039E-CF26-407D-9865-CCDE812A6787}"/>
              </a:ext>
            </a:extLst>
          </p:cNvPr>
          <p:cNvSpPr/>
          <p:nvPr/>
        </p:nvSpPr>
        <p:spPr>
          <a:xfrm>
            <a:off x="683581" y="426128"/>
            <a:ext cx="10271456" cy="1068308"/>
          </a:xfrm>
          <a:prstGeom prst="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US"/>
          </a:p>
        </p:txBody>
      </p:sp>
      <p:sp>
        <p:nvSpPr>
          <p:cNvPr id="15" name="Rectangle 14">
            <a:extLst>
              <a:ext uri="{FF2B5EF4-FFF2-40B4-BE49-F238E27FC236}">
                <a16:creationId xmlns:a16="http://schemas.microsoft.com/office/drawing/2014/main" id="{667D9D93-0EB0-4C75-B768-C0ABBD51C27C}"/>
              </a:ext>
            </a:extLst>
          </p:cNvPr>
          <p:cNvSpPr/>
          <p:nvPr/>
        </p:nvSpPr>
        <p:spPr>
          <a:xfrm rot="5400000">
            <a:off x="8852784" y="2552599"/>
            <a:ext cx="5755102" cy="923330"/>
          </a:xfrm>
          <a:prstGeom prst="rect">
            <a:avLst/>
          </a:prstGeom>
          <a:noFill/>
        </p:spPr>
        <p:txBody>
          <a:bodyPr wrap="none" lIns="91440" tIns="45720" rIns="91440" bIns="45720">
            <a:spAutoFit/>
          </a:bodyPr>
          <a:lstStyle/>
          <a:p>
            <a:pPr algn="ctr"/>
            <a:r>
              <a:rPr lang="en-US" sz="5400" b="1" dirty="0">
                <a:ln w="12700">
                  <a:solidFill>
                    <a:schemeClr val="accent5"/>
                  </a:solidFill>
                  <a:prstDash val="solid"/>
                </a:ln>
                <a:pattFill prst="ltDnDiag">
                  <a:fgClr>
                    <a:schemeClr val="accent5">
                      <a:lumMod val="60000"/>
                      <a:lumOff val="40000"/>
                    </a:schemeClr>
                  </a:fgClr>
                  <a:bgClr>
                    <a:schemeClr val="bg1"/>
                  </a:bgClr>
                </a:pattFill>
              </a:rPr>
              <a:t>Data Manipulation</a:t>
            </a:r>
          </a:p>
        </p:txBody>
      </p:sp>
    </p:spTree>
    <p:extLst>
      <p:ext uri="{BB962C8B-B14F-4D97-AF65-F5344CB8AC3E}">
        <p14:creationId xmlns:p14="http://schemas.microsoft.com/office/powerpoint/2010/main" val="39915977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EFAB04-A1E6-44F4-82A2-1EDAE9E4E161}"/>
              </a:ext>
            </a:extLst>
          </p:cNvPr>
          <p:cNvSpPr>
            <a:spLocks noGrp="1"/>
          </p:cNvSpPr>
          <p:nvPr>
            <p:ph type="title"/>
          </p:nvPr>
        </p:nvSpPr>
        <p:spPr>
          <a:xfrm>
            <a:off x="573562" y="459018"/>
            <a:ext cx="9875520" cy="1356360"/>
          </a:xfrm>
        </p:spPr>
        <p:txBody>
          <a:bodyPr/>
          <a:lstStyle/>
          <a:p>
            <a:r>
              <a:rPr lang="en-US" dirty="0"/>
              <a:t>Section 5</a:t>
            </a:r>
            <a:br>
              <a:rPr lang="en-US" dirty="0"/>
            </a:br>
            <a:r>
              <a:rPr lang="en-US" sz="1200" dirty="0"/>
              <a:t>Multiple Linear Regression</a:t>
            </a:r>
          </a:p>
        </p:txBody>
      </p:sp>
      <p:pic>
        <p:nvPicPr>
          <p:cNvPr id="5" name="Picture 4">
            <a:extLst>
              <a:ext uri="{FF2B5EF4-FFF2-40B4-BE49-F238E27FC236}">
                <a16:creationId xmlns:a16="http://schemas.microsoft.com/office/drawing/2014/main" id="{9F01962A-F5D6-44AE-9D9D-2895BC1646CD}"/>
              </a:ext>
            </a:extLst>
          </p:cNvPr>
          <p:cNvPicPr>
            <a:picLocks noChangeAspect="1"/>
          </p:cNvPicPr>
          <p:nvPr/>
        </p:nvPicPr>
        <p:blipFill>
          <a:blip r:embed="rId2"/>
          <a:stretch>
            <a:fillRect/>
          </a:stretch>
        </p:blipFill>
        <p:spPr>
          <a:xfrm>
            <a:off x="5511322" y="1340290"/>
            <a:ext cx="6195597" cy="4267570"/>
          </a:xfrm>
          <a:prstGeom prst="rect">
            <a:avLst/>
          </a:prstGeom>
        </p:spPr>
      </p:pic>
      <p:pic>
        <p:nvPicPr>
          <p:cNvPr id="7" name="Picture 6">
            <a:extLst>
              <a:ext uri="{FF2B5EF4-FFF2-40B4-BE49-F238E27FC236}">
                <a16:creationId xmlns:a16="http://schemas.microsoft.com/office/drawing/2014/main" id="{38C667DD-CCE5-4CC4-B2DD-D1285348A985}"/>
              </a:ext>
            </a:extLst>
          </p:cNvPr>
          <p:cNvPicPr>
            <a:picLocks noChangeAspect="1"/>
          </p:cNvPicPr>
          <p:nvPr/>
        </p:nvPicPr>
        <p:blipFill>
          <a:blip r:embed="rId3"/>
          <a:stretch>
            <a:fillRect/>
          </a:stretch>
        </p:blipFill>
        <p:spPr>
          <a:xfrm>
            <a:off x="636002" y="1746475"/>
            <a:ext cx="5170453" cy="3901778"/>
          </a:xfrm>
          <a:prstGeom prst="rect">
            <a:avLst/>
          </a:prstGeom>
        </p:spPr>
      </p:pic>
      <p:sp>
        <p:nvSpPr>
          <p:cNvPr id="8" name="TextBox 7">
            <a:extLst>
              <a:ext uri="{FF2B5EF4-FFF2-40B4-BE49-F238E27FC236}">
                <a16:creationId xmlns:a16="http://schemas.microsoft.com/office/drawing/2014/main" id="{ABCA8340-AC5D-4DAE-9A62-D17E5F78FDC8}"/>
              </a:ext>
            </a:extLst>
          </p:cNvPr>
          <p:cNvSpPr txBox="1"/>
          <p:nvPr/>
        </p:nvSpPr>
        <p:spPr>
          <a:xfrm>
            <a:off x="2308194" y="3835153"/>
            <a:ext cx="2441359" cy="1384995"/>
          </a:xfrm>
          <a:prstGeom prst="rect">
            <a:avLst/>
          </a:prstGeom>
          <a:noFill/>
        </p:spPr>
        <p:txBody>
          <a:bodyPr wrap="square" rtlCol="0">
            <a:spAutoFit/>
          </a:bodyPr>
          <a:lstStyle/>
          <a:p>
            <a:r>
              <a:rPr lang="en-US" sz="1200" dirty="0"/>
              <a:t>The plot shows that there is some correlation between the independent variables and the dependent variables. Weekly sales are somehow being affected by temperature, fuel price, CPI, unemployment </a:t>
            </a:r>
          </a:p>
        </p:txBody>
      </p:sp>
      <p:sp>
        <p:nvSpPr>
          <p:cNvPr id="10" name="Rectangle: Rounded Corners 9">
            <a:extLst>
              <a:ext uri="{FF2B5EF4-FFF2-40B4-BE49-F238E27FC236}">
                <a16:creationId xmlns:a16="http://schemas.microsoft.com/office/drawing/2014/main" id="{00985DCB-CC27-4ADE-AB00-DEA572BC3E99}"/>
              </a:ext>
            </a:extLst>
          </p:cNvPr>
          <p:cNvSpPr/>
          <p:nvPr/>
        </p:nvSpPr>
        <p:spPr>
          <a:xfrm>
            <a:off x="2272683" y="3773010"/>
            <a:ext cx="2512380" cy="1526959"/>
          </a:xfrm>
          <a:prstGeom prst="round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US"/>
          </a:p>
        </p:txBody>
      </p:sp>
    </p:spTree>
    <p:extLst>
      <p:ext uri="{BB962C8B-B14F-4D97-AF65-F5344CB8AC3E}">
        <p14:creationId xmlns:p14="http://schemas.microsoft.com/office/powerpoint/2010/main" val="32786899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54BBF-303B-429D-84B6-8AC904EB3F66}"/>
              </a:ext>
            </a:extLst>
          </p:cNvPr>
          <p:cNvSpPr>
            <a:spLocks noGrp="1"/>
          </p:cNvSpPr>
          <p:nvPr>
            <p:ph type="title"/>
          </p:nvPr>
        </p:nvSpPr>
        <p:spPr>
          <a:xfrm>
            <a:off x="1076325" y="320159"/>
            <a:ext cx="9875520" cy="1356360"/>
          </a:xfrm>
        </p:spPr>
        <p:txBody>
          <a:bodyPr>
            <a:normAutofit/>
          </a:bodyPr>
          <a:lstStyle/>
          <a:p>
            <a:r>
              <a:rPr lang="en-US" sz="2400" dirty="0"/>
              <a:t>Statistical Analysis:</a:t>
            </a:r>
            <a:br>
              <a:rPr lang="en-US" sz="6000" dirty="0"/>
            </a:br>
            <a:r>
              <a:rPr lang="en-US" sz="1600" dirty="0">
                <a:solidFill>
                  <a:schemeClr val="tx1"/>
                </a:solidFill>
              </a:rPr>
              <a:t>The problem statement can be addressed using linear regression</a:t>
            </a:r>
            <a:br>
              <a:rPr lang="en-US" sz="1600" dirty="0">
                <a:solidFill>
                  <a:schemeClr val="tx1"/>
                </a:solidFill>
              </a:rPr>
            </a:br>
            <a:r>
              <a:rPr lang="en-US" sz="1600" b="1" u="sng" dirty="0">
                <a:solidFill>
                  <a:schemeClr val="tx1"/>
                </a:solidFill>
              </a:rPr>
              <a:t>VIF Method</a:t>
            </a:r>
            <a:endParaRPr lang="en-US" sz="1600" b="1" u="sng" dirty="0"/>
          </a:p>
        </p:txBody>
      </p:sp>
      <p:pic>
        <p:nvPicPr>
          <p:cNvPr id="5" name="Picture 4">
            <a:extLst>
              <a:ext uri="{FF2B5EF4-FFF2-40B4-BE49-F238E27FC236}">
                <a16:creationId xmlns:a16="http://schemas.microsoft.com/office/drawing/2014/main" id="{B26F405B-8091-464A-A5E0-F98AE1402C8D}"/>
              </a:ext>
            </a:extLst>
          </p:cNvPr>
          <p:cNvPicPr>
            <a:picLocks noChangeAspect="1"/>
          </p:cNvPicPr>
          <p:nvPr/>
        </p:nvPicPr>
        <p:blipFill>
          <a:blip r:embed="rId2"/>
          <a:stretch>
            <a:fillRect/>
          </a:stretch>
        </p:blipFill>
        <p:spPr>
          <a:xfrm>
            <a:off x="1143000" y="2183094"/>
            <a:ext cx="5761219" cy="815411"/>
          </a:xfrm>
          <a:prstGeom prst="rect">
            <a:avLst/>
          </a:prstGeom>
        </p:spPr>
      </p:pic>
      <p:pic>
        <p:nvPicPr>
          <p:cNvPr id="7" name="Picture 6">
            <a:extLst>
              <a:ext uri="{FF2B5EF4-FFF2-40B4-BE49-F238E27FC236}">
                <a16:creationId xmlns:a16="http://schemas.microsoft.com/office/drawing/2014/main" id="{D8A5ED3D-2BCC-458F-A58E-07F448B2D25C}"/>
              </a:ext>
            </a:extLst>
          </p:cNvPr>
          <p:cNvPicPr>
            <a:picLocks noChangeAspect="1"/>
          </p:cNvPicPr>
          <p:nvPr/>
        </p:nvPicPr>
        <p:blipFill>
          <a:blip r:embed="rId3"/>
          <a:stretch>
            <a:fillRect/>
          </a:stretch>
        </p:blipFill>
        <p:spPr>
          <a:xfrm>
            <a:off x="1076325" y="3051706"/>
            <a:ext cx="4282811" cy="1615580"/>
          </a:xfrm>
          <a:prstGeom prst="rect">
            <a:avLst/>
          </a:prstGeom>
        </p:spPr>
      </p:pic>
      <p:pic>
        <p:nvPicPr>
          <p:cNvPr id="9" name="Picture 8">
            <a:extLst>
              <a:ext uri="{FF2B5EF4-FFF2-40B4-BE49-F238E27FC236}">
                <a16:creationId xmlns:a16="http://schemas.microsoft.com/office/drawing/2014/main" id="{2E8BD149-97D8-493D-AD69-D5C53F01E1BE}"/>
              </a:ext>
            </a:extLst>
          </p:cNvPr>
          <p:cNvPicPr>
            <a:picLocks noChangeAspect="1"/>
          </p:cNvPicPr>
          <p:nvPr/>
        </p:nvPicPr>
        <p:blipFill>
          <a:blip r:embed="rId4"/>
          <a:stretch>
            <a:fillRect/>
          </a:stretch>
        </p:blipFill>
        <p:spPr>
          <a:xfrm>
            <a:off x="1076325" y="4861440"/>
            <a:ext cx="5829805" cy="1386960"/>
          </a:xfrm>
          <a:prstGeom prst="rect">
            <a:avLst/>
          </a:prstGeom>
        </p:spPr>
      </p:pic>
      <p:sp>
        <p:nvSpPr>
          <p:cNvPr id="10" name="Rectangle: Rounded Corners 9">
            <a:extLst>
              <a:ext uri="{FF2B5EF4-FFF2-40B4-BE49-F238E27FC236}">
                <a16:creationId xmlns:a16="http://schemas.microsoft.com/office/drawing/2014/main" id="{F458F773-10E8-4F45-94A8-853220FA0BA6}"/>
              </a:ext>
            </a:extLst>
          </p:cNvPr>
          <p:cNvSpPr/>
          <p:nvPr/>
        </p:nvSpPr>
        <p:spPr>
          <a:xfrm>
            <a:off x="7674727" y="998339"/>
            <a:ext cx="2743958" cy="2241093"/>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1400" dirty="0"/>
              <a:t>The Variance inflation factor (</a:t>
            </a:r>
            <a:r>
              <a:rPr lang="en-US" sz="1400" dirty="0" err="1"/>
              <a:t>vif</a:t>
            </a:r>
            <a:r>
              <a:rPr lang="en-US" sz="1400" dirty="0"/>
              <a:t>) was used to check for multicollinearity among the independent variables with a threshold of 10. All variables ranged below the threshold which means that they are not significantly affecting each other. Thus, model will be built with all variables.</a:t>
            </a:r>
          </a:p>
        </p:txBody>
      </p:sp>
      <p:cxnSp>
        <p:nvCxnSpPr>
          <p:cNvPr id="13" name="Straight Connector 12">
            <a:extLst>
              <a:ext uri="{FF2B5EF4-FFF2-40B4-BE49-F238E27FC236}">
                <a16:creationId xmlns:a16="http://schemas.microsoft.com/office/drawing/2014/main" id="{02F9E0DF-FA92-4CAE-BF2E-F09089991C5E}"/>
              </a:ext>
            </a:extLst>
          </p:cNvPr>
          <p:cNvCxnSpPr>
            <a:cxnSpLocks/>
            <a:stCxn id="10" idx="1"/>
          </p:cNvCxnSpPr>
          <p:nvPr/>
        </p:nvCxnSpPr>
        <p:spPr>
          <a:xfrm flipH="1">
            <a:off x="2976149" y="2118886"/>
            <a:ext cx="4698578" cy="2170174"/>
          </a:xfrm>
          <a:prstGeom prst="line">
            <a:avLst/>
          </a:prstGeom>
          <a:ln w="9525"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9" name="Straight Connector 18">
            <a:extLst>
              <a:ext uri="{FF2B5EF4-FFF2-40B4-BE49-F238E27FC236}">
                <a16:creationId xmlns:a16="http://schemas.microsoft.com/office/drawing/2014/main" id="{D6F27907-8B45-4D02-99DF-FCA10931B644}"/>
              </a:ext>
            </a:extLst>
          </p:cNvPr>
          <p:cNvCxnSpPr>
            <a:cxnSpLocks/>
          </p:cNvCxnSpPr>
          <p:nvPr/>
        </p:nvCxnSpPr>
        <p:spPr>
          <a:xfrm>
            <a:off x="2006353" y="3946609"/>
            <a:ext cx="0" cy="607636"/>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EDEEC6D-4705-4F57-9BF5-04ADA2D21583}"/>
              </a:ext>
            </a:extLst>
          </p:cNvPr>
          <p:cNvCxnSpPr>
            <a:cxnSpLocks/>
          </p:cNvCxnSpPr>
          <p:nvPr/>
        </p:nvCxnSpPr>
        <p:spPr>
          <a:xfrm>
            <a:off x="2006353" y="3946609"/>
            <a:ext cx="75460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CEADAB71-302F-4B84-B1AA-9D44A0E66A6D}"/>
              </a:ext>
            </a:extLst>
          </p:cNvPr>
          <p:cNvCxnSpPr/>
          <p:nvPr/>
        </p:nvCxnSpPr>
        <p:spPr>
          <a:xfrm>
            <a:off x="2006353" y="4558186"/>
            <a:ext cx="75460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DA346022-7616-4D45-ABB4-83E8421F5033}"/>
              </a:ext>
            </a:extLst>
          </p:cNvPr>
          <p:cNvCxnSpPr>
            <a:cxnSpLocks/>
          </p:cNvCxnSpPr>
          <p:nvPr/>
        </p:nvCxnSpPr>
        <p:spPr>
          <a:xfrm>
            <a:off x="2760955" y="3946609"/>
            <a:ext cx="0" cy="607636"/>
          </a:xfrm>
          <a:prstGeom prst="line">
            <a:avLst/>
          </a:prstGeom>
        </p:spPr>
        <p:style>
          <a:lnRef idx="1">
            <a:schemeClr val="accent1"/>
          </a:lnRef>
          <a:fillRef idx="0">
            <a:schemeClr val="accent1"/>
          </a:fillRef>
          <a:effectRef idx="0">
            <a:schemeClr val="accent1"/>
          </a:effectRef>
          <a:fontRef idx="minor">
            <a:schemeClr val="tx1"/>
          </a:fontRef>
        </p:style>
      </p:cxnSp>
      <p:sp>
        <p:nvSpPr>
          <p:cNvPr id="28" name="Rectangle: Rounded Corners 27">
            <a:extLst>
              <a:ext uri="{FF2B5EF4-FFF2-40B4-BE49-F238E27FC236}">
                <a16:creationId xmlns:a16="http://schemas.microsoft.com/office/drawing/2014/main" id="{3D350367-2ABE-4B00-9F97-407AC4413D2B}"/>
              </a:ext>
            </a:extLst>
          </p:cNvPr>
          <p:cNvSpPr/>
          <p:nvPr/>
        </p:nvSpPr>
        <p:spPr>
          <a:xfrm>
            <a:off x="7771353" y="3474738"/>
            <a:ext cx="1363462" cy="1770045"/>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1400" dirty="0"/>
              <a:t>The coefficients of each independent variable satisfies the linear model</a:t>
            </a:r>
            <a:r>
              <a:rPr lang="en-US" sz="1100" dirty="0"/>
              <a:t>. </a:t>
            </a:r>
          </a:p>
        </p:txBody>
      </p:sp>
      <p:cxnSp>
        <p:nvCxnSpPr>
          <p:cNvPr id="30" name="Straight Arrow Connector 29">
            <a:extLst>
              <a:ext uri="{FF2B5EF4-FFF2-40B4-BE49-F238E27FC236}">
                <a16:creationId xmlns:a16="http://schemas.microsoft.com/office/drawing/2014/main" id="{E7093F8A-C8DC-42CA-86C8-215CF04D7002}"/>
              </a:ext>
            </a:extLst>
          </p:cNvPr>
          <p:cNvCxnSpPr>
            <a:cxnSpLocks/>
          </p:cNvCxnSpPr>
          <p:nvPr/>
        </p:nvCxnSpPr>
        <p:spPr>
          <a:xfrm flipH="1">
            <a:off x="4119239" y="4250427"/>
            <a:ext cx="3652114" cy="15378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1741EB22-67CC-4569-AD03-6046C9C81718}"/>
              </a:ext>
            </a:extLst>
          </p:cNvPr>
          <p:cNvSpPr txBox="1"/>
          <p:nvPr/>
        </p:nvSpPr>
        <p:spPr>
          <a:xfrm>
            <a:off x="6405220" y="5906427"/>
            <a:ext cx="6094520" cy="307777"/>
          </a:xfrm>
          <a:prstGeom prst="rect">
            <a:avLst/>
          </a:prstGeom>
          <a:noFill/>
        </p:spPr>
        <p:txBody>
          <a:bodyPr wrap="square">
            <a:spAutoFit/>
          </a:bodyPr>
          <a:lstStyle/>
          <a:p>
            <a:r>
              <a:rPr lang="en-US" sz="1400" b="1" dirty="0">
                <a:latin typeface="Calibri" panose="020F0502020204030204" pitchFamily="34" charset="0"/>
                <a:cs typeface="Calibri" panose="020F0502020204030204" pitchFamily="34" charset="0"/>
              </a:rPr>
              <a:t>Weekly sales = 2727200 - 2426temp -31637fuel + 17872cpi + 90632umep</a:t>
            </a:r>
          </a:p>
        </p:txBody>
      </p:sp>
    </p:spTree>
    <p:extLst>
      <p:ext uri="{BB962C8B-B14F-4D97-AF65-F5344CB8AC3E}">
        <p14:creationId xmlns:p14="http://schemas.microsoft.com/office/powerpoint/2010/main" val="192874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BF4408-4E9A-4EB7-861E-2D6AE810DD42}"/>
              </a:ext>
            </a:extLst>
          </p:cNvPr>
          <p:cNvSpPr>
            <a:spLocks noGrp="1"/>
          </p:cNvSpPr>
          <p:nvPr>
            <p:ph type="title"/>
          </p:nvPr>
        </p:nvSpPr>
        <p:spPr/>
        <p:txBody>
          <a:bodyPr>
            <a:normAutofit/>
          </a:bodyPr>
          <a:lstStyle/>
          <a:p>
            <a:r>
              <a:rPr lang="en-US" sz="2400" dirty="0"/>
              <a:t>Statistical Analysis:</a:t>
            </a:r>
            <a:br>
              <a:rPr lang="en-US" sz="2400" dirty="0"/>
            </a:br>
            <a:r>
              <a:rPr lang="en-US" sz="1600" b="1" dirty="0">
                <a:solidFill>
                  <a:schemeClr val="tx1"/>
                </a:solidFill>
              </a:rPr>
              <a:t>Significance Method: Model 1</a:t>
            </a:r>
          </a:p>
        </p:txBody>
      </p:sp>
      <p:sp>
        <p:nvSpPr>
          <p:cNvPr id="16" name="TextBox 15">
            <a:extLst>
              <a:ext uri="{FF2B5EF4-FFF2-40B4-BE49-F238E27FC236}">
                <a16:creationId xmlns:a16="http://schemas.microsoft.com/office/drawing/2014/main" id="{3EC4C25C-1AD4-4F38-9362-42487DEEB876}"/>
              </a:ext>
            </a:extLst>
          </p:cNvPr>
          <p:cNvSpPr txBox="1"/>
          <p:nvPr/>
        </p:nvSpPr>
        <p:spPr>
          <a:xfrm>
            <a:off x="9259819" y="2129196"/>
            <a:ext cx="1873188" cy="2031325"/>
          </a:xfrm>
          <a:prstGeom prst="rect">
            <a:avLst/>
          </a:prstGeom>
          <a:noFill/>
        </p:spPr>
        <p:txBody>
          <a:bodyPr wrap="square" rtlCol="0">
            <a:spAutoFit/>
          </a:bodyPr>
          <a:lstStyle/>
          <a:p>
            <a:r>
              <a:rPr lang="en-US" sz="1400" dirty="0"/>
              <a:t>We will remove Fuel Price and Unemployment as they are insignificantly affecting weekly sales. </a:t>
            </a:r>
          </a:p>
          <a:p>
            <a:r>
              <a:rPr lang="en-US" sz="1400" dirty="0"/>
              <a:t>Impact on weekly sales will be analyzed with only temperature and CPI.</a:t>
            </a:r>
          </a:p>
        </p:txBody>
      </p:sp>
      <p:sp>
        <p:nvSpPr>
          <p:cNvPr id="18" name="TextBox 17">
            <a:extLst>
              <a:ext uri="{FF2B5EF4-FFF2-40B4-BE49-F238E27FC236}">
                <a16:creationId xmlns:a16="http://schemas.microsoft.com/office/drawing/2014/main" id="{A6C0B567-C839-4860-9B35-B5B7114533A7}"/>
              </a:ext>
            </a:extLst>
          </p:cNvPr>
          <p:cNvSpPr txBox="1"/>
          <p:nvPr/>
        </p:nvSpPr>
        <p:spPr>
          <a:xfrm>
            <a:off x="6320162" y="1423779"/>
            <a:ext cx="1468107" cy="1815882"/>
          </a:xfrm>
          <a:prstGeom prst="rect">
            <a:avLst/>
          </a:prstGeom>
          <a:noFill/>
        </p:spPr>
        <p:txBody>
          <a:bodyPr wrap="square">
            <a:spAutoFit/>
          </a:bodyPr>
          <a:lstStyle/>
          <a:p>
            <a:r>
              <a:rPr lang="en-US" sz="1400" dirty="0"/>
              <a:t>P values for all variables are below 0.05 except Fuel Price and Unemployment at 95% confidence level</a:t>
            </a:r>
          </a:p>
        </p:txBody>
      </p:sp>
      <p:sp>
        <p:nvSpPr>
          <p:cNvPr id="22" name="TextBox 21">
            <a:extLst>
              <a:ext uri="{FF2B5EF4-FFF2-40B4-BE49-F238E27FC236}">
                <a16:creationId xmlns:a16="http://schemas.microsoft.com/office/drawing/2014/main" id="{CD2527AB-583D-48C6-8C5A-6F5F2A31C75B}"/>
              </a:ext>
            </a:extLst>
          </p:cNvPr>
          <p:cNvSpPr txBox="1"/>
          <p:nvPr/>
        </p:nvSpPr>
        <p:spPr>
          <a:xfrm>
            <a:off x="6356411" y="5138838"/>
            <a:ext cx="1468107" cy="954107"/>
          </a:xfrm>
          <a:prstGeom prst="rect">
            <a:avLst/>
          </a:prstGeom>
          <a:noFill/>
        </p:spPr>
        <p:txBody>
          <a:bodyPr wrap="square" rtlCol="0">
            <a:spAutoFit/>
          </a:bodyPr>
          <a:lstStyle/>
          <a:p>
            <a:r>
              <a:rPr lang="en-US" sz="1400" dirty="0"/>
              <a:t>Note the difference in R-sq and Adj R-sq is 0.0252</a:t>
            </a:r>
          </a:p>
        </p:txBody>
      </p:sp>
      <p:sp>
        <p:nvSpPr>
          <p:cNvPr id="25" name="TextBox 24">
            <a:extLst>
              <a:ext uri="{FF2B5EF4-FFF2-40B4-BE49-F238E27FC236}">
                <a16:creationId xmlns:a16="http://schemas.microsoft.com/office/drawing/2014/main" id="{79365783-107D-4182-BE8B-2E46E480F11E}"/>
              </a:ext>
            </a:extLst>
          </p:cNvPr>
          <p:cNvSpPr txBox="1"/>
          <p:nvPr/>
        </p:nvSpPr>
        <p:spPr>
          <a:xfrm>
            <a:off x="6320162" y="3468024"/>
            <a:ext cx="1960149" cy="1169551"/>
          </a:xfrm>
          <a:prstGeom prst="rect">
            <a:avLst/>
          </a:prstGeom>
          <a:noFill/>
        </p:spPr>
        <p:txBody>
          <a:bodyPr wrap="square" rtlCol="0">
            <a:spAutoFit/>
          </a:bodyPr>
          <a:lstStyle/>
          <a:p>
            <a:r>
              <a:rPr lang="en-US" sz="1400" dirty="0"/>
              <a:t>Notice that in this regression Multiple R2(0.1291) and p-value (0.0007142) in this model.</a:t>
            </a:r>
          </a:p>
        </p:txBody>
      </p:sp>
      <p:sp>
        <p:nvSpPr>
          <p:cNvPr id="27" name="TextBox 26">
            <a:extLst>
              <a:ext uri="{FF2B5EF4-FFF2-40B4-BE49-F238E27FC236}">
                <a16:creationId xmlns:a16="http://schemas.microsoft.com/office/drawing/2014/main" id="{BFCCC8BE-593E-4CA5-BA2D-2FB12DB2BE33}"/>
              </a:ext>
            </a:extLst>
          </p:cNvPr>
          <p:cNvSpPr txBox="1"/>
          <p:nvPr/>
        </p:nvSpPr>
        <p:spPr>
          <a:xfrm>
            <a:off x="442753" y="5372651"/>
            <a:ext cx="5549673" cy="307777"/>
          </a:xfrm>
          <a:prstGeom prst="rect">
            <a:avLst/>
          </a:prstGeom>
          <a:noFill/>
        </p:spPr>
        <p:txBody>
          <a:bodyPr wrap="square">
            <a:spAutoFit/>
          </a:bodyPr>
          <a:lstStyle/>
          <a:p>
            <a:r>
              <a:rPr lang="en-US" sz="1400" b="1" dirty="0">
                <a:latin typeface="Calibri" panose="020F0502020204030204" pitchFamily="34" charset="0"/>
                <a:cs typeface="Calibri" panose="020F0502020204030204" pitchFamily="34" charset="0"/>
              </a:rPr>
              <a:t>Weekly sales = 2727200 - 2426temp -31637fuel + 17872cpi + 90632umep</a:t>
            </a:r>
          </a:p>
        </p:txBody>
      </p:sp>
      <p:sp>
        <p:nvSpPr>
          <p:cNvPr id="28" name="Oval 27">
            <a:extLst>
              <a:ext uri="{FF2B5EF4-FFF2-40B4-BE49-F238E27FC236}">
                <a16:creationId xmlns:a16="http://schemas.microsoft.com/office/drawing/2014/main" id="{45638D51-2C20-42D2-9467-EB8F76C619FF}"/>
              </a:ext>
            </a:extLst>
          </p:cNvPr>
          <p:cNvSpPr/>
          <p:nvPr/>
        </p:nvSpPr>
        <p:spPr>
          <a:xfrm>
            <a:off x="8799251" y="1452442"/>
            <a:ext cx="2610035" cy="3439599"/>
          </a:xfrm>
          <a:prstGeom prst="ellipse">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US"/>
          </a:p>
        </p:txBody>
      </p:sp>
      <p:pic>
        <p:nvPicPr>
          <p:cNvPr id="30" name="Picture 29">
            <a:extLst>
              <a:ext uri="{FF2B5EF4-FFF2-40B4-BE49-F238E27FC236}">
                <a16:creationId xmlns:a16="http://schemas.microsoft.com/office/drawing/2014/main" id="{1B86F33C-E4FB-4243-83B3-9C2662119513}"/>
              </a:ext>
            </a:extLst>
          </p:cNvPr>
          <p:cNvPicPr>
            <a:picLocks noChangeAspect="1"/>
          </p:cNvPicPr>
          <p:nvPr/>
        </p:nvPicPr>
        <p:blipFill>
          <a:blip r:embed="rId2"/>
          <a:stretch>
            <a:fillRect/>
          </a:stretch>
        </p:blipFill>
        <p:spPr>
          <a:xfrm>
            <a:off x="389919" y="1874299"/>
            <a:ext cx="4075118" cy="2781541"/>
          </a:xfrm>
          <a:prstGeom prst="rect">
            <a:avLst/>
          </a:prstGeom>
        </p:spPr>
      </p:pic>
      <p:sp>
        <p:nvSpPr>
          <p:cNvPr id="31" name="Rectangle: Rounded Corners 30">
            <a:extLst>
              <a:ext uri="{FF2B5EF4-FFF2-40B4-BE49-F238E27FC236}">
                <a16:creationId xmlns:a16="http://schemas.microsoft.com/office/drawing/2014/main" id="{0251B06F-9F54-4840-81E8-5E33D0B006AF}"/>
              </a:ext>
            </a:extLst>
          </p:cNvPr>
          <p:cNvSpPr/>
          <p:nvPr/>
        </p:nvSpPr>
        <p:spPr>
          <a:xfrm>
            <a:off x="2885243" y="3144858"/>
            <a:ext cx="506027" cy="814583"/>
          </a:xfrm>
          <a:prstGeom prst="round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US"/>
          </a:p>
        </p:txBody>
      </p:sp>
      <p:sp>
        <p:nvSpPr>
          <p:cNvPr id="32" name="Rectangle: Rounded Corners 31">
            <a:extLst>
              <a:ext uri="{FF2B5EF4-FFF2-40B4-BE49-F238E27FC236}">
                <a16:creationId xmlns:a16="http://schemas.microsoft.com/office/drawing/2014/main" id="{3DCED8A2-A222-434F-9A87-A5C437526A86}"/>
              </a:ext>
            </a:extLst>
          </p:cNvPr>
          <p:cNvSpPr/>
          <p:nvPr/>
        </p:nvSpPr>
        <p:spPr>
          <a:xfrm>
            <a:off x="389919" y="4341181"/>
            <a:ext cx="3471867" cy="106532"/>
          </a:xfrm>
          <a:prstGeom prst="round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US"/>
          </a:p>
        </p:txBody>
      </p:sp>
      <p:cxnSp>
        <p:nvCxnSpPr>
          <p:cNvPr id="34" name="Straight Arrow Connector 33">
            <a:extLst>
              <a:ext uri="{FF2B5EF4-FFF2-40B4-BE49-F238E27FC236}">
                <a16:creationId xmlns:a16="http://schemas.microsoft.com/office/drawing/2014/main" id="{49BFD92B-61E4-4DDC-8C8C-6DB0AB9D2574}"/>
              </a:ext>
            </a:extLst>
          </p:cNvPr>
          <p:cNvCxnSpPr/>
          <p:nvPr/>
        </p:nvCxnSpPr>
        <p:spPr>
          <a:xfrm flipH="1">
            <a:off x="3524435" y="1965960"/>
            <a:ext cx="2672179" cy="13631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23D952E8-B6B1-4388-94AC-9703F5B419F0}"/>
              </a:ext>
            </a:extLst>
          </p:cNvPr>
          <p:cNvCxnSpPr/>
          <p:nvPr/>
        </p:nvCxnSpPr>
        <p:spPr>
          <a:xfrm flipH="1">
            <a:off x="3851838" y="4270160"/>
            <a:ext cx="2335898" cy="1864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223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F2624D6-9C18-47BC-A9A4-DFE561B2B642}"/>
              </a:ext>
            </a:extLst>
          </p:cNvPr>
          <p:cNvSpPr txBox="1"/>
          <p:nvPr/>
        </p:nvSpPr>
        <p:spPr>
          <a:xfrm>
            <a:off x="9591675" y="885825"/>
            <a:ext cx="1909184" cy="954107"/>
          </a:xfrm>
          <a:prstGeom prst="rect">
            <a:avLst/>
          </a:prstGeom>
          <a:noFill/>
        </p:spPr>
        <p:txBody>
          <a:bodyPr wrap="square" rtlCol="0">
            <a:spAutoFit/>
          </a:bodyPr>
          <a:lstStyle/>
          <a:p>
            <a:r>
              <a:rPr lang="en-US" sz="1400" dirty="0"/>
              <a:t>The predicted values and actual values can be compared with some level of error.</a:t>
            </a:r>
          </a:p>
        </p:txBody>
      </p:sp>
      <p:cxnSp>
        <p:nvCxnSpPr>
          <p:cNvPr id="8" name="Straight Arrow Connector 7">
            <a:extLst>
              <a:ext uri="{FF2B5EF4-FFF2-40B4-BE49-F238E27FC236}">
                <a16:creationId xmlns:a16="http://schemas.microsoft.com/office/drawing/2014/main" id="{C321E511-276C-47C6-8B45-7ECF01B5206F}"/>
              </a:ext>
            </a:extLst>
          </p:cNvPr>
          <p:cNvCxnSpPr>
            <a:cxnSpLocks/>
          </p:cNvCxnSpPr>
          <p:nvPr/>
        </p:nvCxnSpPr>
        <p:spPr>
          <a:xfrm flipH="1" flipV="1">
            <a:off x="8601075" y="971550"/>
            <a:ext cx="1000510" cy="3722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1CF09C89-FB6A-43B1-BDF6-E44285B74E53}"/>
              </a:ext>
            </a:extLst>
          </p:cNvPr>
          <p:cNvSpPr txBox="1"/>
          <p:nvPr/>
        </p:nvSpPr>
        <p:spPr>
          <a:xfrm>
            <a:off x="9745614" y="3949176"/>
            <a:ext cx="1608185" cy="954107"/>
          </a:xfrm>
          <a:prstGeom prst="rect">
            <a:avLst/>
          </a:prstGeom>
          <a:noFill/>
        </p:spPr>
        <p:txBody>
          <a:bodyPr wrap="square" rtlCol="0">
            <a:spAutoFit/>
          </a:bodyPr>
          <a:lstStyle/>
          <a:p>
            <a:r>
              <a:rPr lang="en-US" sz="1400" dirty="0"/>
              <a:t>This execution shows the errors associated with this model.</a:t>
            </a:r>
          </a:p>
        </p:txBody>
      </p:sp>
      <p:cxnSp>
        <p:nvCxnSpPr>
          <p:cNvPr id="12" name="Straight Arrow Connector 11">
            <a:extLst>
              <a:ext uri="{FF2B5EF4-FFF2-40B4-BE49-F238E27FC236}">
                <a16:creationId xmlns:a16="http://schemas.microsoft.com/office/drawing/2014/main" id="{3D90B5A6-415F-408C-8AAF-8BEB637C04A2}"/>
              </a:ext>
            </a:extLst>
          </p:cNvPr>
          <p:cNvCxnSpPr>
            <a:cxnSpLocks/>
          </p:cNvCxnSpPr>
          <p:nvPr/>
        </p:nvCxnSpPr>
        <p:spPr>
          <a:xfrm flipH="1">
            <a:off x="8601075" y="4377575"/>
            <a:ext cx="1221892" cy="5918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88DF617A-32AF-4CC6-B6FF-C2E46C6546E9}"/>
              </a:ext>
            </a:extLst>
          </p:cNvPr>
          <p:cNvCxnSpPr>
            <a:cxnSpLocks/>
          </p:cNvCxnSpPr>
          <p:nvPr/>
        </p:nvCxnSpPr>
        <p:spPr>
          <a:xfrm flipH="1">
            <a:off x="8601075" y="1733550"/>
            <a:ext cx="1143000" cy="11266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2" name="Picture 21">
            <a:extLst>
              <a:ext uri="{FF2B5EF4-FFF2-40B4-BE49-F238E27FC236}">
                <a16:creationId xmlns:a16="http://schemas.microsoft.com/office/drawing/2014/main" id="{4689AF8D-5A43-4A47-8CF9-7B82709B43A8}"/>
              </a:ext>
            </a:extLst>
          </p:cNvPr>
          <p:cNvPicPr>
            <a:picLocks noChangeAspect="1"/>
          </p:cNvPicPr>
          <p:nvPr/>
        </p:nvPicPr>
        <p:blipFill>
          <a:blip r:embed="rId2"/>
          <a:stretch>
            <a:fillRect/>
          </a:stretch>
        </p:blipFill>
        <p:spPr>
          <a:xfrm>
            <a:off x="233590" y="209271"/>
            <a:ext cx="8367485" cy="6439458"/>
          </a:xfrm>
          <a:prstGeom prst="rect">
            <a:avLst/>
          </a:prstGeom>
        </p:spPr>
      </p:pic>
    </p:spTree>
    <p:extLst>
      <p:ext uri="{BB962C8B-B14F-4D97-AF65-F5344CB8AC3E}">
        <p14:creationId xmlns:p14="http://schemas.microsoft.com/office/powerpoint/2010/main" val="18478417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E8DBDA3-652C-4F87-B53B-7F73AC8F4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1999" cy="6857999"/>
          </a:xfrm>
          <a:prstGeom prst="rect">
            <a:avLst/>
          </a:prstGeom>
          <a:ln w="12700">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42187232-3845-418F-A17C-C138F01D98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55058" cy="6858000"/>
          </a:xfrm>
          <a:prstGeom prst="rect">
            <a:avLst/>
          </a:prstGeom>
          <a:solidFill>
            <a:schemeClr val="accent1"/>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04BF9DB9-B1A7-4288-A6FB-1FC6514C4C2F}"/>
              </a:ext>
            </a:extLst>
          </p:cNvPr>
          <p:cNvSpPr>
            <a:spLocks noGrp="1"/>
          </p:cNvSpPr>
          <p:nvPr>
            <p:ph type="title"/>
          </p:nvPr>
        </p:nvSpPr>
        <p:spPr>
          <a:xfrm>
            <a:off x="441009" y="873457"/>
            <a:ext cx="3273042" cy="5222543"/>
          </a:xfrm>
        </p:spPr>
        <p:txBody>
          <a:bodyPr>
            <a:normAutofit/>
          </a:bodyPr>
          <a:lstStyle/>
          <a:p>
            <a:r>
              <a:rPr lang="en-US" sz="2800">
                <a:solidFill>
                  <a:srgbClr val="FFFFFF"/>
                </a:solidFill>
              </a:rPr>
              <a:t>Section 1</a:t>
            </a:r>
          </a:p>
        </p:txBody>
      </p:sp>
      <p:sp>
        <p:nvSpPr>
          <p:cNvPr id="3" name="Content Placeholder 2">
            <a:extLst>
              <a:ext uri="{FF2B5EF4-FFF2-40B4-BE49-F238E27FC236}">
                <a16:creationId xmlns:a16="http://schemas.microsoft.com/office/drawing/2014/main" id="{A226A4A0-9920-4302-A802-B062A7D52DB2}"/>
              </a:ext>
            </a:extLst>
          </p:cNvPr>
          <p:cNvSpPr>
            <a:spLocks noGrp="1"/>
          </p:cNvSpPr>
          <p:nvPr>
            <p:ph idx="1"/>
          </p:nvPr>
        </p:nvSpPr>
        <p:spPr>
          <a:xfrm>
            <a:off x="4995081" y="873457"/>
            <a:ext cx="6020790" cy="5222543"/>
          </a:xfrm>
        </p:spPr>
        <p:txBody>
          <a:bodyPr anchor="ctr">
            <a:normAutofit/>
          </a:bodyPr>
          <a:lstStyle/>
          <a:p>
            <a:pPr marL="45720" indent="0">
              <a:buNone/>
            </a:pPr>
            <a:r>
              <a:rPr lang="en-US" sz="1900" dirty="0">
                <a:solidFill>
                  <a:schemeClr val="tx1"/>
                </a:solidFill>
                <a:effectLst/>
                <a:latin typeface="Calibri" panose="020F0502020204030204" pitchFamily="34" charset="0"/>
                <a:ea typeface="Times New Roman" panose="02020603050405020304" pitchFamily="18" charset="0"/>
              </a:rPr>
              <a:t>Walmart is one of the biggest companies in the US with many stores across the country. One very vital aspect of Walmart’s success is strategic planning and data analysis. The company has recently run into a Machine Learning algorithm error that has caused challenges due to unforeseen demands. As such, Walmart wants to acquire a model that would accurately predict future sales of the company. </a:t>
            </a:r>
          </a:p>
          <a:p>
            <a:pPr marL="45720" indent="0">
              <a:buNone/>
            </a:pPr>
            <a:r>
              <a:rPr lang="en-US" sz="1900" dirty="0">
                <a:solidFill>
                  <a:schemeClr val="tx1"/>
                </a:solidFill>
                <a:effectLst/>
                <a:latin typeface="Calibri" panose="020F0502020204030204" pitchFamily="34" charset="0"/>
                <a:ea typeface="Times New Roman" panose="02020603050405020304" pitchFamily="18" charset="0"/>
              </a:rPr>
              <a:t>Walmart considers that there will be factors impacting sales such as holidays or non-holidays, CPI, unemployment index, fuels price and temperature. The main holidays that affect weekly sales are Superbowl, </a:t>
            </a:r>
            <a:r>
              <a:rPr lang="en-US" sz="1900" dirty="0" err="1">
                <a:solidFill>
                  <a:schemeClr val="tx1"/>
                </a:solidFill>
                <a:effectLst/>
                <a:latin typeface="Calibri" panose="020F0502020204030204" pitchFamily="34" charset="0"/>
                <a:ea typeface="Times New Roman" panose="02020603050405020304" pitchFamily="18" charset="0"/>
              </a:rPr>
              <a:t>Labour</a:t>
            </a:r>
            <a:r>
              <a:rPr lang="en-US" sz="1900" dirty="0">
                <a:solidFill>
                  <a:schemeClr val="tx1"/>
                </a:solidFill>
                <a:effectLst/>
                <a:latin typeface="Calibri" panose="020F0502020204030204" pitchFamily="34" charset="0"/>
                <a:ea typeface="Times New Roman" panose="02020603050405020304" pitchFamily="18" charset="0"/>
              </a:rPr>
              <a:t> Day, Thanksgiving and Christmas. The company has collected data from 45 stores within the years of 2010-2012. </a:t>
            </a:r>
          </a:p>
          <a:p>
            <a:pPr marL="45720" indent="0">
              <a:buNone/>
            </a:pPr>
            <a:r>
              <a:rPr lang="en-US" sz="1900" dirty="0">
                <a:solidFill>
                  <a:schemeClr val="tx1"/>
                </a:solidFill>
                <a:latin typeface="Calibri" panose="020F0502020204030204" pitchFamily="34" charset="0"/>
                <a:ea typeface="Times New Roman" panose="02020603050405020304" pitchFamily="18" charset="0"/>
              </a:rPr>
              <a:t>The goal of this analysis is to </a:t>
            </a:r>
            <a:r>
              <a:rPr lang="en-US" sz="1900" dirty="0">
                <a:solidFill>
                  <a:schemeClr val="tx1"/>
                </a:solidFill>
                <a:effectLst/>
                <a:latin typeface="Calibri" panose="020F0502020204030204" pitchFamily="34" charset="0"/>
                <a:ea typeface="Times New Roman" panose="02020603050405020304" pitchFamily="18" charset="0"/>
              </a:rPr>
              <a:t>explore how weekly sales have been affected and to build a prediction model </a:t>
            </a:r>
            <a:r>
              <a:rPr lang="en-US" sz="1900" dirty="0">
                <a:solidFill>
                  <a:schemeClr val="tx1"/>
                </a:solidFill>
                <a:latin typeface="Calibri" panose="020F0502020204030204" pitchFamily="34" charset="0"/>
                <a:ea typeface="Times New Roman" panose="02020603050405020304" pitchFamily="18" charset="0"/>
              </a:rPr>
              <a:t>to forecast demand</a:t>
            </a:r>
            <a:r>
              <a:rPr lang="en-US" sz="1900" dirty="0">
                <a:solidFill>
                  <a:schemeClr val="tx1"/>
                </a:solidFill>
                <a:effectLst/>
                <a:latin typeface="Calibri" panose="020F0502020204030204" pitchFamily="34" charset="0"/>
                <a:ea typeface="Times New Roman" panose="02020603050405020304" pitchFamily="18" charset="0"/>
              </a:rPr>
              <a:t>.</a:t>
            </a:r>
            <a:endParaRPr lang="en-US" sz="1900" dirty="0">
              <a:solidFill>
                <a:schemeClr val="tx1"/>
              </a:solidFill>
              <a:effectLst/>
              <a:latin typeface="Times New Roman" panose="02020603050405020304" pitchFamily="18" charset="0"/>
              <a:ea typeface="Times New Roman" panose="02020603050405020304" pitchFamily="18" charset="0"/>
            </a:endParaRPr>
          </a:p>
          <a:p>
            <a:pPr marL="45720" indent="0">
              <a:buNone/>
            </a:pPr>
            <a:endParaRPr lang="en-US" sz="1900" b="1" dirty="0">
              <a:solidFill>
                <a:schemeClr val="tx1"/>
              </a:solidFill>
            </a:endParaRPr>
          </a:p>
        </p:txBody>
      </p:sp>
      <p:sp>
        <p:nvSpPr>
          <p:cNvPr id="4" name="Rectangle 3">
            <a:extLst>
              <a:ext uri="{FF2B5EF4-FFF2-40B4-BE49-F238E27FC236}">
                <a16:creationId xmlns:a16="http://schemas.microsoft.com/office/drawing/2014/main" id="{E8D018BA-A698-43A3-9FC9-8A50ACAF1A07}"/>
              </a:ext>
            </a:extLst>
          </p:cNvPr>
          <p:cNvSpPr/>
          <p:nvPr/>
        </p:nvSpPr>
        <p:spPr>
          <a:xfrm rot="5400000">
            <a:off x="8961396" y="2918857"/>
            <a:ext cx="5504135" cy="923330"/>
          </a:xfrm>
          <a:prstGeom prst="rect">
            <a:avLst/>
          </a:prstGeom>
          <a:noFill/>
        </p:spPr>
        <p:txBody>
          <a:bodyPr wrap="none" lIns="91440" tIns="45720" rIns="91440" bIns="45720">
            <a:spAutoFit/>
          </a:bodyPr>
          <a:lstStyle/>
          <a:p>
            <a:pPr algn="ctr">
              <a:spcAft>
                <a:spcPts val="600"/>
              </a:spcAft>
            </a:pPr>
            <a:r>
              <a:rPr lang="en-US" sz="5400" b="1" dirty="0">
                <a:ln w="12700">
                  <a:solidFill>
                    <a:schemeClr val="accent5"/>
                  </a:solidFill>
                  <a:prstDash val="solid"/>
                </a:ln>
                <a:pattFill prst="ltDnDiag">
                  <a:fgClr>
                    <a:schemeClr val="accent5">
                      <a:lumMod val="60000"/>
                      <a:lumOff val="40000"/>
                    </a:schemeClr>
                  </a:fgClr>
                  <a:bgClr>
                    <a:schemeClr val="bg1"/>
                  </a:bgClr>
                </a:pattFill>
              </a:rPr>
              <a:t>Business Scenario</a:t>
            </a:r>
            <a:endParaRPr lang="en-US" sz="5400" b="1">
              <a:ln w="12700">
                <a:solidFill>
                  <a:schemeClr val="accent5"/>
                </a:solidFill>
                <a:prstDash val="solid"/>
              </a:ln>
              <a:pattFill prst="ltDnDiag">
                <a:fgClr>
                  <a:schemeClr val="accent5">
                    <a:lumMod val="60000"/>
                    <a:lumOff val="40000"/>
                  </a:schemeClr>
                </a:fgClr>
                <a:bgClr>
                  <a:schemeClr val="bg1"/>
                </a:bgClr>
              </a:pattFill>
            </a:endParaRPr>
          </a:p>
        </p:txBody>
      </p:sp>
    </p:spTree>
    <p:extLst>
      <p:ext uri="{BB962C8B-B14F-4D97-AF65-F5344CB8AC3E}">
        <p14:creationId xmlns:p14="http://schemas.microsoft.com/office/powerpoint/2010/main" val="22634858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6D231197-47B6-407D-A05C-AFC5061738E9}"/>
              </a:ext>
            </a:extLst>
          </p:cNvPr>
          <p:cNvSpPr txBox="1"/>
          <p:nvPr/>
        </p:nvSpPr>
        <p:spPr>
          <a:xfrm>
            <a:off x="956460" y="4814922"/>
            <a:ext cx="4520681" cy="800190"/>
          </a:xfrm>
          <a:prstGeom prst="rect">
            <a:avLst/>
          </a:prstGeom>
        </p:spPr>
        <p:txBody>
          <a:bodyPr vert="horz" lIns="91440" tIns="45720" rIns="91440" bIns="45720" rtlCol="0">
            <a:normAutofit/>
          </a:bodyPr>
          <a:lstStyle/>
          <a:p>
            <a:pPr defTabSz="914400">
              <a:lnSpc>
                <a:spcPct val="90000"/>
              </a:lnSpc>
              <a:spcAft>
                <a:spcPts val="600"/>
              </a:spcAft>
              <a:buClr>
                <a:schemeClr val="accent1"/>
              </a:buClr>
              <a:buSzPct val="80000"/>
            </a:pPr>
            <a:r>
              <a:rPr lang="en-US" sz="1400" dirty="0">
                <a:latin typeface="Calibri" panose="020F0502020204030204" pitchFamily="34" charset="0"/>
                <a:cs typeface="Calibri" panose="020F0502020204030204" pitchFamily="34" charset="0"/>
              </a:rPr>
              <a:t>Data is homogeneously distributed indicating </a:t>
            </a:r>
            <a:r>
              <a:rPr lang="en-US" sz="1400" b="1" dirty="0">
                <a:latin typeface="Calibri" panose="020F0502020204030204" pitchFamily="34" charset="0"/>
                <a:cs typeface="Calibri" panose="020F0502020204030204" pitchFamily="34" charset="0"/>
              </a:rPr>
              <a:t>homoskedasticity</a:t>
            </a:r>
            <a:r>
              <a:rPr lang="en-US" sz="1400" dirty="0">
                <a:latin typeface="Calibri" panose="020F0502020204030204" pitchFamily="34" charset="0"/>
                <a:cs typeface="Calibri" panose="020F0502020204030204" pitchFamily="34" charset="0"/>
              </a:rPr>
              <a:t>. Relative to rest of the data points labeled 43, 47 &amp; 99 are a little bit distant from the data.</a:t>
            </a:r>
          </a:p>
        </p:txBody>
      </p:sp>
      <p:sp>
        <p:nvSpPr>
          <p:cNvPr id="9" name="TextBox 8">
            <a:extLst>
              <a:ext uri="{FF2B5EF4-FFF2-40B4-BE49-F238E27FC236}">
                <a16:creationId xmlns:a16="http://schemas.microsoft.com/office/drawing/2014/main" id="{5D1AE5F6-6A17-435C-8881-B9C34FDA02FB}"/>
              </a:ext>
            </a:extLst>
          </p:cNvPr>
          <p:cNvSpPr txBox="1"/>
          <p:nvPr/>
        </p:nvSpPr>
        <p:spPr>
          <a:xfrm>
            <a:off x="6495784" y="4922629"/>
            <a:ext cx="5514975" cy="738664"/>
          </a:xfrm>
          <a:prstGeom prst="rect">
            <a:avLst/>
          </a:prstGeom>
          <a:noFill/>
        </p:spPr>
        <p:txBody>
          <a:bodyPr wrap="square" rtlCol="0">
            <a:spAutoFit/>
          </a:bodyPr>
          <a:lstStyle/>
          <a:p>
            <a:pPr>
              <a:spcAft>
                <a:spcPts val="600"/>
              </a:spcAft>
            </a:pPr>
            <a:r>
              <a:rPr lang="en-US" sz="1400" dirty="0">
                <a:latin typeface="Calibri" panose="020F0502020204030204" pitchFamily="34" charset="0"/>
                <a:cs typeface="Calibri" panose="020F0502020204030204" pitchFamily="34" charset="0"/>
              </a:rPr>
              <a:t>There are a few outliers (43, 47 &amp; 99) in the Normal Q-Q plot, but majority of the data falls on the line. We can say that the data is </a:t>
            </a:r>
            <a:r>
              <a:rPr lang="en-US" sz="1400" b="1" dirty="0">
                <a:latin typeface="Calibri" panose="020F0502020204030204" pitchFamily="34" charset="0"/>
                <a:cs typeface="Calibri" panose="020F0502020204030204" pitchFamily="34" charset="0"/>
              </a:rPr>
              <a:t>normally distributed.</a:t>
            </a:r>
          </a:p>
        </p:txBody>
      </p:sp>
      <p:pic>
        <p:nvPicPr>
          <p:cNvPr id="15" name="Picture 14">
            <a:extLst>
              <a:ext uri="{FF2B5EF4-FFF2-40B4-BE49-F238E27FC236}">
                <a16:creationId xmlns:a16="http://schemas.microsoft.com/office/drawing/2014/main" id="{8F94A9BC-CCB5-4D13-ABF5-D6B144666ADD}"/>
              </a:ext>
            </a:extLst>
          </p:cNvPr>
          <p:cNvPicPr>
            <a:picLocks noChangeAspect="1"/>
          </p:cNvPicPr>
          <p:nvPr/>
        </p:nvPicPr>
        <p:blipFill>
          <a:blip r:embed="rId2"/>
          <a:stretch>
            <a:fillRect/>
          </a:stretch>
        </p:blipFill>
        <p:spPr>
          <a:xfrm>
            <a:off x="255026" y="725656"/>
            <a:ext cx="5624047" cy="3444538"/>
          </a:xfrm>
          <a:prstGeom prst="rect">
            <a:avLst/>
          </a:prstGeom>
        </p:spPr>
      </p:pic>
      <p:pic>
        <p:nvPicPr>
          <p:cNvPr id="23" name="Picture 22">
            <a:extLst>
              <a:ext uri="{FF2B5EF4-FFF2-40B4-BE49-F238E27FC236}">
                <a16:creationId xmlns:a16="http://schemas.microsoft.com/office/drawing/2014/main" id="{4CB13536-A6AD-4457-97B9-5DD8CD98DC3E}"/>
              </a:ext>
            </a:extLst>
          </p:cNvPr>
          <p:cNvPicPr>
            <a:picLocks noChangeAspect="1"/>
          </p:cNvPicPr>
          <p:nvPr/>
        </p:nvPicPr>
        <p:blipFill>
          <a:blip r:embed="rId3"/>
          <a:stretch>
            <a:fillRect/>
          </a:stretch>
        </p:blipFill>
        <p:spPr>
          <a:xfrm>
            <a:off x="6096000" y="725656"/>
            <a:ext cx="5608806" cy="3444538"/>
          </a:xfrm>
          <a:prstGeom prst="rect">
            <a:avLst/>
          </a:prstGeom>
        </p:spPr>
      </p:pic>
    </p:spTree>
    <p:extLst>
      <p:ext uri="{BB962C8B-B14F-4D97-AF65-F5344CB8AC3E}">
        <p14:creationId xmlns:p14="http://schemas.microsoft.com/office/powerpoint/2010/main" val="34079475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94ACD7E9-7D1F-4721-9ED8-09D3D6F711E8}"/>
              </a:ext>
            </a:extLst>
          </p:cNvPr>
          <p:cNvPicPr>
            <a:picLocks noChangeAspect="1"/>
          </p:cNvPicPr>
          <p:nvPr/>
        </p:nvPicPr>
        <p:blipFill>
          <a:blip r:embed="rId2"/>
          <a:stretch>
            <a:fillRect/>
          </a:stretch>
        </p:blipFill>
        <p:spPr>
          <a:xfrm>
            <a:off x="546941" y="3429000"/>
            <a:ext cx="4843118" cy="1918687"/>
          </a:xfrm>
          <a:prstGeom prst="rect">
            <a:avLst/>
          </a:prstGeom>
        </p:spPr>
      </p:pic>
      <p:sp>
        <p:nvSpPr>
          <p:cNvPr id="10" name="TextBox 9">
            <a:extLst>
              <a:ext uri="{FF2B5EF4-FFF2-40B4-BE49-F238E27FC236}">
                <a16:creationId xmlns:a16="http://schemas.microsoft.com/office/drawing/2014/main" id="{B4CD77B3-4676-40AB-8FF2-DAC4D543A1D3}"/>
              </a:ext>
            </a:extLst>
          </p:cNvPr>
          <p:cNvSpPr txBox="1"/>
          <p:nvPr/>
        </p:nvSpPr>
        <p:spPr>
          <a:xfrm>
            <a:off x="7609810" y="3722727"/>
            <a:ext cx="2148397" cy="1169551"/>
          </a:xfrm>
          <a:prstGeom prst="rect">
            <a:avLst/>
          </a:prstGeom>
          <a:noFill/>
        </p:spPr>
        <p:txBody>
          <a:bodyPr wrap="square" rtlCol="0">
            <a:spAutoFit/>
          </a:bodyPr>
          <a:lstStyle/>
          <a:p>
            <a:r>
              <a:rPr lang="en-US" sz="1400" dirty="0"/>
              <a:t>Null hypothesis cannot be rejected in this case. The errors in this data has autocorrelation as the p value is less than 0.05.</a:t>
            </a:r>
          </a:p>
        </p:txBody>
      </p:sp>
      <p:sp>
        <p:nvSpPr>
          <p:cNvPr id="14" name="TextBox 13">
            <a:extLst>
              <a:ext uri="{FF2B5EF4-FFF2-40B4-BE49-F238E27FC236}">
                <a16:creationId xmlns:a16="http://schemas.microsoft.com/office/drawing/2014/main" id="{8D73D3CD-846F-4953-B847-EDB1D1852444}"/>
              </a:ext>
            </a:extLst>
          </p:cNvPr>
          <p:cNvSpPr txBox="1"/>
          <p:nvPr/>
        </p:nvSpPr>
        <p:spPr>
          <a:xfrm>
            <a:off x="546941" y="2121587"/>
            <a:ext cx="6094520" cy="646331"/>
          </a:xfrm>
          <a:prstGeom prst="rect">
            <a:avLst/>
          </a:prstGeom>
          <a:noFill/>
        </p:spPr>
        <p:txBody>
          <a:bodyPr wrap="square">
            <a:spAutoFit/>
          </a:bodyPr>
          <a:lstStyle/>
          <a:p>
            <a:endParaRPr lang="en-US" dirty="0"/>
          </a:p>
          <a:p>
            <a:r>
              <a:rPr lang="en-US" dirty="0"/>
              <a:t>H0:there is no correlation amongst residuals. </a:t>
            </a:r>
          </a:p>
        </p:txBody>
      </p:sp>
      <p:cxnSp>
        <p:nvCxnSpPr>
          <p:cNvPr id="15" name="Straight Arrow Connector 14">
            <a:extLst>
              <a:ext uri="{FF2B5EF4-FFF2-40B4-BE49-F238E27FC236}">
                <a16:creationId xmlns:a16="http://schemas.microsoft.com/office/drawing/2014/main" id="{3CC112A3-0B53-4293-9557-06EB9C5FA082}"/>
              </a:ext>
            </a:extLst>
          </p:cNvPr>
          <p:cNvCxnSpPr>
            <a:cxnSpLocks/>
          </p:cNvCxnSpPr>
          <p:nvPr/>
        </p:nvCxnSpPr>
        <p:spPr>
          <a:xfrm flipH="1">
            <a:off x="5058050" y="4466361"/>
            <a:ext cx="2441358" cy="3358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33D643E2-B92A-4C49-A5D8-E7A3B3933E7D}"/>
              </a:ext>
            </a:extLst>
          </p:cNvPr>
          <p:cNvSpPr txBox="1"/>
          <p:nvPr/>
        </p:nvSpPr>
        <p:spPr>
          <a:xfrm>
            <a:off x="7609810" y="1731145"/>
            <a:ext cx="2148397" cy="1200329"/>
          </a:xfrm>
          <a:prstGeom prst="rect">
            <a:avLst/>
          </a:prstGeom>
          <a:noFill/>
        </p:spPr>
        <p:txBody>
          <a:bodyPr wrap="square">
            <a:spAutoFit/>
          </a:bodyPr>
          <a:lstStyle/>
          <a:p>
            <a:r>
              <a:rPr lang="en-US" dirty="0"/>
              <a:t>Null hypothesis statement for correlation amongst residual errors.</a:t>
            </a:r>
          </a:p>
        </p:txBody>
      </p:sp>
      <p:cxnSp>
        <p:nvCxnSpPr>
          <p:cNvPr id="19" name="Straight Arrow Connector 18">
            <a:extLst>
              <a:ext uri="{FF2B5EF4-FFF2-40B4-BE49-F238E27FC236}">
                <a16:creationId xmlns:a16="http://schemas.microsoft.com/office/drawing/2014/main" id="{DA518D50-C743-453F-8690-280605637DE3}"/>
              </a:ext>
            </a:extLst>
          </p:cNvPr>
          <p:cNvCxnSpPr>
            <a:cxnSpLocks/>
          </p:cNvCxnSpPr>
          <p:nvPr/>
        </p:nvCxnSpPr>
        <p:spPr>
          <a:xfrm flipH="1" flipV="1">
            <a:off x="5058050" y="2674762"/>
            <a:ext cx="2343705" cy="1863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F3BFB6A5-3F4E-4D77-8726-3A16D0D4355F}"/>
              </a:ext>
            </a:extLst>
          </p:cNvPr>
          <p:cNvSpPr txBox="1"/>
          <p:nvPr/>
        </p:nvSpPr>
        <p:spPr>
          <a:xfrm>
            <a:off x="1562470" y="843379"/>
            <a:ext cx="8123068" cy="400110"/>
          </a:xfrm>
          <a:prstGeom prst="rect">
            <a:avLst/>
          </a:prstGeom>
          <a:noFill/>
        </p:spPr>
        <p:txBody>
          <a:bodyPr wrap="square" rtlCol="0">
            <a:spAutoFit/>
          </a:bodyPr>
          <a:lstStyle/>
          <a:p>
            <a:r>
              <a:rPr lang="en-US" sz="2000" b="1" dirty="0" err="1"/>
              <a:t>Dwtest</a:t>
            </a:r>
            <a:r>
              <a:rPr lang="en-US" sz="2000" b="1" dirty="0"/>
              <a:t> is used to check for autocorrelation among residual errors</a:t>
            </a:r>
            <a:r>
              <a:rPr lang="en-US" dirty="0"/>
              <a:t>. </a:t>
            </a:r>
          </a:p>
        </p:txBody>
      </p:sp>
    </p:spTree>
    <p:extLst>
      <p:ext uri="{BB962C8B-B14F-4D97-AF65-F5344CB8AC3E}">
        <p14:creationId xmlns:p14="http://schemas.microsoft.com/office/powerpoint/2010/main" val="18112375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BF4408-4E9A-4EB7-861E-2D6AE810DD42}"/>
              </a:ext>
            </a:extLst>
          </p:cNvPr>
          <p:cNvSpPr>
            <a:spLocks noGrp="1"/>
          </p:cNvSpPr>
          <p:nvPr>
            <p:ph type="title"/>
          </p:nvPr>
        </p:nvSpPr>
        <p:spPr/>
        <p:txBody>
          <a:bodyPr>
            <a:normAutofit/>
          </a:bodyPr>
          <a:lstStyle/>
          <a:p>
            <a:r>
              <a:rPr lang="en-US" sz="2400" dirty="0"/>
              <a:t>Statistical Analysis:</a:t>
            </a:r>
            <a:br>
              <a:rPr lang="en-US" sz="2400" dirty="0"/>
            </a:br>
            <a:r>
              <a:rPr lang="en-US" sz="1600" b="1" dirty="0">
                <a:solidFill>
                  <a:schemeClr val="tx1"/>
                </a:solidFill>
              </a:rPr>
              <a:t>Significance Method: Model 2 </a:t>
            </a:r>
          </a:p>
        </p:txBody>
      </p:sp>
      <p:sp>
        <p:nvSpPr>
          <p:cNvPr id="16" name="TextBox 15">
            <a:extLst>
              <a:ext uri="{FF2B5EF4-FFF2-40B4-BE49-F238E27FC236}">
                <a16:creationId xmlns:a16="http://schemas.microsoft.com/office/drawing/2014/main" id="{3EC4C25C-1AD4-4F38-9362-42487DEEB876}"/>
              </a:ext>
            </a:extLst>
          </p:cNvPr>
          <p:cNvSpPr txBox="1"/>
          <p:nvPr/>
        </p:nvSpPr>
        <p:spPr>
          <a:xfrm>
            <a:off x="818562" y="4653614"/>
            <a:ext cx="2936692" cy="523220"/>
          </a:xfrm>
          <a:prstGeom prst="rect">
            <a:avLst/>
          </a:prstGeom>
          <a:noFill/>
        </p:spPr>
        <p:txBody>
          <a:bodyPr wrap="square" rtlCol="0">
            <a:spAutoFit/>
          </a:bodyPr>
          <a:lstStyle/>
          <a:p>
            <a:r>
              <a:rPr lang="en-US" sz="1400" i="1" dirty="0"/>
              <a:t>New model is built with temperature and CPI as independent variables</a:t>
            </a:r>
            <a:r>
              <a:rPr lang="en-US" sz="1400" dirty="0"/>
              <a:t>.</a:t>
            </a:r>
          </a:p>
        </p:txBody>
      </p:sp>
      <p:sp>
        <p:nvSpPr>
          <p:cNvPr id="18" name="TextBox 17">
            <a:extLst>
              <a:ext uri="{FF2B5EF4-FFF2-40B4-BE49-F238E27FC236}">
                <a16:creationId xmlns:a16="http://schemas.microsoft.com/office/drawing/2014/main" id="{A6C0B567-C839-4860-9B35-B5B7114533A7}"/>
              </a:ext>
            </a:extLst>
          </p:cNvPr>
          <p:cNvSpPr txBox="1"/>
          <p:nvPr/>
        </p:nvSpPr>
        <p:spPr>
          <a:xfrm>
            <a:off x="6269451" y="834730"/>
            <a:ext cx="1468107" cy="1815882"/>
          </a:xfrm>
          <a:prstGeom prst="rect">
            <a:avLst/>
          </a:prstGeom>
          <a:noFill/>
        </p:spPr>
        <p:txBody>
          <a:bodyPr wrap="square">
            <a:spAutoFit/>
          </a:bodyPr>
          <a:lstStyle/>
          <a:p>
            <a:r>
              <a:rPr lang="en-US" sz="1400" dirty="0"/>
              <a:t>P values for all variables are below 0.05 which means that they both have strong influence on dependent variable..</a:t>
            </a:r>
          </a:p>
        </p:txBody>
      </p:sp>
      <p:sp>
        <p:nvSpPr>
          <p:cNvPr id="10" name="TextBox 9">
            <a:extLst>
              <a:ext uri="{FF2B5EF4-FFF2-40B4-BE49-F238E27FC236}">
                <a16:creationId xmlns:a16="http://schemas.microsoft.com/office/drawing/2014/main" id="{23CB608C-3D97-4B99-BC0A-EBC1381613ED}"/>
              </a:ext>
            </a:extLst>
          </p:cNvPr>
          <p:cNvSpPr txBox="1"/>
          <p:nvPr/>
        </p:nvSpPr>
        <p:spPr>
          <a:xfrm>
            <a:off x="6269451" y="2901657"/>
            <a:ext cx="1960149" cy="1384995"/>
          </a:xfrm>
          <a:prstGeom prst="rect">
            <a:avLst/>
          </a:prstGeom>
          <a:noFill/>
        </p:spPr>
        <p:txBody>
          <a:bodyPr wrap="square" rtlCol="0">
            <a:spAutoFit/>
          </a:bodyPr>
          <a:lstStyle/>
          <a:p>
            <a:r>
              <a:rPr lang="en-US" sz="1400" dirty="0"/>
              <a:t>Notice that in this regression Multiple R2(0.1139) is lower using this model and p-value (0.0002107) is also lower in this model</a:t>
            </a:r>
          </a:p>
        </p:txBody>
      </p:sp>
      <p:sp>
        <p:nvSpPr>
          <p:cNvPr id="17" name="TextBox 16">
            <a:extLst>
              <a:ext uri="{FF2B5EF4-FFF2-40B4-BE49-F238E27FC236}">
                <a16:creationId xmlns:a16="http://schemas.microsoft.com/office/drawing/2014/main" id="{D02EAC90-2C2A-42CB-A017-A9CCF478D361}"/>
              </a:ext>
            </a:extLst>
          </p:cNvPr>
          <p:cNvSpPr txBox="1"/>
          <p:nvPr/>
        </p:nvSpPr>
        <p:spPr>
          <a:xfrm>
            <a:off x="6269451" y="5064280"/>
            <a:ext cx="1468107" cy="954107"/>
          </a:xfrm>
          <a:prstGeom prst="rect">
            <a:avLst/>
          </a:prstGeom>
          <a:noFill/>
        </p:spPr>
        <p:txBody>
          <a:bodyPr wrap="square" rtlCol="0">
            <a:spAutoFit/>
          </a:bodyPr>
          <a:lstStyle/>
          <a:p>
            <a:r>
              <a:rPr lang="en-US" sz="1400" dirty="0"/>
              <a:t>Note the difference in R-sq and Adj R-sq is 0.0127.</a:t>
            </a:r>
          </a:p>
        </p:txBody>
      </p:sp>
      <p:sp>
        <p:nvSpPr>
          <p:cNvPr id="22" name="TextBox 21">
            <a:extLst>
              <a:ext uri="{FF2B5EF4-FFF2-40B4-BE49-F238E27FC236}">
                <a16:creationId xmlns:a16="http://schemas.microsoft.com/office/drawing/2014/main" id="{0C1AF2D8-CFC6-41CD-9C99-A7527A40C8C2}"/>
              </a:ext>
            </a:extLst>
          </p:cNvPr>
          <p:cNvSpPr txBox="1"/>
          <p:nvPr/>
        </p:nvSpPr>
        <p:spPr>
          <a:xfrm>
            <a:off x="399278" y="5560816"/>
            <a:ext cx="6094520" cy="338554"/>
          </a:xfrm>
          <a:prstGeom prst="rect">
            <a:avLst/>
          </a:prstGeom>
          <a:noFill/>
        </p:spPr>
        <p:txBody>
          <a:bodyPr wrap="square">
            <a:spAutoFit/>
          </a:bodyPr>
          <a:lstStyle/>
          <a:p>
            <a:r>
              <a:rPr lang="en-US" sz="1600" dirty="0"/>
              <a:t>Weekly Sales=-233190 – 2769temp1 + 9156 cpi1</a:t>
            </a:r>
          </a:p>
        </p:txBody>
      </p:sp>
      <p:pic>
        <p:nvPicPr>
          <p:cNvPr id="28" name="Picture 27">
            <a:extLst>
              <a:ext uri="{FF2B5EF4-FFF2-40B4-BE49-F238E27FC236}">
                <a16:creationId xmlns:a16="http://schemas.microsoft.com/office/drawing/2014/main" id="{EECD3AA2-32CD-4DD4-B81C-BAF7200D8921}"/>
              </a:ext>
            </a:extLst>
          </p:cNvPr>
          <p:cNvPicPr>
            <a:picLocks noChangeAspect="1"/>
          </p:cNvPicPr>
          <p:nvPr/>
        </p:nvPicPr>
        <p:blipFill>
          <a:blip r:embed="rId2"/>
          <a:stretch>
            <a:fillRect/>
          </a:stretch>
        </p:blipFill>
        <p:spPr>
          <a:xfrm>
            <a:off x="818562" y="1902558"/>
            <a:ext cx="4427604" cy="2339543"/>
          </a:xfrm>
          <a:prstGeom prst="rect">
            <a:avLst/>
          </a:prstGeom>
        </p:spPr>
      </p:pic>
      <p:cxnSp>
        <p:nvCxnSpPr>
          <p:cNvPr id="30" name="Straight Arrow Connector 29">
            <a:extLst>
              <a:ext uri="{FF2B5EF4-FFF2-40B4-BE49-F238E27FC236}">
                <a16:creationId xmlns:a16="http://schemas.microsoft.com/office/drawing/2014/main" id="{9F789153-C354-4FA7-AFE8-C12D1BEC1B49}"/>
              </a:ext>
            </a:extLst>
          </p:cNvPr>
          <p:cNvCxnSpPr/>
          <p:nvPr/>
        </p:nvCxnSpPr>
        <p:spPr>
          <a:xfrm flipH="1">
            <a:off x="4492101" y="3888419"/>
            <a:ext cx="1777350" cy="2543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3F3947AC-D356-4B7B-B878-1F552CAEEEFA}"/>
              </a:ext>
            </a:extLst>
          </p:cNvPr>
          <p:cNvCxnSpPr/>
          <p:nvPr/>
        </p:nvCxnSpPr>
        <p:spPr>
          <a:xfrm flipH="1">
            <a:off x="3950563" y="1491045"/>
            <a:ext cx="1971987" cy="15812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Rectangle: Rounded Corners 32">
            <a:extLst>
              <a:ext uri="{FF2B5EF4-FFF2-40B4-BE49-F238E27FC236}">
                <a16:creationId xmlns:a16="http://schemas.microsoft.com/office/drawing/2014/main" id="{643D9157-F5B4-4700-ABCC-7E3A55D74C7B}"/>
              </a:ext>
            </a:extLst>
          </p:cNvPr>
          <p:cNvSpPr/>
          <p:nvPr/>
        </p:nvSpPr>
        <p:spPr>
          <a:xfrm>
            <a:off x="3293616" y="2966916"/>
            <a:ext cx="577048" cy="637418"/>
          </a:xfrm>
          <a:prstGeom prst="round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US"/>
          </a:p>
        </p:txBody>
      </p:sp>
      <p:sp>
        <p:nvSpPr>
          <p:cNvPr id="34" name="Rectangle: Rounded Corners 33">
            <a:extLst>
              <a:ext uri="{FF2B5EF4-FFF2-40B4-BE49-F238E27FC236}">
                <a16:creationId xmlns:a16="http://schemas.microsoft.com/office/drawing/2014/main" id="{81072808-28E3-49F0-8C9F-1B6AFBE2D12A}"/>
              </a:ext>
            </a:extLst>
          </p:cNvPr>
          <p:cNvSpPr/>
          <p:nvPr/>
        </p:nvSpPr>
        <p:spPr>
          <a:xfrm>
            <a:off x="818562" y="3988316"/>
            <a:ext cx="3673539" cy="112554"/>
          </a:xfrm>
          <a:prstGeom prst="round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US"/>
          </a:p>
        </p:txBody>
      </p:sp>
    </p:spTree>
    <p:extLst>
      <p:ext uri="{BB962C8B-B14F-4D97-AF65-F5344CB8AC3E}">
        <p14:creationId xmlns:p14="http://schemas.microsoft.com/office/powerpoint/2010/main" val="28294465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EDBFA12-9BFF-4BDA-BEAE-562C69031172}"/>
              </a:ext>
            </a:extLst>
          </p:cNvPr>
          <p:cNvPicPr>
            <a:picLocks noChangeAspect="1"/>
          </p:cNvPicPr>
          <p:nvPr/>
        </p:nvPicPr>
        <p:blipFill>
          <a:blip r:embed="rId2"/>
          <a:stretch>
            <a:fillRect/>
          </a:stretch>
        </p:blipFill>
        <p:spPr>
          <a:xfrm>
            <a:off x="619397" y="1925617"/>
            <a:ext cx="5035678" cy="2659700"/>
          </a:xfrm>
          <a:prstGeom prst="rect">
            <a:avLst/>
          </a:prstGeom>
        </p:spPr>
      </p:pic>
      <p:sp>
        <p:nvSpPr>
          <p:cNvPr id="6" name="TextBox 5">
            <a:extLst>
              <a:ext uri="{FF2B5EF4-FFF2-40B4-BE49-F238E27FC236}">
                <a16:creationId xmlns:a16="http://schemas.microsoft.com/office/drawing/2014/main" id="{CC4F2E09-3476-4E2D-BF70-6AEAD4E6D638}"/>
              </a:ext>
            </a:extLst>
          </p:cNvPr>
          <p:cNvSpPr txBox="1"/>
          <p:nvPr/>
        </p:nvSpPr>
        <p:spPr>
          <a:xfrm>
            <a:off x="7901127" y="1727645"/>
            <a:ext cx="2139518" cy="2523768"/>
          </a:xfrm>
          <a:prstGeom prst="rect">
            <a:avLst/>
          </a:prstGeom>
          <a:noFill/>
        </p:spPr>
        <p:txBody>
          <a:bodyPr wrap="square" rtlCol="0">
            <a:spAutoFit/>
          </a:bodyPr>
          <a:lstStyle/>
          <a:p>
            <a:r>
              <a:rPr lang="en-US" sz="1400" dirty="0"/>
              <a:t>This model is the best model because both independent variables have significant impact on weekly sales. The model has the lowest error and  the </a:t>
            </a:r>
            <a:r>
              <a:rPr lang="en-US" sz="1400" dirty="0" err="1"/>
              <a:t>vif</a:t>
            </a:r>
            <a:r>
              <a:rPr lang="en-US" sz="1400" dirty="0"/>
              <a:t> at threshold 10. It reveals no multicollinearity amongst independent variables.</a:t>
            </a:r>
          </a:p>
          <a:p>
            <a:endParaRPr lang="en-US" dirty="0"/>
          </a:p>
        </p:txBody>
      </p:sp>
      <p:cxnSp>
        <p:nvCxnSpPr>
          <p:cNvPr id="8" name="Straight Arrow Connector 7">
            <a:extLst>
              <a:ext uri="{FF2B5EF4-FFF2-40B4-BE49-F238E27FC236}">
                <a16:creationId xmlns:a16="http://schemas.microsoft.com/office/drawing/2014/main" id="{53694B33-0777-4980-BD18-1E81AFAEF6C9}"/>
              </a:ext>
            </a:extLst>
          </p:cNvPr>
          <p:cNvCxnSpPr>
            <a:cxnSpLocks/>
          </p:cNvCxnSpPr>
          <p:nvPr/>
        </p:nvCxnSpPr>
        <p:spPr>
          <a:xfrm flipH="1">
            <a:off x="2459116" y="3187084"/>
            <a:ext cx="5442011" cy="914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Rectangle: Rounded Corners 11">
            <a:extLst>
              <a:ext uri="{FF2B5EF4-FFF2-40B4-BE49-F238E27FC236}">
                <a16:creationId xmlns:a16="http://schemas.microsoft.com/office/drawing/2014/main" id="{7D524C3E-1286-4071-91EA-61708AA14F44}"/>
              </a:ext>
            </a:extLst>
          </p:cNvPr>
          <p:cNvSpPr/>
          <p:nvPr/>
        </p:nvSpPr>
        <p:spPr>
          <a:xfrm>
            <a:off x="1704512" y="3479314"/>
            <a:ext cx="656948" cy="895654"/>
          </a:xfrm>
          <a:prstGeom prst="round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US"/>
          </a:p>
        </p:txBody>
      </p:sp>
      <p:sp>
        <p:nvSpPr>
          <p:cNvPr id="13" name="TextBox 12">
            <a:extLst>
              <a:ext uri="{FF2B5EF4-FFF2-40B4-BE49-F238E27FC236}">
                <a16:creationId xmlns:a16="http://schemas.microsoft.com/office/drawing/2014/main" id="{9EE5CBC3-4A78-4461-BD28-2C57952D0336}"/>
              </a:ext>
            </a:extLst>
          </p:cNvPr>
          <p:cNvSpPr txBox="1"/>
          <p:nvPr/>
        </p:nvSpPr>
        <p:spPr>
          <a:xfrm>
            <a:off x="2095130" y="763480"/>
            <a:ext cx="6542843" cy="369332"/>
          </a:xfrm>
          <a:prstGeom prst="rect">
            <a:avLst/>
          </a:prstGeom>
          <a:noFill/>
        </p:spPr>
        <p:txBody>
          <a:bodyPr wrap="square" rtlCol="0">
            <a:spAutoFit/>
          </a:bodyPr>
          <a:lstStyle/>
          <a:p>
            <a:r>
              <a:rPr lang="en-US" b="1" dirty="0"/>
              <a:t>Variance Inflation Factor Analysis</a:t>
            </a:r>
          </a:p>
        </p:txBody>
      </p:sp>
    </p:spTree>
    <p:extLst>
      <p:ext uri="{BB962C8B-B14F-4D97-AF65-F5344CB8AC3E}">
        <p14:creationId xmlns:p14="http://schemas.microsoft.com/office/powerpoint/2010/main" val="13671360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F2624D6-9C18-47BC-A9A4-DFE561B2B642}"/>
              </a:ext>
            </a:extLst>
          </p:cNvPr>
          <p:cNvSpPr txBox="1"/>
          <p:nvPr/>
        </p:nvSpPr>
        <p:spPr>
          <a:xfrm>
            <a:off x="9591675" y="885825"/>
            <a:ext cx="1909184" cy="954107"/>
          </a:xfrm>
          <a:prstGeom prst="rect">
            <a:avLst/>
          </a:prstGeom>
          <a:noFill/>
        </p:spPr>
        <p:txBody>
          <a:bodyPr wrap="square" rtlCol="0">
            <a:spAutoFit/>
          </a:bodyPr>
          <a:lstStyle/>
          <a:p>
            <a:r>
              <a:rPr lang="en-US" sz="1400" dirty="0"/>
              <a:t>The predicted values and actual values can be compared with some level of error.</a:t>
            </a:r>
          </a:p>
        </p:txBody>
      </p:sp>
      <p:sp>
        <p:nvSpPr>
          <p:cNvPr id="11" name="TextBox 10">
            <a:extLst>
              <a:ext uri="{FF2B5EF4-FFF2-40B4-BE49-F238E27FC236}">
                <a16:creationId xmlns:a16="http://schemas.microsoft.com/office/drawing/2014/main" id="{1CF09C89-FB6A-43B1-BDF6-E44285B74E53}"/>
              </a:ext>
            </a:extLst>
          </p:cNvPr>
          <p:cNvSpPr txBox="1"/>
          <p:nvPr/>
        </p:nvSpPr>
        <p:spPr>
          <a:xfrm>
            <a:off x="9745614" y="3949176"/>
            <a:ext cx="1608185" cy="954107"/>
          </a:xfrm>
          <a:prstGeom prst="rect">
            <a:avLst/>
          </a:prstGeom>
          <a:noFill/>
        </p:spPr>
        <p:txBody>
          <a:bodyPr wrap="square" rtlCol="0">
            <a:spAutoFit/>
          </a:bodyPr>
          <a:lstStyle/>
          <a:p>
            <a:r>
              <a:rPr lang="en-US" sz="1400" dirty="0"/>
              <a:t>This execution shows the errors associated with this model.</a:t>
            </a:r>
          </a:p>
        </p:txBody>
      </p:sp>
      <p:pic>
        <p:nvPicPr>
          <p:cNvPr id="3" name="Picture 2">
            <a:extLst>
              <a:ext uri="{FF2B5EF4-FFF2-40B4-BE49-F238E27FC236}">
                <a16:creationId xmlns:a16="http://schemas.microsoft.com/office/drawing/2014/main" id="{37301FF8-81BA-400E-A131-ECECC6DF46AA}"/>
              </a:ext>
            </a:extLst>
          </p:cNvPr>
          <p:cNvPicPr>
            <a:picLocks noChangeAspect="1"/>
          </p:cNvPicPr>
          <p:nvPr/>
        </p:nvPicPr>
        <p:blipFill>
          <a:blip r:embed="rId2"/>
          <a:stretch>
            <a:fillRect/>
          </a:stretch>
        </p:blipFill>
        <p:spPr>
          <a:xfrm>
            <a:off x="220929" y="220702"/>
            <a:ext cx="8420990" cy="6410917"/>
          </a:xfrm>
          <a:prstGeom prst="rect">
            <a:avLst/>
          </a:prstGeom>
        </p:spPr>
      </p:pic>
      <p:cxnSp>
        <p:nvCxnSpPr>
          <p:cNvPr id="7" name="Straight Arrow Connector 6">
            <a:extLst>
              <a:ext uri="{FF2B5EF4-FFF2-40B4-BE49-F238E27FC236}">
                <a16:creationId xmlns:a16="http://schemas.microsoft.com/office/drawing/2014/main" id="{0E882209-B0B1-478D-A12A-AAF601AFE9B1}"/>
              </a:ext>
            </a:extLst>
          </p:cNvPr>
          <p:cNvCxnSpPr/>
          <p:nvPr/>
        </p:nvCxnSpPr>
        <p:spPr>
          <a:xfrm flipH="1">
            <a:off x="8641919" y="1225118"/>
            <a:ext cx="88382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CA84BBB9-D804-4A6F-82F6-94D2D7AE1BC1}"/>
              </a:ext>
            </a:extLst>
          </p:cNvPr>
          <p:cNvCxnSpPr/>
          <p:nvPr/>
        </p:nvCxnSpPr>
        <p:spPr>
          <a:xfrm flipH="1">
            <a:off x="8478175" y="1713390"/>
            <a:ext cx="1198485" cy="13494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36177F1B-6E7F-4BA7-BABD-570EB3D8899A}"/>
              </a:ext>
            </a:extLst>
          </p:cNvPr>
          <p:cNvCxnSpPr/>
          <p:nvPr/>
        </p:nvCxnSpPr>
        <p:spPr>
          <a:xfrm flipH="1">
            <a:off x="8327254" y="4749553"/>
            <a:ext cx="126442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690142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6D231197-47B6-407D-A05C-AFC5061738E9}"/>
              </a:ext>
            </a:extLst>
          </p:cNvPr>
          <p:cNvSpPr txBox="1"/>
          <p:nvPr/>
        </p:nvSpPr>
        <p:spPr>
          <a:xfrm>
            <a:off x="985233" y="5107310"/>
            <a:ext cx="4520681" cy="800190"/>
          </a:xfrm>
          <a:prstGeom prst="rect">
            <a:avLst/>
          </a:prstGeom>
        </p:spPr>
        <p:txBody>
          <a:bodyPr vert="horz" lIns="91440" tIns="45720" rIns="91440" bIns="45720" rtlCol="0">
            <a:normAutofit fontScale="85000" lnSpcReduction="10000"/>
          </a:bodyPr>
          <a:lstStyle/>
          <a:p>
            <a:pPr defTabSz="914400">
              <a:lnSpc>
                <a:spcPct val="90000"/>
              </a:lnSpc>
              <a:spcAft>
                <a:spcPts val="600"/>
              </a:spcAft>
              <a:buClr>
                <a:schemeClr val="accent1"/>
              </a:buClr>
              <a:buSzPct val="80000"/>
            </a:pPr>
            <a:r>
              <a:rPr lang="en-US" dirty="0"/>
              <a:t>Data is homogeneously distributed indicating </a:t>
            </a:r>
            <a:r>
              <a:rPr lang="en-US" b="1" dirty="0"/>
              <a:t>homoskedasticity.</a:t>
            </a:r>
            <a:r>
              <a:rPr lang="en-US" dirty="0"/>
              <a:t> Relative to rest of the data points labeled 47, 95 &amp; 99 are a little bit distant from the data.</a:t>
            </a:r>
          </a:p>
        </p:txBody>
      </p:sp>
      <p:sp>
        <p:nvSpPr>
          <p:cNvPr id="9" name="TextBox 8">
            <a:extLst>
              <a:ext uri="{FF2B5EF4-FFF2-40B4-BE49-F238E27FC236}">
                <a16:creationId xmlns:a16="http://schemas.microsoft.com/office/drawing/2014/main" id="{5D1AE5F6-6A17-435C-8881-B9C34FDA02FB}"/>
              </a:ext>
            </a:extLst>
          </p:cNvPr>
          <p:cNvSpPr txBox="1"/>
          <p:nvPr/>
        </p:nvSpPr>
        <p:spPr>
          <a:xfrm>
            <a:off x="6448159" y="5107310"/>
            <a:ext cx="5514975" cy="830997"/>
          </a:xfrm>
          <a:prstGeom prst="rect">
            <a:avLst/>
          </a:prstGeom>
          <a:noFill/>
        </p:spPr>
        <p:txBody>
          <a:bodyPr wrap="square" rtlCol="0">
            <a:spAutoFit/>
          </a:bodyPr>
          <a:lstStyle/>
          <a:p>
            <a:pPr>
              <a:spcAft>
                <a:spcPts val="600"/>
              </a:spcAft>
            </a:pPr>
            <a:r>
              <a:rPr lang="en-US" sz="1500" dirty="0"/>
              <a:t>There are a few outliers (</a:t>
            </a:r>
            <a:r>
              <a:rPr lang="en-US" sz="1600" dirty="0"/>
              <a:t>47, 95 &amp; 99)</a:t>
            </a:r>
            <a:r>
              <a:rPr lang="en-US" sz="1500" dirty="0"/>
              <a:t> in the Normal Q-Q plot, but majority of the data falls on the line. </a:t>
            </a:r>
            <a:r>
              <a:rPr lang="en-US" sz="1600" dirty="0">
                <a:latin typeface="Calibri" panose="020F0502020204030204" pitchFamily="34" charset="0"/>
                <a:cs typeface="Calibri" panose="020F0502020204030204" pitchFamily="34" charset="0"/>
              </a:rPr>
              <a:t>We can say that the data is </a:t>
            </a:r>
            <a:r>
              <a:rPr lang="en-US" sz="1600" b="1" dirty="0">
                <a:latin typeface="Calibri" panose="020F0502020204030204" pitchFamily="34" charset="0"/>
                <a:cs typeface="Calibri" panose="020F0502020204030204" pitchFamily="34" charset="0"/>
              </a:rPr>
              <a:t>normally distributed.</a:t>
            </a:r>
            <a:r>
              <a:rPr lang="en-US" sz="1500" dirty="0"/>
              <a:t> </a:t>
            </a:r>
          </a:p>
        </p:txBody>
      </p:sp>
      <p:pic>
        <p:nvPicPr>
          <p:cNvPr id="3" name="Picture 2">
            <a:extLst>
              <a:ext uri="{FF2B5EF4-FFF2-40B4-BE49-F238E27FC236}">
                <a16:creationId xmlns:a16="http://schemas.microsoft.com/office/drawing/2014/main" id="{1A65A386-0951-41E7-B83C-72DDEB1FEB63}"/>
              </a:ext>
            </a:extLst>
          </p:cNvPr>
          <p:cNvPicPr>
            <a:picLocks noChangeAspect="1"/>
          </p:cNvPicPr>
          <p:nvPr/>
        </p:nvPicPr>
        <p:blipFill>
          <a:blip r:embed="rId2"/>
          <a:stretch>
            <a:fillRect/>
          </a:stretch>
        </p:blipFill>
        <p:spPr>
          <a:xfrm>
            <a:off x="6096000" y="578971"/>
            <a:ext cx="5785340" cy="3650129"/>
          </a:xfrm>
          <a:prstGeom prst="rect">
            <a:avLst/>
          </a:prstGeom>
        </p:spPr>
      </p:pic>
      <p:pic>
        <p:nvPicPr>
          <p:cNvPr id="6" name="Picture 5">
            <a:extLst>
              <a:ext uri="{FF2B5EF4-FFF2-40B4-BE49-F238E27FC236}">
                <a16:creationId xmlns:a16="http://schemas.microsoft.com/office/drawing/2014/main" id="{26BA1FC9-A6C8-41C0-AD2C-1A208237A378}"/>
              </a:ext>
            </a:extLst>
          </p:cNvPr>
          <p:cNvPicPr>
            <a:picLocks noChangeAspect="1"/>
          </p:cNvPicPr>
          <p:nvPr/>
        </p:nvPicPr>
        <p:blipFill>
          <a:blip r:embed="rId3"/>
          <a:stretch>
            <a:fillRect/>
          </a:stretch>
        </p:blipFill>
        <p:spPr>
          <a:xfrm>
            <a:off x="395149" y="611945"/>
            <a:ext cx="5700851" cy="3650128"/>
          </a:xfrm>
          <a:prstGeom prst="rect">
            <a:avLst/>
          </a:prstGeom>
        </p:spPr>
      </p:pic>
    </p:spTree>
    <p:extLst>
      <p:ext uri="{BB962C8B-B14F-4D97-AF65-F5344CB8AC3E}">
        <p14:creationId xmlns:p14="http://schemas.microsoft.com/office/powerpoint/2010/main" val="36892065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C67193E9-A94B-4976-AD1A-943CA992F324}"/>
              </a:ext>
            </a:extLst>
          </p:cNvPr>
          <p:cNvSpPr txBox="1"/>
          <p:nvPr/>
        </p:nvSpPr>
        <p:spPr>
          <a:xfrm>
            <a:off x="8584706" y="3689982"/>
            <a:ext cx="2148397" cy="1569660"/>
          </a:xfrm>
          <a:prstGeom prst="rect">
            <a:avLst/>
          </a:prstGeom>
          <a:noFill/>
        </p:spPr>
        <p:txBody>
          <a:bodyPr wrap="square" rtlCol="0">
            <a:spAutoFit/>
          </a:bodyPr>
          <a:lstStyle/>
          <a:p>
            <a:r>
              <a:rPr lang="en-US" sz="1600" dirty="0">
                <a:latin typeface="Calibri" panose="020F0502020204030204" pitchFamily="34" charset="0"/>
                <a:cs typeface="Calibri" panose="020F0502020204030204" pitchFamily="34" charset="0"/>
              </a:rPr>
              <a:t>Null hypothesis cannot be rejected. The errors in this data has autocorrelation as the p value is less than 0.05.</a:t>
            </a:r>
          </a:p>
        </p:txBody>
      </p:sp>
      <p:sp>
        <p:nvSpPr>
          <p:cNvPr id="17" name="TextBox 16">
            <a:extLst>
              <a:ext uri="{FF2B5EF4-FFF2-40B4-BE49-F238E27FC236}">
                <a16:creationId xmlns:a16="http://schemas.microsoft.com/office/drawing/2014/main" id="{2F84BC41-2F68-4DFE-8FAF-921C8B585853}"/>
              </a:ext>
            </a:extLst>
          </p:cNvPr>
          <p:cNvSpPr txBox="1"/>
          <p:nvPr/>
        </p:nvSpPr>
        <p:spPr>
          <a:xfrm>
            <a:off x="932155" y="1648103"/>
            <a:ext cx="4545367" cy="646331"/>
          </a:xfrm>
          <a:prstGeom prst="rect">
            <a:avLst/>
          </a:prstGeom>
          <a:noFill/>
        </p:spPr>
        <p:txBody>
          <a:bodyPr wrap="square">
            <a:spAutoFit/>
          </a:bodyPr>
          <a:lstStyle/>
          <a:p>
            <a:endParaRPr lang="en-US" dirty="0"/>
          </a:p>
          <a:p>
            <a:r>
              <a:rPr lang="en-US" dirty="0"/>
              <a:t>H0:there is no correlation amongst residuals. </a:t>
            </a:r>
          </a:p>
        </p:txBody>
      </p:sp>
      <p:sp>
        <p:nvSpPr>
          <p:cNvPr id="18" name="TextBox 17">
            <a:extLst>
              <a:ext uri="{FF2B5EF4-FFF2-40B4-BE49-F238E27FC236}">
                <a16:creationId xmlns:a16="http://schemas.microsoft.com/office/drawing/2014/main" id="{26E565F4-12D6-48F9-AC15-2C7D67F92666}"/>
              </a:ext>
            </a:extLst>
          </p:cNvPr>
          <p:cNvSpPr txBox="1"/>
          <p:nvPr/>
        </p:nvSpPr>
        <p:spPr>
          <a:xfrm>
            <a:off x="8513685" y="1850723"/>
            <a:ext cx="2441359" cy="830997"/>
          </a:xfrm>
          <a:prstGeom prst="rect">
            <a:avLst/>
          </a:prstGeom>
          <a:noFill/>
        </p:spPr>
        <p:txBody>
          <a:bodyPr wrap="square" rtlCol="0">
            <a:spAutoFit/>
          </a:bodyPr>
          <a:lstStyle/>
          <a:p>
            <a:r>
              <a:rPr lang="en-US" sz="1600" dirty="0">
                <a:latin typeface="Calibri" panose="020F0502020204030204" pitchFamily="34" charset="0"/>
                <a:cs typeface="Calibri" panose="020F0502020204030204" pitchFamily="34" charset="0"/>
              </a:rPr>
              <a:t>Null hypothesis statement for correlation amongst residual errors.</a:t>
            </a:r>
          </a:p>
        </p:txBody>
      </p:sp>
      <p:cxnSp>
        <p:nvCxnSpPr>
          <p:cNvPr id="19" name="Straight Arrow Connector 18">
            <a:extLst>
              <a:ext uri="{FF2B5EF4-FFF2-40B4-BE49-F238E27FC236}">
                <a16:creationId xmlns:a16="http://schemas.microsoft.com/office/drawing/2014/main" id="{D522BB5E-B467-4B13-B20F-95C5C5EA0401}"/>
              </a:ext>
            </a:extLst>
          </p:cNvPr>
          <p:cNvCxnSpPr>
            <a:cxnSpLocks/>
          </p:cNvCxnSpPr>
          <p:nvPr/>
        </p:nvCxnSpPr>
        <p:spPr>
          <a:xfrm flipH="1" flipV="1">
            <a:off x="5379868" y="2192784"/>
            <a:ext cx="3204838" cy="1016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AC6CB2BD-A556-4D00-9343-9A4C3F8D2D40}"/>
              </a:ext>
            </a:extLst>
          </p:cNvPr>
          <p:cNvSpPr txBox="1"/>
          <p:nvPr/>
        </p:nvSpPr>
        <p:spPr>
          <a:xfrm>
            <a:off x="1804386" y="941080"/>
            <a:ext cx="7188694" cy="369332"/>
          </a:xfrm>
          <a:prstGeom prst="rect">
            <a:avLst/>
          </a:prstGeom>
          <a:noFill/>
        </p:spPr>
        <p:txBody>
          <a:bodyPr wrap="square">
            <a:spAutoFit/>
          </a:bodyPr>
          <a:lstStyle/>
          <a:p>
            <a:r>
              <a:rPr lang="en-US" sz="1800" b="1" dirty="0" err="1"/>
              <a:t>Dwtest</a:t>
            </a:r>
            <a:r>
              <a:rPr lang="en-US" sz="1800" b="1" dirty="0"/>
              <a:t> is used to check for autocorrelation among residual errors</a:t>
            </a:r>
            <a:r>
              <a:rPr lang="en-US" dirty="0"/>
              <a:t>. </a:t>
            </a:r>
          </a:p>
        </p:txBody>
      </p:sp>
      <p:pic>
        <p:nvPicPr>
          <p:cNvPr id="25" name="Picture 24">
            <a:extLst>
              <a:ext uri="{FF2B5EF4-FFF2-40B4-BE49-F238E27FC236}">
                <a16:creationId xmlns:a16="http://schemas.microsoft.com/office/drawing/2014/main" id="{AED0F2E8-F5D9-45F9-8709-AF7B37EA305F}"/>
              </a:ext>
            </a:extLst>
          </p:cNvPr>
          <p:cNvPicPr>
            <a:picLocks noChangeAspect="1"/>
          </p:cNvPicPr>
          <p:nvPr/>
        </p:nvPicPr>
        <p:blipFill>
          <a:blip r:embed="rId2"/>
          <a:stretch>
            <a:fillRect/>
          </a:stretch>
        </p:blipFill>
        <p:spPr>
          <a:xfrm>
            <a:off x="971984" y="3034802"/>
            <a:ext cx="4465707" cy="1569660"/>
          </a:xfrm>
          <a:prstGeom prst="rect">
            <a:avLst/>
          </a:prstGeom>
        </p:spPr>
      </p:pic>
      <p:cxnSp>
        <p:nvCxnSpPr>
          <p:cNvPr id="30" name="Straight Arrow Connector 29">
            <a:extLst>
              <a:ext uri="{FF2B5EF4-FFF2-40B4-BE49-F238E27FC236}">
                <a16:creationId xmlns:a16="http://schemas.microsoft.com/office/drawing/2014/main" id="{3C46D5A4-886A-4BCA-BF5B-26D341F83DB3}"/>
              </a:ext>
            </a:extLst>
          </p:cNvPr>
          <p:cNvCxnSpPr>
            <a:stCxn id="14" idx="1"/>
          </p:cNvCxnSpPr>
          <p:nvPr/>
        </p:nvCxnSpPr>
        <p:spPr>
          <a:xfrm flipH="1" flipV="1">
            <a:off x="3204838" y="4394448"/>
            <a:ext cx="5379868" cy="803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350196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31EAE3D-9713-42DC-8D41-39AE598966C7}"/>
              </a:ext>
            </a:extLst>
          </p:cNvPr>
          <p:cNvSpPr>
            <a:spLocks noGrp="1"/>
          </p:cNvSpPr>
          <p:nvPr>
            <p:ph idx="1"/>
          </p:nvPr>
        </p:nvSpPr>
        <p:spPr>
          <a:xfrm>
            <a:off x="1143000" y="2050742"/>
            <a:ext cx="5026981" cy="4045258"/>
          </a:xfrm>
        </p:spPr>
        <p:txBody>
          <a:bodyPr/>
          <a:lstStyle/>
          <a:p>
            <a:endParaRPr lang="en-US" dirty="0"/>
          </a:p>
          <a:p>
            <a:endParaRPr lang="en-US" dirty="0"/>
          </a:p>
        </p:txBody>
      </p:sp>
      <p:sp>
        <p:nvSpPr>
          <p:cNvPr id="4" name="TextBox 3">
            <a:extLst>
              <a:ext uri="{FF2B5EF4-FFF2-40B4-BE49-F238E27FC236}">
                <a16:creationId xmlns:a16="http://schemas.microsoft.com/office/drawing/2014/main" id="{0DCA1147-478C-497F-8E1B-93FB022F867F}"/>
              </a:ext>
            </a:extLst>
          </p:cNvPr>
          <p:cNvSpPr txBox="1"/>
          <p:nvPr/>
        </p:nvSpPr>
        <p:spPr>
          <a:xfrm>
            <a:off x="1088256" y="1013837"/>
            <a:ext cx="7188694" cy="369332"/>
          </a:xfrm>
          <a:prstGeom prst="rect">
            <a:avLst/>
          </a:prstGeom>
          <a:noFill/>
        </p:spPr>
        <p:txBody>
          <a:bodyPr wrap="square">
            <a:spAutoFit/>
          </a:bodyPr>
          <a:lstStyle/>
          <a:p>
            <a:r>
              <a:rPr lang="en-US" sz="1800" b="1" dirty="0"/>
              <a:t>Step Method: Model 3 </a:t>
            </a:r>
          </a:p>
        </p:txBody>
      </p:sp>
      <p:sp>
        <p:nvSpPr>
          <p:cNvPr id="8" name="TextBox 7">
            <a:extLst>
              <a:ext uri="{FF2B5EF4-FFF2-40B4-BE49-F238E27FC236}">
                <a16:creationId xmlns:a16="http://schemas.microsoft.com/office/drawing/2014/main" id="{A3EDB574-DFA7-4ED6-9C31-36E66ECA6CE9}"/>
              </a:ext>
            </a:extLst>
          </p:cNvPr>
          <p:cNvSpPr txBox="1"/>
          <p:nvPr/>
        </p:nvSpPr>
        <p:spPr>
          <a:xfrm>
            <a:off x="7883370" y="2197197"/>
            <a:ext cx="3247007" cy="2308324"/>
          </a:xfrm>
          <a:prstGeom prst="rect">
            <a:avLst/>
          </a:prstGeom>
          <a:noFill/>
        </p:spPr>
        <p:txBody>
          <a:bodyPr wrap="square">
            <a:spAutoFit/>
          </a:bodyPr>
          <a:lstStyle/>
          <a:p>
            <a:r>
              <a:rPr lang="en-US" sz="1600" dirty="0">
                <a:latin typeface="Calibri" panose="020F0502020204030204" pitchFamily="34" charset="0"/>
                <a:cs typeface="Calibri" panose="020F0502020204030204" pitchFamily="34" charset="0"/>
              </a:rPr>
              <a:t>AIC was used to check for accuracy and complexity. The reduced model produced from this method involves Unemployment, Temperature and CPI. Note that the p value for unemployment is higher than 0.05 at 95% confidence level. Thus, unemployment was removed as an independent variable.</a:t>
            </a:r>
          </a:p>
        </p:txBody>
      </p:sp>
      <p:pic>
        <p:nvPicPr>
          <p:cNvPr id="28" name="Picture 27">
            <a:extLst>
              <a:ext uri="{FF2B5EF4-FFF2-40B4-BE49-F238E27FC236}">
                <a16:creationId xmlns:a16="http://schemas.microsoft.com/office/drawing/2014/main" id="{E5BB7B97-D5F7-4EF1-94A4-BE7F60BDC765}"/>
              </a:ext>
            </a:extLst>
          </p:cNvPr>
          <p:cNvPicPr>
            <a:picLocks noChangeAspect="1"/>
          </p:cNvPicPr>
          <p:nvPr/>
        </p:nvPicPr>
        <p:blipFill>
          <a:blip r:embed="rId2"/>
          <a:stretch>
            <a:fillRect/>
          </a:stretch>
        </p:blipFill>
        <p:spPr>
          <a:xfrm>
            <a:off x="766579" y="1383169"/>
            <a:ext cx="5197290" cy="2377646"/>
          </a:xfrm>
          <a:prstGeom prst="rect">
            <a:avLst/>
          </a:prstGeom>
        </p:spPr>
      </p:pic>
      <p:pic>
        <p:nvPicPr>
          <p:cNvPr id="30" name="Picture 29">
            <a:extLst>
              <a:ext uri="{FF2B5EF4-FFF2-40B4-BE49-F238E27FC236}">
                <a16:creationId xmlns:a16="http://schemas.microsoft.com/office/drawing/2014/main" id="{FABCFD8C-F02E-4505-87A8-042D9A39F3C6}"/>
              </a:ext>
            </a:extLst>
          </p:cNvPr>
          <p:cNvPicPr>
            <a:picLocks noChangeAspect="1"/>
          </p:cNvPicPr>
          <p:nvPr/>
        </p:nvPicPr>
        <p:blipFill>
          <a:blip r:embed="rId3"/>
          <a:stretch>
            <a:fillRect/>
          </a:stretch>
        </p:blipFill>
        <p:spPr>
          <a:xfrm>
            <a:off x="766579" y="3791861"/>
            <a:ext cx="4290432" cy="2682472"/>
          </a:xfrm>
          <a:prstGeom prst="rect">
            <a:avLst/>
          </a:prstGeom>
        </p:spPr>
      </p:pic>
      <p:cxnSp>
        <p:nvCxnSpPr>
          <p:cNvPr id="32" name="Straight Arrow Connector 31">
            <a:extLst>
              <a:ext uri="{FF2B5EF4-FFF2-40B4-BE49-F238E27FC236}">
                <a16:creationId xmlns:a16="http://schemas.microsoft.com/office/drawing/2014/main" id="{140FB282-C7BF-4E05-A34D-54216A70D566}"/>
              </a:ext>
            </a:extLst>
          </p:cNvPr>
          <p:cNvCxnSpPr/>
          <p:nvPr/>
        </p:nvCxnSpPr>
        <p:spPr>
          <a:xfrm flipH="1" flipV="1">
            <a:off x="3989993" y="2325950"/>
            <a:ext cx="3618170" cy="3994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5B307BAE-1A53-4ECB-A992-4E867F1BB28F}"/>
              </a:ext>
            </a:extLst>
          </p:cNvPr>
          <p:cNvCxnSpPr/>
          <p:nvPr/>
        </p:nvCxnSpPr>
        <p:spPr>
          <a:xfrm flipH="1">
            <a:off x="3906175" y="2778711"/>
            <a:ext cx="3675355" cy="5726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D59FB92C-C87E-4B92-AEE1-1307935AD397}"/>
              </a:ext>
            </a:extLst>
          </p:cNvPr>
          <p:cNvCxnSpPr/>
          <p:nvPr/>
        </p:nvCxnSpPr>
        <p:spPr>
          <a:xfrm flipH="1">
            <a:off x="4308631" y="4296792"/>
            <a:ext cx="3574739" cy="10830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Rectangle: Rounded Corners 36">
            <a:extLst>
              <a:ext uri="{FF2B5EF4-FFF2-40B4-BE49-F238E27FC236}">
                <a16:creationId xmlns:a16="http://schemas.microsoft.com/office/drawing/2014/main" id="{1F3AF6D4-2E4C-4BF1-8D34-6EB2DBBCFA47}"/>
              </a:ext>
            </a:extLst>
          </p:cNvPr>
          <p:cNvSpPr/>
          <p:nvPr/>
        </p:nvSpPr>
        <p:spPr>
          <a:xfrm>
            <a:off x="1260629" y="1518055"/>
            <a:ext cx="816746" cy="154354"/>
          </a:xfrm>
          <a:prstGeom prst="round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US"/>
          </a:p>
        </p:txBody>
      </p:sp>
      <p:sp>
        <p:nvSpPr>
          <p:cNvPr id="40" name="Rectangle: Rounded Corners 39">
            <a:extLst>
              <a:ext uri="{FF2B5EF4-FFF2-40B4-BE49-F238E27FC236}">
                <a16:creationId xmlns:a16="http://schemas.microsoft.com/office/drawing/2014/main" id="{4C78AAFE-285F-45B4-8E5B-8EC7ABC42DD6}"/>
              </a:ext>
            </a:extLst>
          </p:cNvPr>
          <p:cNvSpPr/>
          <p:nvPr/>
        </p:nvSpPr>
        <p:spPr>
          <a:xfrm>
            <a:off x="1143000" y="2654423"/>
            <a:ext cx="934375" cy="124288"/>
          </a:xfrm>
          <a:prstGeom prst="round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US"/>
          </a:p>
        </p:txBody>
      </p:sp>
      <p:sp>
        <p:nvSpPr>
          <p:cNvPr id="41" name="Rectangle: Rounded Corners 40">
            <a:extLst>
              <a:ext uri="{FF2B5EF4-FFF2-40B4-BE49-F238E27FC236}">
                <a16:creationId xmlns:a16="http://schemas.microsoft.com/office/drawing/2014/main" id="{8777319B-A805-4D1A-B4C6-1189F428D922}"/>
              </a:ext>
            </a:extLst>
          </p:cNvPr>
          <p:cNvSpPr/>
          <p:nvPr/>
        </p:nvSpPr>
        <p:spPr>
          <a:xfrm>
            <a:off x="3426781" y="5032069"/>
            <a:ext cx="563212" cy="667395"/>
          </a:xfrm>
          <a:prstGeom prst="round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US"/>
          </a:p>
        </p:txBody>
      </p:sp>
      <p:sp>
        <p:nvSpPr>
          <p:cNvPr id="42" name="Rectangle: Rounded Corners 41">
            <a:extLst>
              <a:ext uri="{FF2B5EF4-FFF2-40B4-BE49-F238E27FC236}">
                <a16:creationId xmlns:a16="http://schemas.microsoft.com/office/drawing/2014/main" id="{E1D29B78-7DE6-4B61-8081-3A54E48FE365}"/>
              </a:ext>
            </a:extLst>
          </p:cNvPr>
          <p:cNvSpPr/>
          <p:nvPr/>
        </p:nvSpPr>
        <p:spPr>
          <a:xfrm>
            <a:off x="766579" y="6096000"/>
            <a:ext cx="3690011" cy="168982"/>
          </a:xfrm>
          <a:prstGeom prst="round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US"/>
          </a:p>
        </p:txBody>
      </p:sp>
      <p:sp>
        <p:nvSpPr>
          <p:cNvPr id="44" name="TextBox 43">
            <a:extLst>
              <a:ext uri="{FF2B5EF4-FFF2-40B4-BE49-F238E27FC236}">
                <a16:creationId xmlns:a16="http://schemas.microsoft.com/office/drawing/2014/main" id="{D5F3247C-392E-4D70-A32B-732555FDCF0A}"/>
              </a:ext>
            </a:extLst>
          </p:cNvPr>
          <p:cNvSpPr txBox="1"/>
          <p:nvPr/>
        </p:nvSpPr>
        <p:spPr>
          <a:xfrm>
            <a:off x="6409678" y="5276268"/>
            <a:ext cx="6063449" cy="307777"/>
          </a:xfrm>
          <a:prstGeom prst="rect">
            <a:avLst/>
          </a:prstGeom>
          <a:noFill/>
        </p:spPr>
        <p:txBody>
          <a:bodyPr wrap="square">
            <a:spAutoFit/>
          </a:bodyPr>
          <a:lstStyle/>
          <a:p>
            <a:r>
              <a:rPr lang="en-US" sz="1400" dirty="0" err="1">
                <a:latin typeface="Calibri" panose="020F0502020204030204" pitchFamily="34" charset="0"/>
                <a:cs typeface="Calibri" panose="020F0502020204030204" pitchFamily="34" charset="0"/>
              </a:rPr>
              <a:t>WeeklySales</a:t>
            </a:r>
            <a:r>
              <a:rPr lang="en-US" sz="1400" dirty="0">
                <a:latin typeface="Calibri" panose="020F0502020204030204" pitchFamily="34" charset="0"/>
                <a:cs typeface="Calibri" panose="020F0502020204030204" pitchFamily="34" charset="0"/>
              </a:rPr>
              <a:t>=-2048494.5 -2587.7temp+14730.4CPI+78679.8Unemp</a:t>
            </a:r>
          </a:p>
        </p:txBody>
      </p:sp>
    </p:spTree>
    <p:extLst>
      <p:ext uri="{BB962C8B-B14F-4D97-AF65-F5344CB8AC3E}">
        <p14:creationId xmlns:p14="http://schemas.microsoft.com/office/powerpoint/2010/main" val="22590350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15DFEF3-B277-48B6-B2DC-D24472353DE3}"/>
              </a:ext>
            </a:extLst>
          </p:cNvPr>
          <p:cNvPicPr>
            <a:picLocks noChangeAspect="1"/>
          </p:cNvPicPr>
          <p:nvPr/>
        </p:nvPicPr>
        <p:blipFill>
          <a:blip r:embed="rId2"/>
          <a:stretch>
            <a:fillRect/>
          </a:stretch>
        </p:blipFill>
        <p:spPr>
          <a:xfrm>
            <a:off x="224423" y="224512"/>
            <a:ext cx="8466554" cy="6408975"/>
          </a:xfrm>
          <a:prstGeom prst="rect">
            <a:avLst/>
          </a:prstGeom>
        </p:spPr>
      </p:pic>
      <p:sp>
        <p:nvSpPr>
          <p:cNvPr id="6" name="TextBox 5">
            <a:extLst>
              <a:ext uri="{FF2B5EF4-FFF2-40B4-BE49-F238E27FC236}">
                <a16:creationId xmlns:a16="http://schemas.microsoft.com/office/drawing/2014/main" id="{0D20E834-4C8A-4308-9A41-9CDB03341872}"/>
              </a:ext>
            </a:extLst>
          </p:cNvPr>
          <p:cNvSpPr txBox="1"/>
          <p:nvPr/>
        </p:nvSpPr>
        <p:spPr>
          <a:xfrm>
            <a:off x="9591675" y="885825"/>
            <a:ext cx="1909184" cy="954107"/>
          </a:xfrm>
          <a:prstGeom prst="rect">
            <a:avLst/>
          </a:prstGeom>
          <a:noFill/>
        </p:spPr>
        <p:txBody>
          <a:bodyPr wrap="square" rtlCol="0">
            <a:spAutoFit/>
          </a:bodyPr>
          <a:lstStyle/>
          <a:p>
            <a:r>
              <a:rPr lang="en-US" sz="1400" dirty="0"/>
              <a:t>The predicted values and actual values can be compared with some level of error.</a:t>
            </a:r>
          </a:p>
        </p:txBody>
      </p:sp>
      <p:sp>
        <p:nvSpPr>
          <p:cNvPr id="7" name="TextBox 6">
            <a:extLst>
              <a:ext uri="{FF2B5EF4-FFF2-40B4-BE49-F238E27FC236}">
                <a16:creationId xmlns:a16="http://schemas.microsoft.com/office/drawing/2014/main" id="{DDB50798-A785-49BB-86F9-003EB0556242}"/>
              </a:ext>
            </a:extLst>
          </p:cNvPr>
          <p:cNvSpPr txBox="1"/>
          <p:nvPr/>
        </p:nvSpPr>
        <p:spPr>
          <a:xfrm>
            <a:off x="9745614" y="3949176"/>
            <a:ext cx="1608185" cy="954107"/>
          </a:xfrm>
          <a:prstGeom prst="rect">
            <a:avLst/>
          </a:prstGeom>
          <a:noFill/>
        </p:spPr>
        <p:txBody>
          <a:bodyPr wrap="square" rtlCol="0">
            <a:spAutoFit/>
          </a:bodyPr>
          <a:lstStyle/>
          <a:p>
            <a:r>
              <a:rPr lang="en-US" sz="1400" dirty="0"/>
              <a:t>This execution shows the errors associated with this model.</a:t>
            </a:r>
          </a:p>
        </p:txBody>
      </p:sp>
      <p:cxnSp>
        <p:nvCxnSpPr>
          <p:cNvPr id="9" name="Straight Arrow Connector 8">
            <a:extLst>
              <a:ext uri="{FF2B5EF4-FFF2-40B4-BE49-F238E27FC236}">
                <a16:creationId xmlns:a16="http://schemas.microsoft.com/office/drawing/2014/main" id="{4F7122E9-C2F1-4E5B-B880-8796A976C351}"/>
              </a:ext>
            </a:extLst>
          </p:cNvPr>
          <p:cNvCxnSpPr>
            <a:cxnSpLocks/>
          </p:cNvCxnSpPr>
          <p:nvPr/>
        </p:nvCxnSpPr>
        <p:spPr>
          <a:xfrm flipH="1">
            <a:off x="8623236" y="1544715"/>
            <a:ext cx="968439" cy="6005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08489453-D462-4F66-BDF7-B937E6131185}"/>
              </a:ext>
            </a:extLst>
          </p:cNvPr>
          <p:cNvCxnSpPr/>
          <p:nvPr/>
        </p:nvCxnSpPr>
        <p:spPr>
          <a:xfrm flipH="1">
            <a:off x="8185212" y="4305670"/>
            <a:ext cx="1491448" cy="710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582C322A-DB53-4448-BF9E-47DA313015A7}"/>
              </a:ext>
            </a:extLst>
          </p:cNvPr>
          <p:cNvCxnSpPr/>
          <p:nvPr/>
        </p:nvCxnSpPr>
        <p:spPr>
          <a:xfrm flipH="1" flipV="1">
            <a:off x="8487052" y="719091"/>
            <a:ext cx="1104623" cy="4527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221794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6D231197-47B6-407D-A05C-AFC5061738E9}"/>
              </a:ext>
            </a:extLst>
          </p:cNvPr>
          <p:cNvSpPr txBox="1"/>
          <p:nvPr/>
        </p:nvSpPr>
        <p:spPr>
          <a:xfrm>
            <a:off x="985233" y="5107310"/>
            <a:ext cx="4520681" cy="800190"/>
          </a:xfrm>
          <a:prstGeom prst="rect">
            <a:avLst/>
          </a:prstGeom>
        </p:spPr>
        <p:txBody>
          <a:bodyPr vert="horz" lIns="91440" tIns="45720" rIns="91440" bIns="45720" rtlCol="0">
            <a:normAutofit fontScale="85000" lnSpcReduction="10000"/>
          </a:bodyPr>
          <a:lstStyle/>
          <a:p>
            <a:pPr defTabSz="914400">
              <a:lnSpc>
                <a:spcPct val="90000"/>
              </a:lnSpc>
              <a:spcAft>
                <a:spcPts val="600"/>
              </a:spcAft>
              <a:buClr>
                <a:schemeClr val="accent1"/>
              </a:buClr>
              <a:buSzPct val="80000"/>
            </a:pPr>
            <a:r>
              <a:rPr lang="en-US" dirty="0"/>
              <a:t>Data is homogeneously distributed indicating </a:t>
            </a:r>
            <a:r>
              <a:rPr lang="en-US" b="1" dirty="0"/>
              <a:t>homoskedasticity.</a:t>
            </a:r>
            <a:r>
              <a:rPr lang="en-US" dirty="0"/>
              <a:t> Relative to rest of the data points labeled 43, 47 , 99 are a little bit distant from the data.</a:t>
            </a:r>
          </a:p>
        </p:txBody>
      </p:sp>
      <p:sp>
        <p:nvSpPr>
          <p:cNvPr id="9" name="TextBox 8">
            <a:extLst>
              <a:ext uri="{FF2B5EF4-FFF2-40B4-BE49-F238E27FC236}">
                <a16:creationId xmlns:a16="http://schemas.microsoft.com/office/drawing/2014/main" id="{5D1AE5F6-6A17-435C-8881-B9C34FDA02FB}"/>
              </a:ext>
            </a:extLst>
          </p:cNvPr>
          <p:cNvSpPr txBox="1"/>
          <p:nvPr/>
        </p:nvSpPr>
        <p:spPr>
          <a:xfrm>
            <a:off x="6448159" y="5107310"/>
            <a:ext cx="5514975" cy="830997"/>
          </a:xfrm>
          <a:prstGeom prst="rect">
            <a:avLst/>
          </a:prstGeom>
          <a:noFill/>
        </p:spPr>
        <p:txBody>
          <a:bodyPr wrap="square" rtlCol="0">
            <a:spAutoFit/>
          </a:bodyPr>
          <a:lstStyle/>
          <a:p>
            <a:pPr>
              <a:spcAft>
                <a:spcPts val="600"/>
              </a:spcAft>
            </a:pPr>
            <a:r>
              <a:rPr lang="en-US" sz="1500" dirty="0"/>
              <a:t>There are a few outliers (</a:t>
            </a:r>
            <a:r>
              <a:rPr lang="en-US" sz="1600" dirty="0"/>
              <a:t>43, 47, 99)</a:t>
            </a:r>
            <a:r>
              <a:rPr lang="en-US" sz="1500" dirty="0"/>
              <a:t> in the Normal Q-Q plot, but majority of the data falls on the line. </a:t>
            </a:r>
            <a:r>
              <a:rPr lang="en-US" sz="1600" dirty="0">
                <a:latin typeface="Calibri" panose="020F0502020204030204" pitchFamily="34" charset="0"/>
                <a:cs typeface="Calibri" panose="020F0502020204030204" pitchFamily="34" charset="0"/>
              </a:rPr>
              <a:t>We can say that the data is </a:t>
            </a:r>
            <a:r>
              <a:rPr lang="en-US" sz="1600" b="1" dirty="0">
                <a:latin typeface="Calibri" panose="020F0502020204030204" pitchFamily="34" charset="0"/>
                <a:cs typeface="Calibri" panose="020F0502020204030204" pitchFamily="34" charset="0"/>
              </a:rPr>
              <a:t>normally distributed.</a:t>
            </a:r>
            <a:r>
              <a:rPr lang="en-US" sz="1500" dirty="0"/>
              <a:t> </a:t>
            </a:r>
          </a:p>
        </p:txBody>
      </p:sp>
      <p:pic>
        <p:nvPicPr>
          <p:cNvPr id="4" name="Picture 3">
            <a:extLst>
              <a:ext uri="{FF2B5EF4-FFF2-40B4-BE49-F238E27FC236}">
                <a16:creationId xmlns:a16="http://schemas.microsoft.com/office/drawing/2014/main" id="{185E0BD4-F28D-4152-8063-8FA3D30CE572}"/>
              </a:ext>
            </a:extLst>
          </p:cNvPr>
          <p:cNvPicPr>
            <a:picLocks noChangeAspect="1"/>
          </p:cNvPicPr>
          <p:nvPr/>
        </p:nvPicPr>
        <p:blipFill>
          <a:blip r:embed="rId2"/>
          <a:stretch>
            <a:fillRect/>
          </a:stretch>
        </p:blipFill>
        <p:spPr>
          <a:xfrm>
            <a:off x="6172804" y="611945"/>
            <a:ext cx="5790330" cy="3650127"/>
          </a:xfrm>
          <a:prstGeom prst="rect">
            <a:avLst/>
          </a:prstGeom>
        </p:spPr>
      </p:pic>
      <p:pic>
        <p:nvPicPr>
          <p:cNvPr id="7" name="Picture 6">
            <a:extLst>
              <a:ext uri="{FF2B5EF4-FFF2-40B4-BE49-F238E27FC236}">
                <a16:creationId xmlns:a16="http://schemas.microsoft.com/office/drawing/2014/main" id="{04234748-2628-46D6-B7FD-221E52E1AF51}"/>
              </a:ext>
            </a:extLst>
          </p:cNvPr>
          <p:cNvPicPr>
            <a:picLocks noChangeAspect="1"/>
          </p:cNvPicPr>
          <p:nvPr/>
        </p:nvPicPr>
        <p:blipFill>
          <a:blip r:embed="rId3"/>
          <a:stretch>
            <a:fillRect/>
          </a:stretch>
        </p:blipFill>
        <p:spPr>
          <a:xfrm>
            <a:off x="573156" y="611946"/>
            <a:ext cx="5730737" cy="3744990"/>
          </a:xfrm>
          <a:prstGeom prst="rect">
            <a:avLst/>
          </a:prstGeom>
        </p:spPr>
      </p:pic>
    </p:spTree>
    <p:extLst>
      <p:ext uri="{BB962C8B-B14F-4D97-AF65-F5344CB8AC3E}">
        <p14:creationId xmlns:p14="http://schemas.microsoft.com/office/powerpoint/2010/main" val="25919937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7">
            <a:extLst>
              <a:ext uri="{FF2B5EF4-FFF2-40B4-BE49-F238E27FC236}">
                <a16:creationId xmlns:a16="http://schemas.microsoft.com/office/drawing/2014/main" id="{8E8DBDA3-652C-4F87-B53B-7F73AC8F4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1999" cy="6857999"/>
          </a:xfrm>
          <a:prstGeom prst="rect">
            <a:avLst/>
          </a:prstGeom>
          <a:ln w="12700">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9">
            <a:extLst>
              <a:ext uri="{FF2B5EF4-FFF2-40B4-BE49-F238E27FC236}">
                <a16:creationId xmlns:a16="http://schemas.microsoft.com/office/drawing/2014/main" id="{42187232-3845-418F-A17C-C138F01D98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55058" cy="6858000"/>
          </a:xfrm>
          <a:prstGeom prst="rect">
            <a:avLst/>
          </a:prstGeom>
          <a:solidFill>
            <a:schemeClr val="accent1"/>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17CB47E7-821F-4AB2-95A1-9121941FA619}"/>
              </a:ext>
            </a:extLst>
          </p:cNvPr>
          <p:cNvSpPr>
            <a:spLocks noGrp="1"/>
          </p:cNvSpPr>
          <p:nvPr>
            <p:ph type="title"/>
          </p:nvPr>
        </p:nvSpPr>
        <p:spPr>
          <a:xfrm>
            <a:off x="441009" y="873457"/>
            <a:ext cx="3273042" cy="5222543"/>
          </a:xfrm>
        </p:spPr>
        <p:txBody>
          <a:bodyPr>
            <a:normAutofit/>
          </a:bodyPr>
          <a:lstStyle/>
          <a:p>
            <a:r>
              <a:rPr lang="en-US" sz="2800" dirty="0">
                <a:solidFill>
                  <a:srgbClr val="FFFFFF"/>
                </a:solidFill>
              </a:rPr>
              <a:t>Section 2</a:t>
            </a:r>
          </a:p>
        </p:txBody>
      </p:sp>
      <p:sp>
        <p:nvSpPr>
          <p:cNvPr id="3" name="Content Placeholder 2">
            <a:extLst>
              <a:ext uri="{FF2B5EF4-FFF2-40B4-BE49-F238E27FC236}">
                <a16:creationId xmlns:a16="http://schemas.microsoft.com/office/drawing/2014/main" id="{5938EBE7-FE0A-4559-B8B2-6B5E70D67A6D}"/>
              </a:ext>
            </a:extLst>
          </p:cNvPr>
          <p:cNvSpPr>
            <a:spLocks noGrp="1"/>
          </p:cNvSpPr>
          <p:nvPr>
            <p:ph idx="1"/>
          </p:nvPr>
        </p:nvSpPr>
        <p:spPr>
          <a:xfrm>
            <a:off x="4995081" y="873457"/>
            <a:ext cx="6020790" cy="5222543"/>
          </a:xfrm>
        </p:spPr>
        <p:txBody>
          <a:bodyPr anchor="ctr">
            <a:normAutofit/>
          </a:bodyPr>
          <a:lstStyle/>
          <a:p>
            <a:pPr marL="45720" indent="0">
              <a:buNone/>
            </a:pPr>
            <a:endParaRPr lang="en-US" sz="1900" dirty="0">
              <a:solidFill>
                <a:schemeClr val="tx1"/>
              </a:solidFill>
              <a:latin typeface="Calibri" panose="020F0502020204030204" pitchFamily="34" charset="0"/>
              <a:cs typeface="Calibri" panose="020F0502020204030204" pitchFamily="34" charset="0"/>
            </a:endParaRPr>
          </a:p>
          <a:p>
            <a:pPr marL="845820" lvl="2" indent="-342900">
              <a:spcBef>
                <a:spcPts val="0"/>
              </a:spcBef>
              <a:spcAft>
                <a:spcPts val="750"/>
              </a:spcAft>
              <a:buSzPts val="1000"/>
              <a:buFont typeface="Symbol" panose="05050102010706020507" pitchFamily="18" charset="2"/>
              <a:buChar char=""/>
              <a:tabLst>
                <a:tab pos="457200" algn="l"/>
              </a:tabLst>
            </a:pPr>
            <a:r>
              <a:rPr lang="en-US" sz="19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Which store has maximum sales</a:t>
            </a:r>
          </a:p>
          <a:p>
            <a:pPr marL="845820" lvl="2" indent="-342900">
              <a:spcBef>
                <a:spcPts val="0"/>
              </a:spcBef>
              <a:spcAft>
                <a:spcPts val="750"/>
              </a:spcAft>
              <a:buSzPts val="1000"/>
              <a:buFont typeface="Symbol" panose="05050102010706020507" pitchFamily="18" charset="2"/>
              <a:buChar char=""/>
              <a:tabLst>
                <a:tab pos="457200" algn="l"/>
              </a:tabLst>
            </a:pPr>
            <a:r>
              <a:rPr lang="en-US" sz="19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Which store has maximum standard deviation i.e., the sales vary a lot. Also, find out the coefficient of mean to standard deviation</a:t>
            </a:r>
          </a:p>
          <a:p>
            <a:pPr marL="845820" lvl="2" indent="-342900">
              <a:spcBef>
                <a:spcPts val="0"/>
              </a:spcBef>
              <a:spcAft>
                <a:spcPts val="750"/>
              </a:spcAft>
              <a:buSzPts val="1000"/>
              <a:buFont typeface="Symbol" panose="05050102010706020507" pitchFamily="18" charset="2"/>
              <a:buChar char=""/>
              <a:tabLst>
                <a:tab pos="457200" algn="l"/>
              </a:tabLst>
            </a:pPr>
            <a:r>
              <a:rPr lang="en-US" sz="19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Which store/s has good quarterly growth rate in Q3’2012</a:t>
            </a:r>
          </a:p>
          <a:p>
            <a:pPr marL="845820" lvl="2" indent="-342900">
              <a:spcBef>
                <a:spcPts val="0"/>
              </a:spcBef>
              <a:spcAft>
                <a:spcPts val="750"/>
              </a:spcAft>
              <a:buSzPts val="1000"/>
              <a:buFont typeface="Symbol" panose="05050102010706020507" pitchFamily="18" charset="2"/>
              <a:buChar char=""/>
              <a:tabLst>
                <a:tab pos="457200" algn="l"/>
              </a:tabLst>
            </a:pPr>
            <a:r>
              <a:rPr lang="en-US" sz="19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Some holidays have a negative impact on sales. Find out holidays which have higher sales than the mean sales in non-holiday season for all stores together</a:t>
            </a:r>
          </a:p>
          <a:p>
            <a:pPr marL="845820" lvl="2" indent="-342900">
              <a:spcBef>
                <a:spcPts val="0"/>
              </a:spcBef>
              <a:spcAft>
                <a:spcPts val="750"/>
              </a:spcAft>
              <a:buSzPts val="1000"/>
              <a:buFont typeface="Symbol" panose="05050102010706020507" pitchFamily="18" charset="2"/>
              <a:buChar char=""/>
              <a:tabLst>
                <a:tab pos="457200" algn="l"/>
              </a:tabLst>
            </a:pPr>
            <a:r>
              <a:rPr lang="en-US" sz="19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Provide a monthly and semester view of sales in units and give insights</a:t>
            </a:r>
          </a:p>
          <a:p>
            <a:pPr marL="845820" lvl="2" indent="-342900">
              <a:spcBef>
                <a:spcPts val="0"/>
              </a:spcBef>
              <a:spcAft>
                <a:spcPts val="750"/>
              </a:spcAft>
              <a:buSzPts val="1000"/>
              <a:buFont typeface="Symbol" panose="05050102010706020507" pitchFamily="18" charset="2"/>
              <a:buChar char=""/>
              <a:tabLst>
                <a:tab pos="457200" algn="l"/>
              </a:tabLst>
            </a:pPr>
            <a:r>
              <a:rPr lang="en-US" sz="1900" dirty="0">
                <a:solidFill>
                  <a:schemeClr val="tx1"/>
                </a:solidFill>
                <a:latin typeface="Calibri" panose="020F0502020204030204" pitchFamily="34" charset="0"/>
                <a:ea typeface="Times New Roman" panose="02020603050405020304" pitchFamily="18" charset="0"/>
                <a:cs typeface="Calibri" panose="020F0502020204030204" pitchFamily="34" charset="0"/>
              </a:rPr>
              <a:t>Build a prediction model to forecast demands</a:t>
            </a:r>
            <a:endParaRPr lang="en-US" sz="19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endParaRPr>
          </a:p>
        </p:txBody>
      </p:sp>
      <p:sp>
        <p:nvSpPr>
          <p:cNvPr id="6" name="Rectangle 5">
            <a:extLst>
              <a:ext uri="{FF2B5EF4-FFF2-40B4-BE49-F238E27FC236}">
                <a16:creationId xmlns:a16="http://schemas.microsoft.com/office/drawing/2014/main" id="{9D229DB0-5DF4-45FB-91FF-78AD9FEF20F9}"/>
              </a:ext>
            </a:extLst>
          </p:cNvPr>
          <p:cNvSpPr/>
          <p:nvPr/>
        </p:nvSpPr>
        <p:spPr>
          <a:xfrm rot="5400000">
            <a:off x="10042973" y="2918857"/>
            <a:ext cx="3340978" cy="923330"/>
          </a:xfrm>
          <a:prstGeom prst="rect">
            <a:avLst/>
          </a:prstGeom>
          <a:noFill/>
        </p:spPr>
        <p:txBody>
          <a:bodyPr wrap="none" lIns="91440" tIns="45720" rIns="91440" bIns="45720">
            <a:spAutoFit/>
          </a:bodyPr>
          <a:lstStyle/>
          <a:p>
            <a:pPr algn="ctr"/>
            <a:r>
              <a:rPr lang="en-US" sz="5400" b="1" dirty="0">
                <a:ln w="12700">
                  <a:solidFill>
                    <a:schemeClr val="accent5"/>
                  </a:solidFill>
                  <a:prstDash val="solid"/>
                </a:ln>
                <a:pattFill prst="ltDnDiag">
                  <a:fgClr>
                    <a:schemeClr val="accent5">
                      <a:lumMod val="60000"/>
                      <a:lumOff val="40000"/>
                    </a:schemeClr>
                  </a:fgClr>
                  <a:bgClr>
                    <a:schemeClr val="bg1"/>
                  </a:bgClr>
                </a:pattFill>
              </a:rPr>
              <a:t>Objectives</a:t>
            </a:r>
          </a:p>
        </p:txBody>
      </p:sp>
    </p:spTree>
    <p:extLst>
      <p:ext uri="{BB962C8B-B14F-4D97-AF65-F5344CB8AC3E}">
        <p14:creationId xmlns:p14="http://schemas.microsoft.com/office/powerpoint/2010/main" val="413308605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C67193E9-A94B-4976-AD1A-943CA992F324}"/>
              </a:ext>
            </a:extLst>
          </p:cNvPr>
          <p:cNvSpPr txBox="1"/>
          <p:nvPr/>
        </p:nvSpPr>
        <p:spPr>
          <a:xfrm>
            <a:off x="8584706" y="3689982"/>
            <a:ext cx="2148397" cy="1569660"/>
          </a:xfrm>
          <a:prstGeom prst="rect">
            <a:avLst/>
          </a:prstGeom>
          <a:noFill/>
        </p:spPr>
        <p:txBody>
          <a:bodyPr wrap="square" rtlCol="0">
            <a:spAutoFit/>
          </a:bodyPr>
          <a:lstStyle/>
          <a:p>
            <a:r>
              <a:rPr lang="en-US" sz="1600" dirty="0">
                <a:latin typeface="Calibri" panose="020F0502020204030204" pitchFamily="34" charset="0"/>
                <a:cs typeface="Calibri" panose="020F0502020204030204" pitchFamily="34" charset="0"/>
              </a:rPr>
              <a:t>Null hypothesis cannot be rejected. The errors in this data has autocorrelation as the p value is less than 0.05.</a:t>
            </a:r>
          </a:p>
        </p:txBody>
      </p:sp>
      <p:sp>
        <p:nvSpPr>
          <p:cNvPr id="17" name="TextBox 16">
            <a:extLst>
              <a:ext uri="{FF2B5EF4-FFF2-40B4-BE49-F238E27FC236}">
                <a16:creationId xmlns:a16="http://schemas.microsoft.com/office/drawing/2014/main" id="{2F84BC41-2F68-4DFE-8FAF-921C8B585853}"/>
              </a:ext>
            </a:extLst>
          </p:cNvPr>
          <p:cNvSpPr txBox="1"/>
          <p:nvPr/>
        </p:nvSpPr>
        <p:spPr>
          <a:xfrm>
            <a:off x="932155" y="1648103"/>
            <a:ext cx="4545367" cy="646331"/>
          </a:xfrm>
          <a:prstGeom prst="rect">
            <a:avLst/>
          </a:prstGeom>
          <a:noFill/>
        </p:spPr>
        <p:txBody>
          <a:bodyPr wrap="square">
            <a:spAutoFit/>
          </a:bodyPr>
          <a:lstStyle/>
          <a:p>
            <a:endParaRPr lang="en-US" dirty="0"/>
          </a:p>
          <a:p>
            <a:r>
              <a:rPr lang="en-US" dirty="0"/>
              <a:t>H0:there is no correlation amongst residuals. </a:t>
            </a:r>
          </a:p>
        </p:txBody>
      </p:sp>
      <p:sp>
        <p:nvSpPr>
          <p:cNvPr id="18" name="TextBox 17">
            <a:extLst>
              <a:ext uri="{FF2B5EF4-FFF2-40B4-BE49-F238E27FC236}">
                <a16:creationId xmlns:a16="http://schemas.microsoft.com/office/drawing/2014/main" id="{26E565F4-12D6-48F9-AC15-2C7D67F92666}"/>
              </a:ext>
            </a:extLst>
          </p:cNvPr>
          <p:cNvSpPr txBox="1"/>
          <p:nvPr/>
        </p:nvSpPr>
        <p:spPr>
          <a:xfrm>
            <a:off x="8513685" y="1850723"/>
            <a:ext cx="2441359" cy="830997"/>
          </a:xfrm>
          <a:prstGeom prst="rect">
            <a:avLst/>
          </a:prstGeom>
          <a:noFill/>
        </p:spPr>
        <p:txBody>
          <a:bodyPr wrap="square" rtlCol="0">
            <a:spAutoFit/>
          </a:bodyPr>
          <a:lstStyle/>
          <a:p>
            <a:r>
              <a:rPr lang="en-US" sz="1600" dirty="0">
                <a:latin typeface="Calibri" panose="020F0502020204030204" pitchFamily="34" charset="0"/>
                <a:cs typeface="Calibri" panose="020F0502020204030204" pitchFamily="34" charset="0"/>
              </a:rPr>
              <a:t>Null hypothesis statement for correlation amongst residual errors.</a:t>
            </a:r>
          </a:p>
        </p:txBody>
      </p:sp>
      <p:cxnSp>
        <p:nvCxnSpPr>
          <p:cNvPr id="19" name="Straight Arrow Connector 18">
            <a:extLst>
              <a:ext uri="{FF2B5EF4-FFF2-40B4-BE49-F238E27FC236}">
                <a16:creationId xmlns:a16="http://schemas.microsoft.com/office/drawing/2014/main" id="{D522BB5E-B467-4B13-B20F-95C5C5EA0401}"/>
              </a:ext>
            </a:extLst>
          </p:cNvPr>
          <p:cNvCxnSpPr>
            <a:cxnSpLocks/>
          </p:cNvCxnSpPr>
          <p:nvPr/>
        </p:nvCxnSpPr>
        <p:spPr>
          <a:xfrm flipH="1" flipV="1">
            <a:off x="5379868" y="2192784"/>
            <a:ext cx="3204838" cy="1016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AC6CB2BD-A556-4D00-9343-9A4C3F8D2D40}"/>
              </a:ext>
            </a:extLst>
          </p:cNvPr>
          <p:cNvSpPr txBox="1"/>
          <p:nvPr/>
        </p:nvSpPr>
        <p:spPr>
          <a:xfrm>
            <a:off x="1804386" y="941080"/>
            <a:ext cx="7188694" cy="369332"/>
          </a:xfrm>
          <a:prstGeom prst="rect">
            <a:avLst/>
          </a:prstGeom>
          <a:noFill/>
        </p:spPr>
        <p:txBody>
          <a:bodyPr wrap="square">
            <a:spAutoFit/>
          </a:bodyPr>
          <a:lstStyle/>
          <a:p>
            <a:r>
              <a:rPr lang="en-US" sz="1800" b="1" dirty="0" err="1"/>
              <a:t>Dwtest</a:t>
            </a:r>
            <a:r>
              <a:rPr lang="en-US" sz="1800" b="1" dirty="0"/>
              <a:t> is used to check for autocorrelation among residual errors</a:t>
            </a:r>
            <a:r>
              <a:rPr lang="en-US" dirty="0"/>
              <a:t>. </a:t>
            </a:r>
          </a:p>
        </p:txBody>
      </p:sp>
      <p:pic>
        <p:nvPicPr>
          <p:cNvPr id="3" name="Picture 2">
            <a:extLst>
              <a:ext uri="{FF2B5EF4-FFF2-40B4-BE49-F238E27FC236}">
                <a16:creationId xmlns:a16="http://schemas.microsoft.com/office/drawing/2014/main" id="{CCA6EA6B-9FE5-4F11-BCDD-389204890C7B}"/>
              </a:ext>
            </a:extLst>
          </p:cNvPr>
          <p:cNvPicPr>
            <a:picLocks noChangeAspect="1"/>
          </p:cNvPicPr>
          <p:nvPr/>
        </p:nvPicPr>
        <p:blipFill>
          <a:blip r:embed="rId2"/>
          <a:stretch>
            <a:fillRect/>
          </a:stretch>
        </p:blipFill>
        <p:spPr>
          <a:xfrm>
            <a:off x="971984" y="2839115"/>
            <a:ext cx="4465707" cy="1650805"/>
          </a:xfrm>
          <a:prstGeom prst="rect">
            <a:avLst/>
          </a:prstGeom>
        </p:spPr>
      </p:pic>
      <p:cxnSp>
        <p:nvCxnSpPr>
          <p:cNvPr id="5" name="Straight Arrow Connector 4">
            <a:extLst>
              <a:ext uri="{FF2B5EF4-FFF2-40B4-BE49-F238E27FC236}">
                <a16:creationId xmlns:a16="http://schemas.microsoft.com/office/drawing/2014/main" id="{960904B0-6914-4C30-AF04-DE0C02CDF292}"/>
              </a:ext>
            </a:extLst>
          </p:cNvPr>
          <p:cNvCxnSpPr/>
          <p:nvPr/>
        </p:nvCxnSpPr>
        <p:spPr>
          <a:xfrm flipH="1">
            <a:off x="3338004" y="4145872"/>
            <a:ext cx="5104660" cy="827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6806971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7E43421-329B-42E2-914A-C7BBF1D2F9B1}"/>
              </a:ext>
            </a:extLst>
          </p:cNvPr>
          <p:cNvSpPr txBox="1"/>
          <p:nvPr/>
        </p:nvSpPr>
        <p:spPr>
          <a:xfrm>
            <a:off x="619732" y="941033"/>
            <a:ext cx="5104661" cy="369332"/>
          </a:xfrm>
          <a:prstGeom prst="rect">
            <a:avLst/>
          </a:prstGeom>
          <a:noFill/>
        </p:spPr>
        <p:txBody>
          <a:bodyPr wrap="square" rtlCol="0">
            <a:spAutoFit/>
          </a:bodyPr>
          <a:lstStyle/>
          <a:p>
            <a:r>
              <a:rPr lang="en-US" b="1">
                <a:latin typeface="Calibri" panose="020F0502020204030204" pitchFamily="34" charset="0"/>
                <a:cs typeface="Calibri" panose="020F0502020204030204" pitchFamily="34" charset="0"/>
              </a:rPr>
              <a:t>Comparison of Models</a:t>
            </a:r>
            <a:endParaRPr lang="en-US" b="1" dirty="0">
              <a:latin typeface="Calibri" panose="020F0502020204030204" pitchFamily="34" charset="0"/>
              <a:cs typeface="Calibri" panose="020F0502020204030204" pitchFamily="34" charset="0"/>
            </a:endParaRPr>
          </a:p>
        </p:txBody>
      </p:sp>
      <p:pic>
        <p:nvPicPr>
          <p:cNvPr id="8" name="Picture 7">
            <a:extLst>
              <a:ext uri="{FF2B5EF4-FFF2-40B4-BE49-F238E27FC236}">
                <a16:creationId xmlns:a16="http://schemas.microsoft.com/office/drawing/2014/main" id="{C768271F-540F-451D-A509-774A5C923BDA}"/>
              </a:ext>
            </a:extLst>
          </p:cNvPr>
          <p:cNvPicPr>
            <a:picLocks noChangeAspect="1"/>
          </p:cNvPicPr>
          <p:nvPr/>
        </p:nvPicPr>
        <p:blipFill>
          <a:blip r:embed="rId2"/>
          <a:stretch>
            <a:fillRect/>
          </a:stretch>
        </p:blipFill>
        <p:spPr>
          <a:xfrm>
            <a:off x="619732" y="1423156"/>
            <a:ext cx="8649450" cy="1028789"/>
          </a:xfrm>
          <a:prstGeom prst="rect">
            <a:avLst/>
          </a:prstGeom>
        </p:spPr>
      </p:pic>
      <p:sp>
        <p:nvSpPr>
          <p:cNvPr id="9" name="TextBox 8">
            <a:extLst>
              <a:ext uri="{FF2B5EF4-FFF2-40B4-BE49-F238E27FC236}">
                <a16:creationId xmlns:a16="http://schemas.microsoft.com/office/drawing/2014/main" id="{FD9EB651-0B1F-49AC-9D82-CF7757A85A8E}"/>
              </a:ext>
            </a:extLst>
          </p:cNvPr>
          <p:cNvSpPr txBox="1"/>
          <p:nvPr/>
        </p:nvSpPr>
        <p:spPr>
          <a:xfrm>
            <a:off x="699631" y="5739412"/>
            <a:ext cx="8649450" cy="584775"/>
          </a:xfrm>
          <a:prstGeom prst="rect">
            <a:avLst/>
          </a:prstGeom>
          <a:noFill/>
        </p:spPr>
        <p:txBody>
          <a:bodyPr wrap="square" rtlCol="0">
            <a:spAutoFit/>
          </a:bodyPr>
          <a:lstStyle/>
          <a:p>
            <a:r>
              <a:rPr lang="en-US" sz="1600" b="1" dirty="0"/>
              <a:t>Model 2 proves to be the best model showing how weekly sales are affected. Temperature and CPI are the two independent variables that mostly affect weekly sales. </a:t>
            </a:r>
          </a:p>
        </p:txBody>
      </p:sp>
      <p:sp>
        <p:nvSpPr>
          <p:cNvPr id="10" name="TextBox 9">
            <a:extLst>
              <a:ext uri="{FF2B5EF4-FFF2-40B4-BE49-F238E27FC236}">
                <a16:creationId xmlns:a16="http://schemas.microsoft.com/office/drawing/2014/main" id="{4EDF2A0F-1495-4B2D-BBAA-CE1F4FC41098}"/>
              </a:ext>
            </a:extLst>
          </p:cNvPr>
          <p:cNvSpPr txBox="1"/>
          <p:nvPr/>
        </p:nvSpPr>
        <p:spPr>
          <a:xfrm>
            <a:off x="619732" y="2681056"/>
            <a:ext cx="8649450" cy="3139321"/>
          </a:xfrm>
          <a:prstGeom prst="rect">
            <a:avLst/>
          </a:prstGeom>
          <a:noFill/>
        </p:spPr>
        <p:txBody>
          <a:bodyPr wrap="square" rtlCol="0">
            <a:spAutoFit/>
          </a:bodyPr>
          <a:lstStyle/>
          <a:p>
            <a:r>
              <a:rPr lang="en-US" dirty="0"/>
              <a:t>Model and Model 1 were the same using different methods. </a:t>
            </a:r>
          </a:p>
          <a:p>
            <a:r>
              <a:rPr lang="en-US" dirty="0"/>
              <a:t>Model using variance inflation factor was created with all independent variables as all </a:t>
            </a:r>
            <a:r>
              <a:rPr lang="en-US" dirty="0" err="1"/>
              <a:t>vif</a:t>
            </a:r>
            <a:r>
              <a:rPr lang="en-US" dirty="0"/>
              <a:t> values were less than the threshold of 10. </a:t>
            </a:r>
          </a:p>
          <a:p>
            <a:r>
              <a:rPr lang="en-US" dirty="0"/>
              <a:t>Model 1 with significance method revealed fuel price and unemployment p-values &gt;0.05 at 95% confidence level, so those variable were removed.</a:t>
            </a:r>
          </a:p>
          <a:p>
            <a:r>
              <a:rPr lang="en-US" dirty="0"/>
              <a:t>Even though Model 3 has lowest difference of error (R2-adjR2), the unemployment’s p- value was greater than 0.05 at 95 % confidence level, hence  it needed to be omitted from the model.</a:t>
            </a:r>
          </a:p>
          <a:p>
            <a:r>
              <a:rPr lang="en-US" dirty="0"/>
              <a:t>Model 2 then has the next lowest difference of errors and all independent variables were less than 0.05 at 95 % confidence level. The null hypothesis is rejected in this model. Temperature and CPI are indeed affecting weekly sales.</a:t>
            </a:r>
          </a:p>
        </p:txBody>
      </p:sp>
    </p:spTree>
    <p:extLst>
      <p:ext uri="{BB962C8B-B14F-4D97-AF65-F5344CB8AC3E}">
        <p14:creationId xmlns:p14="http://schemas.microsoft.com/office/powerpoint/2010/main" val="100627888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9">
            <a:extLst>
              <a:ext uri="{FF2B5EF4-FFF2-40B4-BE49-F238E27FC236}">
                <a16:creationId xmlns:a16="http://schemas.microsoft.com/office/drawing/2014/main" id="{F33FDBB0-BD31-4C4B-B31A-125E36AA5D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9" cy="6857999"/>
          </a:xfrm>
          <a:prstGeom prst="rect">
            <a:avLst/>
          </a:prstGeom>
          <a:solidFill>
            <a:schemeClr val="tx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E6FCE0B6-41BE-4377-9FA2-EF213BAFCF9A}"/>
              </a:ext>
            </a:extLst>
          </p:cNvPr>
          <p:cNvSpPr>
            <a:spLocks noGrp="1"/>
          </p:cNvSpPr>
          <p:nvPr>
            <p:ph type="title"/>
          </p:nvPr>
        </p:nvSpPr>
        <p:spPr>
          <a:xfrm>
            <a:off x="1143000" y="485030"/>
            <a:ext cx="9875520" cy="1605500"/>
          </a:xfrm>
        </p:spPr>
        <p:txBody>
          <a:bodyPr>
            <a:normAutofit/>
          </a:bodyPr>
          <a:lstStyle/>
          <a:p>
            <a:r>
              <a:rPr lang="en-US" dirty="0"/>
              <a:t>Summary of Statistical Methods and Approaches</a:t>
            </a:r>
          </a:p>
        </p:txBody>
      </p:sp>
      <p:sp useBgFill="1">
        <p:nvSpPr>
          <p:cNvPr id="17" name="Rectangle 11">
            <a:extLst>
              <a:ext uri="{FF2B5EF4-FFF2-40B4-BE49-F238E27FC236}">
                <a16:creationId xmlns:a16="http://schemas.microsoft.com/office/drawing/2014/main" id="{A4B381B0-BCD6-4989-9444-BCDAC3E1C1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529840"/>
            <a:ext cx="12192000" cy="432815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B87B13F-C69F-43D7-89C3-E94FBDA8627E}"/>
              </a:ext>
            </a:extLst>
          </p:cNvPr>
          <p:cNvSpPr>
            <a:spLocks noGrp="1"/>
          </p:cNvSpPr>
          <p:nvPr>
            <p:ph idx="1"/>
          </p:nvPr>
        </p:nvSpPr>
        <p:spPr>
          <a:xfrm>
            <a:off x="990600" y="2695576"/>
            <a:ext cx="10025271" cy="3400424"/>
          </a:xfrm>
        </p:spPr>
        <p:txBody>
          <a:bodyPr>
            <a:normAutofit fontScale="92500" lnSpcReduction="20000"/>
          </a:bodyPr>
          <a:lstStyle/>
          <a:p>
            <a:r>
              <a:rPr lang="en-US" sz="1400" dirty="0">
                <a:solidFill>
                  <a:schemeClr val="tx1"/>
                </a:solidFill>
              </a:rPr>
              <a:t>The multiple linear regression involved four independent variables; temperature, fuel price, CPI and unemployment which reflect that each has some type of effect on weekly sales. In order to ensure that these independent variable were not correlating with each other, a variance inflation factor was done to check for multicollinearity. The </a:t>
            </a:r>
            <a:r>
              <a:rPr lang="en-US" sz="1400" dirty="0" err="1">
                <a:solidFill>
                  <a:schemeClr val="tx1"/>
                </a:solidFill>
              </a:rPr>
              <a:t>Vif</a:t>
            </a:r>
            <a:r>
              <a:rPr lang="en-US" sz="1400" dirty="0">
                <a:solidFill>
                  <a:schemeClr val="tx1"/>
                </a:solidFill>
              </a:rPr>
              <a:t> Method shows that none of the variables were strongly affecting each other. The first model was built using all independent variables</a:t>
            </a:r>
          </a:p>
          <a:p>
            <a:r>
              <a:rPr lang="en-US" sz="1400" dirty="0">
                <a:solidFill>
                  <a:schemeClr val="tx1"/>
                </a:solidFill>
              </a:rPr>
              <a:t>Secondly, Significance Method was used to find the best model by checking for p-values &lt;0.05 at 95% confidence level. The best model indicates that temperature and CPI impact weekly sales the most. </a:t>
            </a:r>
          </a:p>
          <a:p>
            <a:r>
              <a:rPr lang="en-US" sz="1400" dirty="0">
                <a:solidFill>
                  <a:schemeClr val="tx1"/>
                </a:solidFill>
              </a:rPr>
              <a:t>Lastly the Step Method was performed. This method identified temperature, CPI and unemployment as the most impactful variables however the p values were checked for further analysis. Unemployment’s p value was greater than 0.05 at 05% confidence level. Unemployment was removed, leaving temperature and CPI as the two independent variables that highly affect weekly sales.</a:t>
            </a:r>
          </a:p>
          <a:p>
            <a:r>
              <a:rPr lang="en-US" sz="1400" dirty="0">
                <a:solidFill>
                  <a:schemeClr val="tx1"/>
                </a:solidFill>
              </a:rPr>
              <a:t>A few outliers were identified in the models, but the Normal Q-Q plot shows that majority of the errors are on the line. It is safe to say the plot indicates normal distribution. The display of residuals vs fitted plot shows homoskedasticity as the data points are homogeneously distributed.</a:t>
            </a:r>
          </a:p>
          <a:p>
            <a:r>
              <a:rPr lang="en-US" sz="1400" dirty="0">
                <a:solidFill>
                  <a:schemeClr val="tx1"/>
                </a:solidFill>
              </a:rPr>
              <a:t>The Error analysis performed were </a:t>
            </a:r>
            <a:r>
              <a:rPr lang="en-US" sz="1400" dirty="0" err="1">
                <a:solidFill>
                  <a:schemeClr val="tx1"/>
                </a:solidFill>
              </a:rPr>
              <a:t>Derbin</a:t>
            </a:r>
            <a:r>
              <a:rPr lang="en-US" sz="1400" dirty="0">
                <a:solidFill>
                  <a:schemeClr val="tx1"/>
                </a:solidFill>
              </a:rPr>
              <a:t> Watson test (</a:t>
            </a:r>
            <a:r>
              <a:rPr lang="en-US" sz="1400" dirty="0" err="1">
                <a:solidFill>
                  <a:schemeClr val="tx1"/>
                </a:solidFill>
              </a:rPr>
              <a:t>dwtest</a:t>
            </a:r>
            <a:r>
              <a:rPr lang="en-US" sz="1400" dirty="0">
                <a:solidFill>
                  <a:schemeClr val="tx1"/>
                </a:solidFill>
              </a:rPr>
              <a:t>) checking for autocorrelation among residual errors and MAPE which is the mean absolute percentage error. These were also used to identify the best model. </a:t>
            </a:r>
          </a:p>
          <a:p>
            <a:r>
              <a:rPr lang="en-US" sz="1400" dirty="0">
                <a:solidFill>
                  <a:schemeClr val="tx1"/>
                </a:solidFill>
              </a:rPr>
              <a:t>Including date in the model would not show significance to the model. However, the date is specific to Fridays and highest sales were produced by weeks of Thanksgiving 2010 and 2011. </a:t>
            </a:r>
          </a:p>
        </p:txBody>
      </p:sp>
      <p:sp>
        <p:nvSpPr>
          <p:cNvPr id="5" name="Rectangle 4">
            <a:extLst>
              <a:ext uri="{FF2B5EF4-FFF2-40B4-BE49-F238E27FC236}">
                <a16:creationId xmlns:a16="http://schemas.microsoft.com/office/drawing/2014/main" id="{9B292D30-6184-4B9D-AE45-088168BB8544}"/>
              </a:ext>
            </a:extLst>
          </p:cNvPr>
          <p:cNvSpPr/>
          <p:nvPr/>
        </p:nvSpPr>
        <p:spPr>
          <a:xfrm rot="5400000">
            <a:off x="8375857" y="2918857"/>
            <a:ext cx="6675225" cy="923330"/>
          </a:xfrm>
          <a:prstGeom prst="rect">
            <a:avLst/>
          </a:prstGeom>
          <a:noFill/>
        </p:spPr>
        <p:txBody>
          <a:bodyPr wrap="none" lIns="91440" tIns="45720" rIns="91440" bIns="45720">
            <a:spAutoFit/>
          </a:bodyPr>
          <a:lstStyle/>
          <a:p>
            <a:pPr algn="ctr">
              <a:spcAft>
                <a:spcPts val="600"/>
              </a:spcAft>
            </a:pPr>
            <a:r>
              <a:rPr lang="en-US" sz="5400" b="1" dirty="0">
                <a:ln w="12700">
                  <a:solidFill>
                    <a:schemeClr val="accent5"/>
                  </a:solidFill>
                  <a:prstDash val="solid"/>
                </a:ln>
                <a:pattFill prst="ltDnDiag">
                  <a:fgClr>
                    <a:schemeClr val="accent5">
                      <a:lumMod val="60000"/>
                      <a:lumOff val="40000"/>
                    </a:schemeClr>
                  </a:fgClr>
                  <a:bgClr>
                    <a:schemeClr val="bg1"/>
                  </a:bgClr>
                </a:pattFill>
              </a:rPr>
              <a:t>Statistical Algorithm </a:t>
            </a:r>
          </a:p>
        </p:txBody>
      </p:sp>
    </p:spTree>
    <p:extLst>
      <p:ext uri="{BB962C8B-B14F-4D97-AF65-F5344CB8AC3E}">
        <p14:creationId xmlns:p14="http://schemas.microsoft.com/office/powerpoint/2010/main" val="408548554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8E8DBDA3-652C-4F87-B53B-7F73AC8F4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1999" cy="6857999"/>
          </a:xfrm>
          <a:prstGeom prst="rect">
            <a:avLst/>
          </a:prstGeom>
          <a:ln w="12700">
            <a:noFill/>
          </a:ln>
        </p:spPr>
        <p:style>
          <a:lnRef idx="2">
            <a:schemeClr val="accent1">
              <a:shade val="50000"/>
            </a:schemeClr>
          </a:lnRef>
          <a:fillRef idx="1">
            <a:schemeClr val="accent1"/>
          </a:fillRef>
          <a:effectRef idx="0">
            <a:schemeClr val="accent1"/>
          </a:effectRef>
          <a:fontRef idx="minor">
            <a:schemeClr val="lt1"/>
          </a:fontRef>
        </p:style>
      </p:sp>
      <p:sp>
        <p:nvSpPr>
          <p:cNvPr id="40" name="Rectangle 39">
            <a:extLst>
              <a:ext uri="{FF2B5EF4-FFF2-40B4-BE49-F238E27FC236}">
                <a16:creationId xmlns:a16="http://schemas.microsoft.com/office/drawing/2014/main" id="{42187232-3845-418F-A17C-C138F01D98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55058" cy="6858000"/>
          </a:xfrm>
          <a:prstGeom prst="rect">
            <a:avLst/>
          </a:prstGeom>
          <a:solidFill>
            <a:schemeClr val="accent1"/>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4" name="Title 3">
            <a:extLst>
              <a:ext uri="{FF2B5EF4-FFF2-40B4-BE49-F238E27FC236}">
                <a16:creationId xmlns:a16="http://schemas.microsoft.com/office/drawing/2014/main" id="{3D2C214C-544D-4C5B-99AA-24AFC8A1756E}"/>
              </a:ext>
            </a:extLst>
          </p:cNvPr>
          <p:cNvSpPr>
            <a:spLocks noGrp="1"/>
          </p:cNvSpPr>
          <p:nvPr>
            <p:ph type="title"/>
          </p:nvPr>
        </p:nvSpPr>
        <p:spPr>
          <a:xfrm>
            <a:off x="441009" y="873457"/>
            <a:ext cx="3273042" cy="5222543"/>
          </a:xfrm>
          <a:prstGeom prst="rect">
            <a:avLst/>
          </a:prstGeom>
        </p:spPr>
        <p:txBody>
          <a:bodyPr lIns="91440" tIns="45720" rIns="91440" bIns="45720">
            <a:normAutofit/>
          </a:bodyPr>
          <a:lstStyle/>
          <a:p>
            <a:r>
              <a:rPr lang="en-US" sz="2800" b="1">
                <a:ln w="12700">
                  <a:solidFill>
                    <a:schemeClr val="accent5"/>
                  </a:solidFill>
                  <a:prstDash val="solid"/>
                </a:ln>
                <a:solidFill>
                  <a:srgbClr val="FFFFFF"/>
                </a:solidFill>
              </a:rPr>
              <a:t>Conclusion</a:t>
            </a:r>
          </a:p>
        </p:txBody>
      </p:sp>
      <p:sp>
        <p:nvSpPr>
          <p:cNvPr id="3" name="Content Placeholder 2">
            <a:extLst>
              <a:ext uri="{FF2B5EF4-FFF2-40B4-BE49-F238E27FC236}">
                <a16:creationId xmlns:a16="http://schemas.microsoft.com/office/drawing/2014/main" id="{7BF61CD6-002B-4CFD-AE0F-B134A2E30D94}"/>
              </a:ext>
            </a:extLst>
          </p:cNvPr>
          <p:cNvSpPr>
            <a:spLocks noGrp="1"/>
          </p:cNvSpPr>
          <p:nvPr>
            <p:ph idx="1"/>
          </p:nvPr>
        </p:nvSpPr>
        <p:spPr>
          <a:xfrm>
            <a:off x="4995081" y="873457"/>
            <a:ext cx="6020790" cy="5222543"/>
          </a:xfrm>
        </p:spPr>
        <p:txBody>
          <a:bodyPr anchor="ctr">
            <a:normAutofit/>
          </a:bodyPr>
          <a:lstStyle/>
          <a:p>
            <a:pPr marL="45720" indent="0">
              <a:buNone/>
            </a:pPr>
            <a:r>
              <a:rPr lang="en-US" sz="1900" dirty="0">
                <a:solidFill>
                  <a:schemeClr val="tx1"/>
                </a:solidFill>
              </a:rPr>
              <a:t>The aim of this analysis was to build a model to forecast demands. In order to achieve the aim, data was analyzed using a statistical approach. Weekly sales of the 45 Walmart stores have been thoroughly analyzed, thus the following can be concluded:</a:t>
            </a:r>
          </a:p>
          <a:p>
            <a:pPr lvl="4"/>
            <a:r>
              <a:rPr lang="en-US" sz="1900" dirty="0">
                <a:solidFill>
                  <a:schemeClr val="tx1"/>
                </a:solidFill>
              </a:rPr>
              <a:t>Store 20 has the maximum weekly sales</a:t>
            </a:r>
          </a:p>
          <a:p>
            <a:pPr lvl="4"/>
            <a:r>
              <a:rPr lang="en-US" sz="1900" dirty="0">
                <a:solidFill>
                  <a:schemeClr val="tx1"/>
                </a:solidFill>
              </a:rPr>
              <a:t>Store 14 sales vary the most</a:t>
            </a:r>
          </a:p>
          <a:p>
            <a:pPr lvl="4"/>
            <a:r>
              <a:rPr lang="en-US" sz="1900" dirty="0">
                <a:solidFill>
                  <a:schemeClr val="tx1"/>
                </a:solidFill>
              </a:rPr>
              <a:t>In Quarter 3, Store 7 has the highest growth rate from Q2-&gt;Q3’2012 &amp; Store 44 highest growth rate from the previous year 2011 to 2012 of the same quarter, Q3.</a:t>
            </a:r>
          </a:p>
          <a:p>
            <a:pPr lvl="4"/>
            <a:r>
              <a:rPr lang="en-US" sz="1900" dirty="0">
                <a:solidFill>
                  <a:schemeClr val="tx1"/>
                </a:solidFill>
              </a:rPr>
              <a:t>The holiday that dominates for highest weekly sales is Thanksgiving.</a:t>
            </a:r>
          </a:p>
          <a:p>
            <a:pPr lvl="4"/>
            <a:r>
              <a:rPr lang="en-US" sz="1900" dirty="0">
                <a:solidFill>
                  <a:schemeClr val="tx1"/>
                </a:solidFill>
              </a:rPr>
              <a:t>The best prediction model to forecast demand is </a:t>
            </a:r>
          </a:p>
          <a:p>
            <a:pPr marL="1097280" lvl="4" indent="0">
              <a:buNone/>
            </a:pPr>
            <a:r>
              <a:rPr lang="en-US" sz="1900" b="1" dirty="0">
                <a:solidFill>
                  <a:schemeClr val="tx1"/>
                </a:solidFill>
              </a:rPr>
              <a:t>#weeklysales=-233190-2769temp1+9156cpi1</a:t>
            </a:r>
          </a:p>
        </p:txBody>
      </p:sp>
    </p:spTree>
    <p:extLst>
      <p:ext uri="{BB962C8B-B14F-4D97-AF65-F5344CB8AC3E}">
        <p14:creationId xmlns:p14="http://schemas.microsoft.com/office/powerpoint/2010/main" val="35612596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B49B4-CD87-44A5-9676-75DAFF3CAEC2}"/>
              </a:ext>
            </a:extLst>
          </p:cNvPr>
          <p:cNvSpPr>
            <a:spLocks noGrp="1"/>
          </p:cNvSpPr>
          <p:nvPr>
            <p:ph type="title"/>
          </p:nvPr>
        </p:nvSpPr>
        <p:spPr/>
        <p:txBody>
          <a:bodyPr/>
          <a:lstStyle/>
          <a:p>
            <a:r>
              <a:rPr lang="en-US" dirty="0"/>
              <a:t>Section 3</a:t>
            </a:r>
          </a:p>
        </p:txBody>
      </p:sp>
      <p:sp>
        <p:nvSpPr>
          <p:cNvPr id="3" name="Content Placeholder 2">
            <a:extLst>
              <a:ext uri="{FF2B5EF4-FFF2-40B4-BE49-F238E27FC236}">
                <a16:creationId xmlns:a16="http://schemas.microsoft.com/office/drawing/2014/main" id="{4E1253BA-4F7D-46BD-B136-D8D4AD7D5097}"/>
              </a:ext>
            </a:extLst>
          </p:cNvPr>
          <p:cNvSpPr>
            <a:spLocks noGrp="1"/>
          </p:cNvSpPr>
          <p:nvPr>
            <p:ph idx="1"/>
          </p:nvPr>
        </p:nvSpPr>
        <p:spPr/>
        <p:txBody>
          <a:bodyPr/>
          <a:lstStyle/>
          <a:p>
            <a:pPr marL="45720" indent="0">
              <a:buNone/>
            </a:pPr>
            <a:endParaRPr lang="en-US" dirty="0"/>
          </a:p>
          <a:p>
            <a:endParaRPr lang="en-US" dirty="0"/>
          </a:p>
        </p:txBody>
      </p:sp>
      <p:pic>
        <p:nvPicPr>
          <p:cNvPr id="5" name="Picture 4">
            <a:extLst>
              <a:ext uri="{FF2B5EF4-FFF2-40B4-BE49-F238E27FC236}">
                <a16:creationId xmlns:a16="http://schemas.microsoft.com/office/drawing/2014/main" id="{F011C066-E4D9-46DC-BD99-48C945B9C4B6}"/>
              </a:ext>
            </a:extLst>
          </p:cNvPr>
          <p:cNvPicPr>
            <a:picLocks noChangeAspect="1"/>
          </p:cNvPicPr>
          <p:nvPr/>
        </p:nvPicPr>
        <p:blipFill>
          <a:blip r:embed="rId2"/>
          <a:stretch>
            <a:fillRect/>
          </a:stretch>
        </p:blipFill>
        <p:spPr>
          <a:xfrm>
            <a:off x="1143000" y="1876235"/>
            <a:ext cx="9058275" cy="2012184"/>
          </a:xfrm>
          <a:prstGeom prst="rect">
            <a:avLst/>
          </a:prstGeom>
        </p:spPr>
      </p:pic>
      <p:sp>
        <p:nvSpPr>
          <p:cNvPr id="6" name="Flowchart: Alternate Process 5">
            <a:extLst>
              <a:ext uri="{FF2B5EF4-FFF2-40B4-BE49-F238E27FC236}">
                <a16:creationId xmlns:a16="http://schemas.microsoft.com/office/drawing/2014/main" id="{6578438D-5A56-4855-90D4-11BE1A4EDEDB}"/>
              </a:ext>
            </a:extLst>
          </p:cNvPr>
          <p:cNvSpPr/>
          <p:nvPr/>
        </p:nvSpPr>
        <p:spPr>
          <a:xfrm>
            <a:off x="1143000" y="3888418"/>
            <a:ext cx="8615154" cy="1500327"/>
          </a:xfrm>
          <a:prstGeom prst="flowChartAlternateProcess">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sz="1400" dirty="0">
                <a:solidFill>
                  <a:schemeClr val="tx1"/>
                </a:solidFill>
                <a:latin typeface="Calibri" panose="020F0502020204030204" pitchFamily="34" charset="0"/>
                <a:cs typeface="Calibri" panose="020F0502020204030204" pitchFamily="34" charset="0"/>
              </a:rPr>
              <a:t>The Walmart dataset summarizes each variable with interquartile ranges. The data shows that there are 45 stores and the average sales for this data is 1046965. The median of 0.0000 for Holiday Flag suggests that most weeks of the year are not holidays . Fuel price has a mean of 3.359, CPI has a mean of 182.6 and unemployment has a mean of 7.874. The Date variable  is a character vector with length 6435. There are no missing observations from any variables provided. </a:t>
            </a:r>
          </a:p>
          <a:p>
            <a:r>
              <a:rPr lang="en-US" sz="1400" dirty="0">
                <a:solidFill>
                  <a:schemeClr val="tx1"/>
                </a:solidFill>
                <a:latin typeface="Calibri" panose="020F0502020204030204" pitchFamily="34" charset="0"/>
                <a:cs typeface="Calibri" panose="020F0502020204030204" pitchFamily="34" charset="0"/>
              </a:rPr>
              <a:t>In the dataset, it is important to note that all dates analyzed are Fridays and in 2012 there is no data in this dataset for November and December of 2012. The data was still thoroughly analyzed and generated insightful information.</a:t>
            </a:r>
          </a:p>
        </p:txBody>
      </p:sp>
      <p:sp>
        <p:nvSpPr>
          <p:cNvPr id="7" name="Rectangle 6">
            <a:extLst>
              <a:ext uri="{FF2B5EF4-FFF2-40B4-BE49-F238E27FC236}">
                <a16:creationId xmlns:a16="http://schemas.microsoft.com/office/drawing/2014/main" id="{589319B9-196E-48D2-BC42-F71A8DEDE0BB}"/>
              </a:ext>
            </a:extLst>
          </p:cNvPr>
          <p:cNvSpPr/>
          <p:nvPr/>
        </p:nvSpPr>
        <p:spPr>
          <a:xfrm rot="5400000">
            <a:off x="9377374" y="2918857"/>
            <a:ext cx="4672176" cy="923330"/>
          </a:xfrm>
          <a:prstGeom prst="rect">
            <a:avLst/>
          </a:prstGeom>
          <a:noFill/>
        </p:spPr>
        <p:txBody>
          <a:bodyPr wrap="none" lIns="91440" tIns="45720" rIns="91440" bIns="45720">
            <a:spAutoFit/>
          </a:bodyPr>
          <a:lstStyle/>
          <a:p>
            <a:pPr algn="ctr"/>
            <a:r>
              <a:rPr lang="en-US" sz="5400" b="1" dirty="0">
                <a:ln w="12700">
                  <a:solidFill>
                    <a:schemeClr val="accent5"/>
                  </a:solidFill>
                  <a:prstDash val="solid"/>
                </a:ln>
                <a:pattFill prst="ltDnDiag">
                  <a:fgClr>
                    <a:schemeClr val="accent5">
                      <a:lumMod val="60000"/>
                      <a:lumOff val="40000"/>
                    </a:schemeClr>
                  </a:fgClr>
                  <a:bgClr>
                    <a:schemeClr val="bg1"/>
                  </a:bgClr>
                </a:pattFill>
              </a:rPr>
              <a:t>Data Summary</a:t>
            </a:r>
          </a:p>
        </p:txBody>
      </p:sp>
    </p:spTree>
    <p:extLst>
      <p:ext uri="{BB962C8B-B14F-4D97-AF65-F5344CB8AC3E}">
        <p14:creationId xmlns:p14="http://schemas.microsoft.com/office/powerpoint/2010/main" val="8877161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13547959-CEFD-46C3-862B-95640A915B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EA39B552-4113-4C76-ABEE-D8875344F6FE}"/>
              </a:ext>
            </a:extLst>
          </p:cNvPr>
          <p:cNvSpPr>
            <a:spLocks noGrp="1"/>
          </p:cNvSpPr>
          <p:nvPr>
            <p:ph type="title"/>
          </p:nvPr>
        </p:nvSpPr>
        <p:spPr>
          <a:xfrm>
            <a:off x="7888731" y="609600"/>
            <a:ext cx="3582416" cy="1356360"/>
          </a:xfrm>
        </p:spPr>
        <p:txBody>
          <a:bodyPr>
            <a:normAutofit/>
          </a:bodyPr>
          <a:lstStyle/>
          <a:p>
            <a:pPr algn="ctr"/>
            <a:r>
              <a:rPr lang="en-US" sz="3200" dirty="0"/>
              <a:t>Section 4</a:t>
            </a:r>
            <a:br>
              <a:rPr lang="en-US" sz="3200" dirty="0"/>
            </a:br>
            <a:r>
              <a:rPr lang="en-US" sz="1200" dirty="0"/>
              <a:t>Objective I</a:t>
            </a:r>
          </a:p>
        </p:txBody>
      </p:sp>
      <p:sp>
        <p:nvSpPr>
          <p:cNvPr id="24" name="Rectangle 23">
            <a:extLst>
              <a:ext uri="{FF2B5EF4-FFF2-40B4-BE49-F238E27FC236}">
                <a16:creationId xmlns:a16="http://schemas.microsoft.com/office/drawing/2014/main" id="{B5332BB3-E8CA-4FE2-A540-A891076859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39" y="243840"/>
            <a:ext cx="7327423" cy="6377939"/>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AF4DB32F-057C-4092-ACB8-1343E56DFE8F}"/>
              </a:ext>
            </a:extLst>
          </p:cNvPr>
          <p:cNvSpPr>
            <a:spLocks noGrp="1"/>
          </p:cNvSpPr>
          <p:nvPr>
            <p:ph idx="1"/>
          </p:nvPr>
        </p:nvSpPr>
        <p:spPr>
          <a:xfrm>
            <a:off x="7888731" y="2057400"/>
            <a:ext cx="3582416" cy="4038600"/>
          </a:xfrm>
        </p:spPr>
        <p:txBody>
          <a:bodyPr>
            <a:normAutofit/>
          </a:bodyPr>
          <a:lstStyle/>
          <a:p>
            <a:pPr marL="45720" indent="0">
              <a:buNone/>
            </a:pPr>
            <a:r>
              <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The aggregate function and while loop were used to determine which store has maximum sales and </a:t>
            </a:r>
            <a:r>
              <a:rPr lang="en-US" sz="18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ggplot</a:t>
            </a:r>
            <a:r>
              <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function was used to visualize this data via bar chart. The screen print zooms in to show store with the overall highest average sales and suggests that store 20 has the maximum sales.</a:t>
            </a:r>
          </a:p>
          <a:p>
            <a:pPr marL="45720" indent="0">
              <a:buNone/>
            </a:pPr>
            <a:endParaRPr lang="en-US"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45720" indent="0">
              <a:buNone/>
            </a:pPr>
            <a:endParaRPr lang="en-US" sz="1600" dirty="0"/>
          </a:p>
        </p:txBody>
      </p:sp>
      <p:sp>
        <p:nvSpPr>
          <p:cNvPr id="26" name="Rectangle 25">
            <a:extLst>
              <a:ext uri="{FF2B5EF4-FFF2-40B4-BE49-F238E27FC236}">
                <a16:creationId xmlns:a16="http://schemas.microsoft.com/office/drawing/2014/main" id="{C9BDAA7B-CB37-42C9-9A5B-461FA2F1B3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43840"/>
            <a:ext cx="11724640" cy="6377939"/>
          </a:xfrm>
          <a:prstGeom prst="rect">
            <a:avLst/>
          </a:pr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8" name="Rectangle 27">
            <a:extLst>
              <a:ext uri="{FF2B5EF4-FFF2-40B4-BE49-F238E27FC236}">
                <a16:creationId xmlns:a16="http://schemas.microsoft.com/office/drawing/2014/main" id="{CC7A5028-BAC4-4F0F-96C7-8BF0F54E08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0692" y="744223"/>
            <a:ext cx="3422042" cy="316865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F66ACA63-DA4F-4A59-914D-97777ECE1869}"/>
              </a:ext>
            </a:extLst>
          </p:cNvPr>
          <p:cNvPicPr>
            <a:picLocks noChangeAspect="1"/>
          </p:cNvPicPr>
          <p:nvPr/>
        </p:nvPicPr>
        <p:blipFill rotWithShape="1">
          <a:blip r:embed="rId2"/>
          <a:srcRect r="45176" b="-1"/>
          <a:stretch/>
        </p:blipFill>
        <p:spPr>
          <a:xfrm>
            <a:off x="861034" y="1246790"/>
            <a:ext cx="3121358" cy="2163518"/>
          </a:xfrm>
          <a:prstGeom prst="rect">
            <a:avLst/>
          </a:prstGeom>
        </p:spPr>
      </p:pic>
      <p:sp>
        <p:nvSpPr>
          <p:cNvPr id="30" name="Rectangle 29">
            <a:extLst>
              <a:ext uri="{FF2B5EF4-FFF2-40B4-BE49-F238E27FC236}">
                <a16:creationId xmlns:a16="http://schemas.microsoft.com/office/drawing/2014/main" id="{68C0F8BE-1096-4AB9-8160-E35FE6A5FA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3075" y="744223"/>
            <a:ext cx="2790856" cy="2063317"/>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92B1DB97-AD59-4656-8373-49F2A4E992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0692" y="4087904"/>
            <a:ext cx="3422042" cy="2052289"/>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7A20A785-4853-444D-91EA-4C4125C75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3075" y="2971541"/>
            <a:ext cx="2790855" cy="316865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F95C05E1-6288-491F-87B4-A90B4EF5717B}"/>
              </a:ext>
            </a:extLst>
          </p:cNvPr>
          <p:cNvPicPr/>
          <p:nvPr/>
        </p:nvPicPr>
        <p:blipFill rotWithShape="1">
          <a:blip r:embed="rId3"/>
          <a:srcRect t="29628" r="-1" b="41611"/>
          <a:stretch/>
        </p:blipFill>
        <p:spPr>
          <a:xfrm>
            <a:off x="4443116" y="3057525"/>
            <a:ext cx="2480365" cy="2807279"/>
          </a:xfrm>
          <a:prstGeom prst="rect">
            <a:avLst/>
          </a:prstGeom>
        </p:spPr>
      </p:pic>
      <p:sp>
        <p:nvSpPr>
          <p:cNvPr id="13" name="Rectangle 12">
            <a:extLst>
              <a:ext uri="{FF2B5EF4-FFF2-40B4-BE49-F238E27FC236}">
                <a16:creationId xmlns:a16="http://schemas.microsoft.com/office/drawing/2014/main" id="{3041F0A0-5C18-48AE-9AEC-808BB461ED30}"/>
              </a:ext>
            </a:extLst>
          </p:cNvPr>
          <p:cNvSpPr/>
          <p:nvPr/>
        </p:nvSpPr>
        <p:spPr>
          <a:xfrm rot="5400000">
            <a:off x="9077165" y="2918857"/>
            <a:ext cx="5272598" cy="923330"/>
          </a:xfrm>
          <a:prstGeom prst="rect">
            <a:avLst/>
          </a:prstGeom>
          <a:noFill/>
        </p:spPr>
        <p:txBody>
          <a:bodyPr wrap="none" lIns="91440" tIns="45720" rIns="91440" bIns="45720">
            <a:spAutoFit/>
          </a:bodyPr>
          <a:lstStyle/>
          <a:p>
            <a:pPr algn="ctr"/>
            <a:r>
              <a:rPr lang="en-US" sz="5400" b="1" dirty="0">
                <a:ln w="12700">
                  <a:solidFill>
                    <a:schemeClr val="accent5"/>
                  </a:solidFill>
                  <a:prstDash val="solid"/>
                </a:ln>
                <a:pattFill prst="ltDnDiag">
                  <a:fgClr>
                    <a:schemeClr val="accent5">
                      <a:lumMod val="60000"/>
                      <a:lumOff val="40000"/>
                    </a:schemeClr>
                  </a:fgClr>
                  <a:bgClr>
                    <a:schemeClr val="bg1"/>
                  </a:bgClr>
                </a:pattFill>
              </a:rPr>
              <a:t>Data Exploration</a:t>
            </a:r>
          </a:p>
        </p:txBody>
      </p:sp>
    </p:spTree>
    <p:extLst>
      <p:ext uri="{BB962C8B-B14F-4D97-AF65-F5344CB8AC3E}">
        <p14:creationId xmlns:p14="http://schemas.microsoft.com/office/powerpoint/2010/main" val="25223614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40ECA6-E571-4E09-BA03-58A8A42EA449}"/>
              </a:ext>
            </a:extLst>
          </p:cNvPr>
          <p:cNvSpPr>
            <a:spLocks noGrp="1"/>
          </p:cNvSpPr>
          <p:nvPr>
            <p:ph type="title"/>
          </p:nvPr>
        </p:nvSpPr>
        <p:spPr/>
        <p:txBody>
          <a:bodyPr/>
          <a:lstStyle/>
          <a:p>
            <a:r>
              <a:rPr lang="en-US" dirty="0"/>
              <a:t>Section 4</a:t>
            </a:r>
            <a:br>
              <a:rPr lang="en-US" dirty="0"/>
            </a:br>
            <a:r>
              <a:rPr lang="en-US" sz="1100" dirty="0"/>
              <a:t>Objective I</a:t>
            </a:r>
          </a:p>
        </p:txBody>
      </p:sp>
      <p:pic>
        <p:nvPicPr>
          <p:cNvPr id="7" name="Content Placeholder 6">
            <a:extLst>
              <a:ext uri="{FF2B5EF4-FFF2-40B4-BE49-F238E27FC236}">
                <a16:creationId xmlns:a16="http://schemas.microsoft.com/office/drawing/2014/main" id="{88CDCDFE-49D1-4162-9CCD-21785244F573}"/>
              </a:ext>
            </a:extLst>
          </p:cNvPr>
          <p:cNvPicPr>
            <a:picLocks noGrp="1" noChangeAspect="1"/>
          </p:cNvPicPr>
          <p:nvPr>
            <p:ph idx="1"/>
          </p:nvPr>
        </p:nvPicPr>
        <p:blipFill>
          <a:blip r:embed="rId2"/>
          <a:stretch>
            <a:fillRect/>
          </a:stretch>
        </p:blipFill>
        <p:spPr>
          <a:xfrm>
            <a:off x="867320" y="2280427"/>
            <a:ext cx="4846835" cy="510398"/>
          </a:xfrm>
        </p:spPr>
      </p:pic>
      <p:pic>
        <p:nvPicPr>
          <p:cNvPr id="9" name="Picture 8">
            <a:extLst>
              <a:ext uri="{FF2B5EF4-FFF2-40B4-BE49-F238E27FC236}">
                <a16:creationId xmlns:a16="http://schemas.microsoft.com/office/drawing/2014/main" id="{7B8B2B9F-6FE6-4879-BFF5-E7D3FE2AA2C9}"/>
              </a:ext>
            </a:extLst>
          </p:cNvPr>
          <p:cNvPicPr>
            <a:picLocks noChangeAspect="1"/>
          </p:cNvPicPr>
          <p:nvPr/>
        </p:nvPicPr>
        <p:blipFill>
          <a:blip r:embed="rId3"/>
          <a:stretch>
            <a:fillRect/>
          </a:stretch>
        </p:blipFill>
        <p:spPr>
          <a:xfrm>
            <a:off x="4005750" y="1851742"/>
            <a:ext cx="7178555" cy="4430867"/>
          </a:xfrm>
          <a:prstGeom prst="rect">
            <a:avLst/>
          </a:prstGeom>
        </p:spPr>
      </p:pic>
      <p:sp>
        <p:nvSpPr>
          <p:cNvPr id="10" name="Rectangle: Rounded Corners 9">
            <a:extLst>
              <a:ext uri="{FF2B5EF4-FFF2-40B4-BE49-F238E27FC236}">
                <a16:creationId xmlns:a16="http://schemas.microsoft.com/office/drawing/2014/main" id="{EAF79761-7EA9-4336-8874-B35481F16B3F}"/>
              </a:ext>
            </a:extLst>
          </p:cNvPr>
          <p:cNvSpPr/>
          <p:nvPr/>
        </p:nvSpPr>
        <p:spPr>
          <a:xfrm>
            <a:off x="689095" y="3224813"/>
            <a:ext cx="3066505" cy="229552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dirty="0">
                <a:solidFill>
                  <a:schemeClr val="tx1"/>
                </a:solidFill>
                <a:latin typeface="Calibri" panose="020F0502020204030204" pitchFamily="34" charset="0"/>
                <a:cs typeface="Calibri" panose="020F0502020204030204" pitchFamily="34" charset="0"/>
              </a:rPr>
              <a:t>The bar chart shows the maximum sales of each store. It shows that store 20 has maximum sales.</a:t>
            </a:r>
          </a:p>
        </p:txBody>
      </p:sp>
      <p:sp>
        <p:nvSpPr>
          <p:cNvPr id="6" name="Rectangle 5">
            <a:extLst>
              <a:ext uri="{FF2B5EF4-FFF2-40B4-BE49-F238E27FC236}">
                <a16:creationId xmlns:a16="http://schemas.microsoft.com/office/drawing/2014/main" id="{FED5B3F1-286A-440C-87CC-D5A9BF99106F}"/>
              </a:ext>
            </a:extLst>
          </p:cNvPr>
          <p:cNvSpPr/>
          <p:nvPr/>
        </p:nvSpPr>
        <p:spPr>
          <a:xfrm rot="5400000">
            <a:off x="9094036" y="3184645"/>
            <a:ext cx="5272598" cy="923330"/>
          </a:xfrm>
          <a:prstGeom prst="rect">
            <a:avLst/>
          </a:prstGeom>
          <a:noFill/>
        </p:spPr>
        <p:txBody>
          <a:bodyPr wrap="none" lIns="91440" tIns="45720" rIns="91440" bIns="45720">
            <a:spAutoFit/>
          </a:bodyPr>
          <a:lstStyle/>
          <a:p>
            <a:pPr algn="ctr"/>
            <a:r>
              <a:rPr lang="en-US" sz="5400" b="1" dirty="0">
                <a:ln w="12700">
                  <a:solidFill>
                    <a:schemeClr val="accent5"/>
                  </a:solidFill>
                  <a:prstDash val="solid"/>
                </a:ln>
                <a:pattFill prst="ltDnDiag">
                  <a:fgClr>
                    <a:schemeClr val="accent5">
                      <a:lumMod val="60000"/>
                      <a:lumOff val="40000"/>
                    </a:schemeClr>
                  </a:fgClr>
                  <a:bgClr>
                    <a:schemeClr val="bg1"/>
                  </a:bgClr>
                </a:pattFill>
              </a:rPr>
              <a:t>Data Exploration</a:t>
            </a:r>
          </a:p>
        </p:txBody>
      </p:sp>
    </p:spTree>
    <p:extLst>
      <p:ext uri="{BB962C8B-B14F-4D97-AF65-F5344CB8AC3E}">
        <p14:creationId xmlns:p14="http://schemas.microsoft.com/office/powerpoint/2010/main" val="22022059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13547959-CEFD-46C3-862B-95640A915B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EA39B552-4113-4C76-ABEE-D8875344F6FE}"/>
              </a:ext>
            </a:extLst>
          </p:cNvPr>
          <p:cNvSpPr>
            <a:spLocks noGrp="1"/>
          </p:cNvSpPr>
          <p:nvPr>
            <p:ph type="title"/>
          </p:nvPr>
        </p:nvSpPr>
        <p:spPr>
          <a:xfrm>
            <a:off x="7888731" y="609600"/>
            <a:ext cx="3582416" cy="1356360"/>
          </a:xfrm>
        </p:spPr>
        <p:txBody>
          <a:bodyPr>
            <a:normAutofit/>
          </a:bodyPr>
          <a:lstStyle/>
          <a:p>
            <a:r>
              <a:rPr lang="en-US" sz="3200"/>
              <a:t>Section 4</a:t>
            </a:r>
            <a:br>
              <a:rPr lang="en-US" sz="3200"/>
            </a:br>
            <a:r>
              <a:rPr lang="en-US" sz="1100"/>
              <a:t>Objective II</a:t>
            </a:r>
            <a:endParaRPr lang="en-US" sz="3200" dirty="0"/>
          </a:p>
        </p:txBody>
      </p:sp>
      <p:sp>
        <p:nvSpPr>
          <p:cNvPr id="24" name="Rectangle 23">
            <a:extLst>
              <a:ext uri="{FF2B5EF4-FFF2-40B4-BE49-F238E27FC236}">
                <a16:creationId xmlns:a16="http://schemas.microsoft.com/office/drawing/2014/main" id="{B5332BB3-E8CA-4FE2-A540-A891076859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39" y="243840"/>
            <a:ext cx="7327423" cy="6377939"/>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AF4DB32F-057C-4092-ACB8-1343E56DFE8F}"/>
              </a:ext>
            </a:extLst>
          </p:cNvPr>
          <p:cNvSpPr>
            <a:spLocks noGrp="1"/>
          </p:cNvSpPr>
          <p:nvPr>
            <p:ph idx="1"/>
          </p:nvPr>
        </p:nvSpPr>
        <p:spPr>
          <a:xfrm>
            <a:off x="7888731" y="2057400"/>
            <a:ext cx="3582416" cy="4038600"/>
          </a:xfrm>
        </p:spPr>
        <p:txBody>
          <a:bodyPr>
            <a:normAutofit/>
          </a:bodyPr>
          <a:lstStyle/>
          <a:p>
            <a:pPr marL="45720" indent="0">
              <a:buNone/>
            </a:pPr>
            <a:r>
              <a:rPr lang="en-US"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The while loop was used to find the store with maximum standard deviation. We can conclude that store 14 has the highest standard deviation.  This signifies that the sales in store 14 vary a lot. The </a:t>
            </a:r>
            <a:r>
              <a:rPr lang="en-US" sz="16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coV</a:t>
            </a:r>
            <a:r>
              <a:rPr lang="en-US"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is the ratio of standard deviation to mean and is calculated by </a:t>
            </a:r>
            <a:r>
              <a:rPr lang="en-US" sz="16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sd</a:t>
            </a:r>
            <a:r>
              <a:rPr lang="en-US"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/mean * 100. The </a:t>
            </a:r>
            <a:r>
              <a:rPr lang="en-US" sz="16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coV</a:t>
            </a:r>
            <a:r>
              <a:rPr lang="en-US"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for store 14 is 0.15713677 or 15.713677%. </a:t>
            </a:r>
          </a:p>
          <a:p>
            <a:pPr marL="45720" indent="0">
              <a:buNone/>
            </a:pP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45720" indent="0">
              <a:buNone/>
            </a:pPr>
            <a:endParaRPr lang="en-US" sz="1600" dirty="0"/>
          </a:p>
        </p:txBody>
      </p:sp>
      <p:sp>
        <p:nvSpPr>
          <p:cNvPr id="26" name="Rectangle 25">
            <a:extLst>
              <a:ext uri="{FF2B5EF4-FFF2-40B4-BE49-F238E27FC236}">
                <a16:creationId xmlns:a16="http://schemas.microsoft.com/office/drawing/2014/main" id="{C9BDAA7B-CB37-42C9-9A5B-461FA2F1B3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43840"/>
            <a:ext cx="11724640" cy="6377939"/>
          </a:xfrm>
          <a:prstGeom prst="rect">
            <a:avLst/>
          </a:pr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8" name="Rectangle 27">
            <a:extLst>
              <a:ext uri="{FF2B5EF4-FFF2-40B4-BE49-F238E27FC236}">
                <a16:creationId xmlns:a16="http://schemas.microsoft.com/office/drawing/2014/main" id="{CC7A5028-BAC4-4F0F-96C7-8BF0F54E08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0692" y="744223"/>
            <a:ext cx="3422042" cy="316865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68C0F8BE-1096-4AB9-8160-E35FE6A5FA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3075" y="744223"/>
            <a:ext cx="2790856" cy="2063317"/>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92B1DB97-AD59-4656-8373-49F2A4E992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0692" y="4087904"/>
            <a:ext cx="3422042" cy="2052289"/>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7A20A785-4853-444D-91EA-4C4125C75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3075" y="2971541"/>
            <a:ext cx="2790855" cy="316865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1440177E-725F-4442-8B75-707DE84263E5}"/>
              </a:ext>
            </a:extLst>
          </p:cNvPr>
          <p:cNvPicPr>
            <a:picLocks noChangeAspect="1"/>
          </p:cNvPicPr>
          <p:nvPr/>
        </p:nvPicPr>
        <p:blipFill>
          <a:blip r:embed="rId2"/>
          <a:stretch>
            <a:fillRect/>
          </a:stretch>
        </p:blipFill>
        <p:spPr>
          <a:xfrm>
            <a:off x="5064671" y="2971541"/>
            <a:ext cx="955129" cy="3157912"/>
          </a:xfrm>
          <a:prstGeom prst="rect">
            <a:avLst/>
          </a:prstGeom>
        </p:spPr>
      </p:pic>
      <p:pic>
        <p:nvPicPr>
          <p:cNvPr id="7" name="Picture 6">
            <a:extLst>
              <a:ext uri="{FF2B5EF4-FFF2-40B4-BE49-F238E27FC236}">
                <a16:creationId xmlns:a16="http://schemas.microsoft.com/office/drawing/2014/main" id="{7B4D595F-FDF0-416F-8307-472C23DB4970}"/>
              </a:ext>
            </a:extLst>
          </p:cNvPr>
          <p:cNvPicPr>
            <a:picLocks noChangeAspect="1"/>
          </p:cNvPicPr>
          <p:nvPr/>
        </p:nvPicPr>
        <p:blipFill>
          <a:blip r:embed="rId3"/>
          <a:stretch>
            <a:fillRect/>
          </a:stretch>
        </p:blipFill>
        <p:spPr>
          <a:xfrm>
            <a:off x="785863" y="2770096"/>
            <a:ext cx="3346871" cy="472481"/>
          </a:xfrm>
          <a:prstGeom prst="rect">
            <a:avLst/>
          </a:prstGeom>
        </p:spPr>
      </p:pic>
      <p:pic>
        <p:nvPicPr>
          <p:cNvPr id="18" name="Picture 17">
            <a:extLst>
              <a:ext uri="{FF2B5EF4-FFF2-40B4-BE49-F238E27FC236}">
                <a16:creationId xmlns:a16="http://schemas.microsoft.com/office/drawing/2014/main" id="{84ACA1B0-950E-4342-8AD6-5363F10C421F}"/>
              </a:ext>
            </a:extLst>
          </p:cNvPr>
          <p:cNvPicPr>
            <a:picLocks noChangeAspect="1"/>
          </p:cNvPicPr>
          <p:nvPr/>
        </p:nvPicPr>
        <p:blipFill>
          <a:blip r:embed="rId4"/>
          <a:stretch>
            <a:fillRect/>
          </a:stretch>
        </p:blipFill>
        <p:spPr>
          <a:xfrm>
            <a:off x="840426" y="744223"/>
            <a:ext cx="3162574" cy="1958510"/>
          </a:xfrm>
          <a:prstGeom prst="rect">
            <a:avLst/>
          </a:prstGeom>
        </p:spPr>
      </p:pic>
      <p:sp>
        <p:nvSpPr>
          <p:cNvPr id="4" name="Rectangle 3">
            <a:extLst>
              <a:ext uri="{FF2B5EF4-FFF2-40B4-BE49-F238E27FC236}">
                <a16:creationId xmlns:a16="http://schemas.microsoft.com/office/drawing/2014/main" id="{8B6F3DD4-983B-487C-9BEF-5418DD85B82B}"/>
              </a:ext>
            </a:extLst>
          </p:cNvPr>
          <p:cNvSpPr/>
          <p:nvPr/>
        </p:nvSpPr>
        <p:spPr>
          <a:xfrm rot="5400000">
            <a:off x="9077165" y="2918857"/>
            <a:ext cx="5272598" cy="923330"/>
          </a:xfrm>
          <a:prstGeom prst="rect">
            <a:avLst/>
          </a:prstGeom>
          <a:noFill/>
        </p:spPr>
        <p:txBody>
          <a:bodyPr wrap="none" lIns="91440" tIns="45720" rIns="91440" bIns="45720">
            <a:spAutoFit/>
          </a:bodyPr>
          <a:lstStyle/>
          <a:p>
            <a:pPr algn="ctr"/>
            <a:r>
              <a:rPr lang="en-US" sz="5400" b="1">
                <a:ln w="12700">
                  <a:solidFill>
                    <a:schemeClr val="accent5"/>
                  </a:solidFill>
                  <a:prstDash val="solid"/>
                </a:ln>
                <a:pattFill prst="ltDnDiag">
                  <a:fgClr>
                    <a:schemeClr val="accent5">
                      <a:lumMod val="60000"/>
                      <a:lumOff val="40000"/>
                    </a:schemeClr>
                  </a:fgClr>
                  <a:bgClr>
                    <a:schemeClr val="bg1"/>
                  </a:bgClr>
                </a:pattFill>
              </a:rPr>
              <a:t>Data Exploration</a:t>
            </a:r>
            <a:endParaRPr lang="en-US" sz="5400" b="1" dirty="0">
              <a:ln w="12700">
                <a:solidFill>
                  <a:schemeClr val="accent5"/>
                </a:solidFill>
                <a:prstDash val="solid"/>
              </a:ln>
              <a:pattFill prst="ltDnDiag">
                <a:fgClr>
                  <a:schemeClr val="accent5">
                    <a:lumMod val="60000"/>
                    <a:lumOff val="40000"/>
                  </a:schemeClr>
                </a:fgClr>
                <a:bgClr>
                  <a:schemeClr val="bg1"/>
                </a:bgClr>
              </a:pattFill>
            </a:endParaRPr>
          </a:p>
        </p:txBody>
      </p:sp>
    </p:spTree>
    <p:extLst>
      <p:ext uri="{BB962C8B-B14F-4D97-AF65-F5344CB8AC3E}">
        <p14:creationId xmlns:p14="http://schemas.microsoft.com/office/powerpoint/2010/main" val="11615715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AD1795-4463-4C30-AFEB-A78C83270D31}"/>
              </a:ext>
            </a:extLst>
          </p:cNvPr>
          <p:cNvSpPr>
            <a:spLocks noGrp="1"/>
          </p:cNvSpPr>
          <p:nvPr>
            <p:ph type="title"/>
          </p:nvPr>
        </p:nvSpPr>
        <p:spPr>
          <a:xfrm>
            <a:off x="6399667" y="520824"/>
            <a:ext cx="5364444" cy="1356360"/>
          </a:xfrm>
        </p:spPr>
        <p:txBody>
          <a:bodyPr vert="horz" lIns="91440" tIns="45720" rIns="91440" bIns="45720" rtlCol="0" anchor="ctr">
            <a:normAutofit fontScale="90000"/>
          </a:bodyPr>
          <a:lstStyle/>
          <a:p>
            <a:r>
              <a:rPr lang="en-US" dirty="0"/>
              <a:t>Section 4</a:t>
            </a:r>
            <a:br>
              <a:rPr lang="en-US" dirty="0"/>
            </a:br>
            <a:r>
              <a:rPr lang="en-US" sz="1200" dirty="0"/>
              <a:t>Objective III</a:t>
            </a:r>
            <a:br>
              <a:rPr lang="en-US" dirty="0"/>
            </a:br>
            <a:endParaRPr lang="en-US" dirty="0"/>
          </a:p>
        </p:txBody>
      </p:sp>
      <p:pic>
        <p:nvPicPr>
          <p:cNvPr id="23" name="Picture 22" descr="A picture containing text, sky, sign, outdoor&#10;&#10;Description automatically generated">
            <a:extLst>
              <a:ext uri="{FF2B5EF4-FFF2-40B4-BE49-F238E27FC236}">
                <a16:creationId xmlns:a16="http://schemas.microsoft.com/office/drawing/2014/main" id="{950F1AED-C352-4606-A35E-EA8A2FBCEDD5}"/>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872064" y="1940794"/>
            <a:ext cx="4593715" cy="297443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5" name="TextBox 14">
            <a:extLst>
              <a:ext uri="{FF2B5EF4-FFF2-40B4-BE49-F238E27FC236}">
                <a16:creationId xmlns:a16="http://schemas.microsoft.com/office/drawing/2014/main" id="{33C2FC94-FB35-4372-B6BA-C71D298227DB}"/>
              </a:ext>
            </a:extLst>
          </p:cNvPr>
          <p:cNvSpPr txBox="1"/>
          <p:nvPr/>
        </p:nvSpPr>
        <p:spPr>
          <a:xfrm>
            <a:off x="6106703" y="2057400"/>
            <a:ext cx="5364444" cy="4038600"/>
          </a:xfrm>
          <a:prstGeom prst="rect">
            <a:avLst/>
          </a:prstGeom>
        </p:spPr>
        <p:txBody>
          <a:bodyPr vert="horz" lIns="91440" tIns="45720" rIns="91440" bIns="45720" rtlCol="0">
            <a:normAutofit/>
          </a:bodyPr>
          <a:lstStyle/>
          <a:p>
            <a:pPr marL="285750" indent="-182880" defTabSz="914400">
              <a:lnSpc>
                <a:spcPct val="90000"/>
              </a:lnSpc>
              <a:spcAft>
                <a:spcPts val="600"/>
              </a:spcAft>
              <a:buClr>
                <a:schemeClr val="accent1"/>
              </a:buClr>
              <a:buSzPct val="80000"/>
              <a:buFont typeface="Corbel" pitchFamily="34" charset="0"/>
              <a:buChar char="•"/>
            </a:pPr>
            <a:r>
              <a:rPr lang="en-US" dirty="0">
                <a:effectLst/>
              </a:rPr>
              <a:t>All sales by store were added for Q3 ‘2012 and for Q3’ 2011 to compare the growth rate within Q3. </a:t>
            </a:r>
          </a:p>
          <a:p>
            <a:pPr marL="285750" indent="-182880" defTabSz="914400">
              <a:lnSpc>
                <a:spcPct val="90000"/>
              </a:lnSpc>
              <a:spcAft>
                <a:spcPts val="600"/>
              </a:spcAft>
              <a:buClr>
                <a:schemeClr val="accent1"/>
              </a:buClr>
              <a:buSzPct val="80000"/>
              <a:buFont typeface="Corbel" pitchFamily="34" charset="0"/>
              <a:buChar char="•"/>
            </a:pPr>
            <a:endParaRPr lang="en-US" dirty="0"/>
          </a:p>
          <a:p>
            <a:pPr marL="285750" indent="-182880" defTabSz="914400">
              <a:lnSpc>
                <a:spcPct val="90000"/>
              </a:lnSpc>
              <a:spcAft>
                <a:spcPts val="600"/>
              </a:spcAft>
              <a:buClr>
                <a:schemeClr val="accent1"/>
              </a:buClr>
              <a:buSzPct val="80000"/>
              <a:buFont typeface="Corbel" pitchFamily="34" charset="0"/>
              <a:buChar char="•"/>
            </a:pPr>
            <a:endParaRPr lang="en-US" dirty="0">
              <a:effectLst/>
            </a:endParaRPr>
          </a:p>
          <a:p>
            <a:pPr marL="285750" indent="-182880" defTabSz="914400">
              <a:lnSpc>
                <a:spcPct val="90000"/>
              </a:lnSpc>
              <a:spcAft>
                <a:spcPts val="600"/>
              </a:spcAft>
              <a:buClr>
                <a:schemeClr val="accent1"/>
              </a:buClr>
              <a:buSzPct val="80000"/>
              <a:buFont typeface="Corbel" pitchFamily="34" charset="0"/>
              <a:buChar char="•"/>
            </a:pPr>
            <a:r>
              <a:rPr lang="en-US" dirty="0">
                <a:effectLst/>
              </a:rPr>
              <a:t>Sum sales were also compared for Q2 2012 &amp; Q3 2012 to compare the growth rate from Q2 to Q3.</a:t>
            </a:r>
            <a:endParaRPr lang="en-US" dirty="0"/>
          </a:p>
        </p:txBody>
      </p:sp>
      <p:sp>
        <p:nvSpPr>
          <p:cNvPr id="24" name="TextBox 23">
            <a:extLst>
              <a:ext uri="{FF2B5EF4-FFF2-40B4-BE49-F238E27FC236}">
                <a16:creationId xmlns:a16="http://schemas.microsoft.com/office/drawing/2014/main" id="{ECF9A404-2636-448B-9BB8-C07B872EC309}"/>
              </a:ext>
            </a:extLst>
          </p:cNvPr>
          <p:cNvSpPr txBox="1"/>
          <p:nvPr/>
        </p:nvSpPr>
        <p:spPr>
          <a:xfrm>
            <a:off x="3097823" y="4715169"/>
            <a:ext cx="2367956"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3" tooltip="https://commons.wikimedia.org/wiki/File:Walmart_Store_Sign.jpg">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4" tooltip="https://creativecommons.org/licenses/by-sa/3.0/">
                  <a:extLst>
                    <a:ext uri="{A12FA001-AC4F-418D-AE19-62706E023703}">
                      <ahyp:hlinkClr xmlns:ahyp="http://schemas.microsoft.com/office/drawing/2018/hyperlinkcolor" val="tx"/>
                    </a:ext>
                  </a:extLst>
                </a:hlinkClick>
              </a:rPr>
              <a:t>CC BY-SA</a:t>
            </a:r>
            <a:endParaRPr lang="en-US" sz="700">
              <a:solidFill>
                <a:srgbClr val="FFFFFF"/>
              </a:solidFill>
            </a:endParaRPr>
          </a:p>
        </p:txBody>
      </p:sp>
      <p:sp>
        <p:nvSpPr>
          <p:cNvPr id="6" name="Rectangle 5">
            <a:extLst>
              <a:ext uri="{FF2B5EF4-FFF2-40B4-BE49-F238E27FC236}">
                <a16:creationId xmlns:a16="http://schemas.microsoft.com/office/drawing/2014/main" id="{2DBE20ED-BB0A-4E04-B69A-99F2D1F0BCE8}"/>
              </a:ext>
            </a:extLst>
          </p:cNvPr>
          <p:cNvSpPr/>
          <p:nvPr/>
        </p:nvSpPr>
        <p:spPr>
          <a:xfrm rot="5400000">
            <a:off x="8835913" y="2918857"/>
            <a:ext cx="5755102" cy="923330"/>
          </a:xfrm>
          <a:prstGeom prst="rect">
            <a:avLst/>
          </a:prstGeom>
          <a:noFill/>
        </p:spPr>
        <p:txBody>
          <a:bodyPr wrap="none" lIns="91440" tIns="45720" rIns="91440" bIns="45720">
            <a:spAutoFit/>
          </a:bodyPr>
          <a:lstStyle/>
          <a:p>
            <a:pPr algn="ctr"/>
            <a:r>
              <a:rPr lang="en-US" sz="5400" b="1" dirty="0">
                <a:ln w="12700">
                  <a:solidFill>
                    <a:schemeClr val="accent5"/>
                  </a:solidFill>
                  <a:prstDash val="solid"/>
                </a:ln>
                <a:pattFill prst="ltDnDiag">
                  <a:fgClr>
                    <a:schemeClr val="accent5">
                      <a:lumMod val="60000"/>
                      <a:lumOff val="40000"/>
                    </a:schemeClr>
                  </a:fgClr>
                  <a:bgClr>
                    <a:schemeClr val="bg1"/>
                  </a:bgClr>
                </a:pattFill>
              </a:rPr>
              <a:t>Data Manipulation</a:t>
            </a:r>
          </a:p>
        </p:txBody>
      </p:sp>
    </p:spTree>
    <p:extLst>
      <p:ext uri="{BB962C8B-B14F-4D97-AF65-F5344CB8AC3E}">
        <p14:creationId xmlns:p14="http://schemas.microsoft.com/office/powerpoint/2010/main" val="41752131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AD1795-4463-4C30-AFEB-A78C83270D31}"/>
              </a:ext>
            </a:extLst>
          </p:cNvPr>
          <p:cNvSpPr>
            <a:spLocks noGrp="1"/>
          </p:cNvSpPr>
          <p:nvPr>
            <p:ph type="title"/>
          </p:nvPr>
        </p:nvSpPr>
        <p:spPr>
          <a:xfrm>
            <a:off x="621437" y="553916"/>
            <a:ext cx="9875520" cy="1356360"/>
          </a:xfrm>
        </p:spPr>
        <p:txBody>
          <a:bodyPr>
            <a:normAutofit/>
          </a:bodyPr>
          <a:lstStyle/>
          <a:p>
            <a:r>
              <a:rPr lang="en-US" dirty="0"/>
              <a:t>Section 4</a:t>
            </a:r>
            <a:br>
              <a:rPr lang="en-US" dirty="0"/>
            </a:br>
            <a:r>
              <a:rPr lang="en-US" sz="1200" dirty="0"/>
              <a:t>Objective III</a:t>
            </a:r>
            <a:br>
              <a:rPr lang="en-US" dirty="0"/>
            </a:br>
            <a:endParaRPr lang="en-US" sz="1000" dirty="0"/>
          </a:p>
        </p:txBody>
      </p:sp>
      <p:pic>
        <p:nvPicPr>
          <p:cNvPr id="11" name="Picture 10">
            <a:extLst>
              <a:ext uri="{FF2B5EF4-FFF2-40B4-BE49-F238E27FC236}">
                <a16:creationId xmlns:a16="http://schemas.microsoft.com/office/drawing/2014/main" id="{3B5D399F-E4A5-4F86-9482-94EA63E610F2}"/>
              </a:ext>
            </a:extLst>
          </p:cNvPr>
          <p:cNvPicPr>
            <a:picLocks noChangeAspect="1"/>
          </p:cNvPicPr>
          <p:nvPr/>
        </p:nvPicPr>
        <p:blipFill>
          <a:blip r:embed="rId2"/>
          <a:stretch>
            <a:fillRect/>
          </a:stretch>
        </p:blipFill>
        <p:spPr>
          <a:xfrm>
            <a:off x="731484" y="2629287"/>
            <a:ext cx="5189922" cy="1917708"/>
          </a:xfrm>
          <a:prstGeom prst="rect">
            <a:avLst/>
          </a:prstGeom>
        </p:spPr>
      </p:pic>
      <p:sp>
        <p:nvSpPr>
          <p:cNvPr id="13" name="TextBox 12">
            <a:extLst>
              <a:ext uri="{FF2B5EF4-FFF2-40B4-BE49-F238E27FC236}">
                <a16:creationId xmlns:a16="http://schemas.microsoft.com/office/drawing/2014/main" id="{394E2026-F29D-4CD7-9842-54B5507BD240}"/>
              </a:ext>
            </a:extLst>
          </p:cNvPr>
          <p:cNvSpPr txBox="1"/>
          <p:nvPr/>
        </p:nvSpPr>
        <p:spPr>
          <a:xfrm>
            <a:off x="621437" y="4088412"/>
            <a:ext cx="5913860" cy="1384995"/>
          </a:xfrm>
          <a:prstGeom prst="rect">
            <a:avLst/>
          </a:prstGeom>
          <a:noFill/>
        </p:spPr>
        <p:txBody>
          <a:bodyPr wrap="square">
            <a:spAutoFit/>
          </a:bodyPr>
          <a:lstStyle/>
          <a:p>
            <a:pPr marL="0" marR="0" algn="just">
              <a:spcBef>
                <a:spcPts val="0"/>
              </a:spcBef>
              <a:spcAft>
                <a:spcPts val="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gn="just">
              <a:spcBef>
                <a:spcPts val="0"/>
              </a:spcBef>
              <a:spcAft>
                <a:spcPts val="0"/>
              </a:spcAft>
            </a:pPr>
            <a:r>
              <a:rPr lang="en-US" sz="1600" dirty="0">
                <a:effectLst/>
                <a:latin typeface="Calibri" panose="020F0502020204030204" pitchFamily="34" charset="0"/>
                <a:ea typeface="Calibri" panose="020F0502020204030204" pitchFamily="34" charset="0"/>
                <a:cs typeface="Times New Roman" panose="02020603050405020304" pitchFamily="18" charset="0"/>
              </a:rPr>
              <a:t>When analyzing 2011 to 2012 growth rate within Q3, Store 44 has highest quarterly growth rate of 26.680678 in Q3’2012 and store 3 also has good quarterly growth rate of 24.93697 in Q3’2012.</a:t>
            </a:r>
          </a:p>
        </p:txBody>
      </p:sp>
      <p:pic>
        <p:nvPicPr>
          <p:cNvPr id="17" name="Picture 16">
            <a:extLst>
              <a:ext uri="{FF2B5EF4-FFF2-40B4-BE49-F238E27FC236}">
                <a16:creationId xmlns:a16="http://schemas.microsoft.com/office/drawing/2014/main" id="{FCEDF516-636E-4B22-BEA5-FD4B6F3FF574}"/>
              </a:ext>
            </a:extLst>
          </p:cNvPr>
          <p:cNvPicPr>
            <a:picLocks noChangeAspect="1"/>
          </p:cNvPicPr>
          <p:nvPr/>
        </p:nvPicPr>
        <p:blipFill>
          <a:blip r:embed="rId3"/>
          <a:stretch>
            <a:fillRect/>
          </a:stretch>
        </p:blipFill>
        <p:spPr>
          <a:xfrm>
            <a:off x="731484" y="1732214"/>
            <a:ext cx="7704488" cy="815411"/>
          </a:xfrm>
          <a:prstGeom prst="rect">
            <a:avLst/>
          </a:prstGeom>
        </p:spPr>
      </p:pic>
      <p:pic>
        <p:nvPicPr>
          <p:cNvPr id="19" name="Picture 18">
            <a:extLst>
              <a:ext uri="{FF2B5EF4-FFF2-40B4-BE49-F238E27FC236}">
                <a16:creationId xmlns:a16="http://schemas.microsoft.com/office/drawing/2014/main" id="{50537894-E1D1-4C2D-AE6E-1B8941BFCA23}"/>
              </a:ext>
            </a:extLst>
          </p:cNvPr>
          <p:cNvPicPr>
            <a:picLocks noChangeAspect="1"/>
          </p:cNvPicPr>
          <p:nvPr/>
        </p:nvPicPr>
        <p:blipFill>
          <a:blip r:embed="rId4"/>
          <a:stretch>
            <a:fillRect/>
          </a:stretch>
        </p:blipFill>
        <p:spPr>
          <a:xfrm>
            <a:off x="9084231" y="2180221"/>
            <a:ext cx="1864185" cy="2928088"/>
          </a:xfrm>
          <a:prstGeom prst="rect">
            <a:avLst/>
          </a:prstGeom>
        </p:spPr>
      </p:pic>
      <p:pic>
        <p:nvPicPr>
          <p:cNvPr id="21" name="Picture 20">
            <a:extLst>
              <a:ext uri="{FF2B5EF4-FFF2-40B4-BE49-F238E27FC236}">
                <a16:creationId xmlns:a16="http://schemas.microsoft.com/office/drawing/2014/main" id="{7041A874-D451-4F34-B137-F714CDD13C5E}"/>
              </a:ext>
            </a:extLst>
          </p:cNvPr>
          <p:cNvPicPr>
            <a:picLocks noChangeAspect="1"/>
          </p:cNvPicPr>
          <p:nvPr/>
        </p:nvPicPr>
        <p:blipFill>
          <a:blip r:embed="rId5"/>
          <a:stretch>
            <a:fillRect/>
          </a:stretch>
        </p:blipFill>
        <p:spPr>
          <a:xfrm>
            <a:off x="7234044" y="2227810"/>
            <a:ext cx="1151440" cy="2832909"/>
          </a:xfrm>
          <a:prstGeom prst="rect">
            <a:avLst/>
          </a:prstGeom>
        </p:spPr>
      </p:pic>
      <p:sp>
        <p:nvSpPr>
          <p:cNvPr id="8" name="Rectangle 7">
            <a:extLst>
              <a:ext uri="{FF2B5EF4-FFF2-40B4-BE49-F238E27FC236}">
                <a16:creationId xmlns:a16="http://schemas.microsoft.com/office/drawing/2014/main" id="{0BADBF14-9A59-49CA-8928-71E5988494C3}"/>
              </a:ext>
            </a:extLst>
          </p:cNvPr>
          <p:cNvSpPr/>
          <p:nvPr/>
        </p:nvSpPr>
        <p:spPr>
          <a:xfrm rot="5400000">
            <a:off x="8835913" y="2918857"/>
            <a:ext cx="5755101" cy="923330"/>
          </a:xfrm>
          <a:prstGeom prst="rect">
            <a:avLst/>
          </a:prstGeom>
          <a:noFill/>
        </p:spPr>
        <p:txBody>
          <a:bodyPr wrap="none" lIns="91440" tIns="45720" rIns="91440" bIns="45720">
            <a:spAutoFit/>
          </a:bodyPr>
          <a:lstStyle/>
          <a:p>
            <a:pPr algn="ctr"/>
            <a:r>
              <a:rPr lang="en-US" sz="5400" b="1" dirty="0">
                <a:ln w="12700">
                  <a:solidFill>
                    <a:schemeClr val="accent5"/>
                  </a:solidFill>
                  <a:prstDash val="solid"/>
                </a:ln>
                <a:pattFill prst="ltDnDiag">
                  <a:fgClr>
                    <a:schemeClr val="accent5">
                      <a:lumMod val="60000"/>
                      <a:lumOff val="40000"/>
                    </a:schemeClr>
                  </a:fgClr>
                  <a:bgClr>
                    <a:schemeClr val="bg1"/>
                  </a:bgClr>
                </a:pattFill>
              </a:rPr>
              <a:t>Data Manipulation</a:t>
            </a:r>
          </a:p>
        </p:txBody>
      </p:sp>
      <p:sp>
        <p:nvSpPr>
          <p:cNvPr id="3" name="Rectangle: Rounded Corners 2">
            <a:extLst>
              <a:ext uri="{FF2B5EF4-FFF2-40B4-BE49-F238E27FC236}">
                <a16:creationId xmlns:a16="http://schemas.microsoft.com/office/drawing/2014/main" id="{741F6668-8C56-4E7B-A2BA-A532C22F09FA}"/>
              </a:ext>
            </a:extLst>
          </p:cNvPr>
          <p:cNvSpPr/>
          <p:nvPr/>
        </p:nvSpPr>
        <p:spPr>
          <a:xfrm>
            <a:off x="621437" y="4628657"/>
            <a:ext cx="5913860" cy="974916"/>
          </a:xfrm>
          <a:prstGeom prst="round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US"/>
          </a:p>
        </p:txBody>
      </p:sp>
    </p:spTree>
    <p:extLst>
      <p:ext uri="{BB962C8B-B14F-4D97-AF65-F5344CB8AC3E}">
        <p14:creationId xmlns:p14="http://schemas.microsoft.com/office/powerpoint/2010/main" val="1083767587"/>
      </p:ext>
    </p:extLst>
  </p:cSld>
  <p:clrMapOvr>
    <a:masterClrMapping/>
  </p:clrMapOvr>
</p:sld>
</file>

<file path=ppt/theme/theme1.xml><?xml version="1.0" encoding="utf-8"?>
<a:theme xmlns:a="http://schemas.openxmlformats.org/drawingml/2006/main" name="Basis">
  <a:themeElements>
    <a:clrScheme name="Red Orange">
      <a:dk1>
        <a:sysClr val="windowText" lastClr="000000"/>
      </a:dk1>
      <a:lt1>
        <a:sysClr val="window" lastClr="FFFFFF"/>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D9D01AC2-EE7D-4E49-99EE-8E62E4E7E8A7}"/>
    </a:ext>
  </a:extLst>
</a:theme>
</file>

<file path=docProps/app.xml><?xml version="1.0" encoding="utf-8"?>
<Properties xmlns="http://schemas.openxmlformats.org/officeDocument/2006/extended-properties" xmlns:vt="http://schemas.openxmlformats.org/officeDocument/2006/docPropsVTypes">
  <Template>TM03457444[[fn=Basis]]</Template>
  <TotalTime>4864</TotalTime>
  <Words>2319</Words>
  <Application>Microsoft Office PowerPoint</Application>
  <PresentationFormat>Widescreen</PresentationFormat>
  <Paragraphs>132</Paragraphs>
  <Slides>33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33</vt:i4>
      </vt:variant>
    </vt:vector>
  </HeadingPairs>
  <TitlesOfParts>
    <vt:vector size="38" baseType="lpstr">
      <vt:lpstr>Calibri</vt:lpstr>
      <vt:lpstr>Corbel</vt:lpstr>
      <vt:lpstr>Symbol</vt:lpstr>
      <vt:lpstr>Times New Roman</vt:lpstr>
      <vt:lpstr>Basis</vt:lpstr>
      <vt:lpstr>Retail Analysis with Walmart Data</vt:lpstr>
      <vt:lpstr>Section 1</vt:lpstr>
      <vt:lpstr>Section 2</vt:lpstr>
      <vt:lpstr>Section 3</vt:lpstr>
      <vt:lpstr>Section 4 Objective I</vt:lpstr>
      <vt:lpstr>Section 4 Objective I</vt:lpstr>
      <vt:lpstr>Section 4 Objective II</vt:lpstr>
      <vt:lpstr>Section 4 Objective III </vt:lpstr>
      <vt:lpstr>Section 4 Objective III </vt:lpstr>
      <vt:lpstr>Section 4 Objective III </vt:lpstr>
      <vt:lpstr>Section 4 Objective IV</vt:lpstr>
      <vt:lpstr>Section 4 Objective V</vt:lpstr>
      <vt:lpstr>Section 4 Objective V</vt:lpstr>
      <vt:lpstr>Section 4 Objective V</vt:lpstr>
      <vt:lpstr>PowerPoint Presentation</vt:lpstr>
      <vt:lpstr>Section 5 Multiple Linear Regression</vt:lpstr>
      <vt:lpstr>Statistical Analysis: The problem statement can be addressed using linear regression VIF Method</vt:lpstr>
      <vt:lpstr>Statistical Analysis: Significance Method: Model 1</vt:lpstr>
      <vt:lpstr>PowerPoint Presentation</vt:lpstr>
      <vt:lpstr>PowerPoint Presentation</vt:lpstr>
      <vt:lpstr>PowerPoint Presentation</vt:lpstr>
      <vt:lpstr>Statistical Analysis: Significance Method: Model 2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Summary of Statistical Methods and Approaches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Retail Analysis with Walmart Data</dc:title>
  <dc:creator>Ladarius Barron</dc:creator>
  <cp:lastModifiedBy>Ladarius Barron</cp:lastModifiedBy>
  <cp:revision>100</cp:revision>
  <dcterms:created xsi:type="dcterms:W3CDTF">2021-03-03T19:50:48Z</dcterms:created>
  <dcterms:modified xsi:type="dcterms:W3CDTF">2021-03-07T05:04:44Z</dcterms:modified>
</cp:coreProperties>
</file>