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7"/>
  </p:notesMasterIdLst>
  <p:handoutMasterIdLst>
    <p:handoutMasterId r:id="rId18"/>
  </p:handoutMasterIdLst>
  <p:sldIdLst>
    <p:sldId id="351" r:id="rId5"/>
    <p:sldId id="340" r:id="rId6"/>
    <p:sldId id="333" r:id="rId7"/>
    <p:sldId id="342" r:id="rId8"/>
    <p:sldId id="265" r:id="rId9"/>
    <p:sldId id="261" r:id="rId10"/>
    <p:sldId id="260" r:id="rId11"/>
    <p:sldId id="259" r:id="rId12"/>
    <p:sldId id="347" r:id="rId13"/>
    <p:sldId id="348" r:id="rId14"/>
    <p:sldId id="349"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06FED-026B-4188-977F-A2BE08C8CD3E}" v="3" dt="2022-05-13T13:50:18.767"/>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07"/>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isha Barron" userId="aa2be1ad3d4abb48" providerId="LiveId" clId="{B6606FED-026B-4188-977F-A2BE08C8CD3E}"/>
    <pc:docChg chg="modSld">
      <pc:chgData name="Canisha Barron" userId="aa2be1ad3d4abb48" providerId="LiveId" clId="{B6606FED-026B-4188-977F-A2BE08C8CD3E}" dt="2022-05-13T13:50:18.767" v="2"/>
      <pc:docMkLst>
        <pc:docMk/>
      </pc:docMkLst>
      <pc:sldChg chg="modSp">
        <pc:chgData name="Canisha Barron" userId="aa2be1ad3d4abb48" providerId="LiveId" clId="{B6606FED-026B-4188-977F-A2BE08C8CD3E}" dt="2022-05-13T13:50:18.767" v="2"/>
        <pc:sldMkLst>
          <pc:docMk/>
          <pc:sldMk cId="2435097111" sldId="342"/>
        </pc:sldMkLst>
        <pc:graphicFrameChg chg="mod">
          <ac:chgData name="Canisha Barron" userId="aa2be1ad3d4abb48" providerId="LiveId" clId="{B6606FED-026B-4188-977F-A2BE08C8CD3E}" dt="2022-05-13T13:50:18.767" v="2"/>
          <ac:graphicFrameMkLst>
            <pc:docMk/>
            <pc:sldMk cId="2435097111" sldId="342"/>
            <ac:graphicFrameMk id="8" creationId="{BDA901D6-EC11-4B35-94E2-F77E5D7ED1DC}"/>
          </ac:graphicFrameMkLst>
        </pc:graphicFrameChg>
      </pc:sldChg>
    </pc:docChg>
  </pc:docChgLst>
  <pc:docChgLst>
    <pc:chgData name="Canisha Barron" userId="aa2be1ad3d4abb48" providerId="LiveId" clId="{2EC3846D-4FE9-46FA-9D53-0AF372A86D01}"/>
    <pc:docChg chg="modSld sldOrd">
      <pc:chgData name="Canisha Barron" userId="aa2be1ad3d4abb48" providerId="LiveId" clId="{2EC3846D-4FE9-46FA-9D53-0AF372A86D01}" dt="2022-02-05T02:47:47.412" v="5"/>
      <pc:docMkLst>
        <pc:docMk/>
      </pc:docMkLst>
      <pc:sldChg chg="ord">
        <pc:chgData name="Canisha Barron" userId="aa2be1ad3d4abb48" providerId="LiveId" clId="{2EC3846D-4FE9-46FA-9D53-0AF372A86D01}" dt="2022-02-05T02:47:47.412" v="5"/>
        <pc:sldMkLst>
          <pc:docMk/>
          <pc:sldMk cId="3793086257"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DCEE0-C7CE-447F-B4B6-6A1394288943}"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EBAAE97A-35CA-45BC-A098-F445A302BA58}">
      <dgm:prSet/>
      <dgm:spPr/>
      <dgm:t>
        <a:bodyPr/>
        <a:lstStyle/>
        <a:p>
          <a:r>
            <a:rPr lang="en-US"/>
            <a:t>Business Scenario</a:t>
          </a:r>
        </a:p>
      </dgm:t>
    </dgm:pt>
    <dgm:pt modelId="{156204C4-1712-4F68-97D4-B6D36EA0DCDA}" type="parTrans" cxnId="{F452E35D-76BA-4BC9-AE6A-B7BED004A3C9}">
      <dgm:prSet/>
      <dgm:spPr/>
      <dgm:t>
        <a:bodyPr/>
        <a:lstStyle/>
        <a:p>
          <a:endParaRPr lang="en-US"/>
        </a:p>
      </dgm:t>
    </dgm:pt>
    <dgm:pt modelId="{AAA8280B-0C42-4927-89C7-3C443A41DEC1}" type="sibTrans" cxnId="{F452E35D-76BA-4BC9-AE6A-B7BED004A3C9}">
      <dgm:prSet/>
      <dgm:spPr/>
      <dgm:t>
        <a:bodyPr/>
        <a:lstStyle/>
        <a:p>
          <a:endParaRPr lang="en-US"/>
        </a:p>
      </dgm:t>
    </dgm:pt>
    <dgm:pt modelId="{7F7FDD80-4D40-4ED5-8D1E-C5E50A868D66}">
      <dgm:prSet/>
      <dgm:spPr/>
      <dgm:t>
        <a:bodyPr/>
        <a:lstStyle/>
        <a:p>
          <a:r>
            <a:rPr lang="en-US" dirty="0"/>
            <a:t>Objectives</a:t>
          </a:r>
        </a:p>
      </dgm:t>
    </dgm:pt>
    <dgm:pt modelId="{21A0032D-A6C7-4D7E-B8BB-E58D0E44B9BF}" type="parTrans" cxnId="{92B240A0-ADB8-4FDD-A9C8-7D094300C1C0}">
      <dgm:prSet/>
      <dgm:spPr/>
      <dgm:t>
        <a:bodyPr/>
        <a:lstStyle/>
        <a:p>
          <a:endParaRPr lang="en-US"/>
        </a:p>
      </dgm:t>
    </dgm:pt>
    <dgm:pt modelId="{83F330C1-B243-4230-BA17-E18E65728285}" type="sibTrans" cxnId="{92B240A0-ADB8-4FDD-A9C8-7D094300C1C0}">
      <dgm:prSet/>
      <dgm:spPr/>
      <dgm:t>
        <a:bodyPr/>
        <a:lstStyle/>
        <a:p>
          <a:endParaRPr lang="en-US"/>
        </a:p>
      </dgm:t>
    </dgm:pt>
    <dgm:pt modelId="{41B8FCF4-D07F-45E6-8F70-898352E02730}">
      <dgm:prSet/>
      <dgm:spPr/>
      <dgm:t>
        <a:bodyPr/>
        <a:lstStyle/>
        <a:p>
          <a:r>
            <a:rPr lang="en-US"/>
            <a:t>Analysis Tasks</a:t>
          </a:r>
        </a:p>
      </dgm:t>
    </dgm:pt>
    <dgm:pt modelId="{D54D6A97-A022-4858-965E-85471B496233}" type="parTrans" cxnId="{3535584F-8EC6-4893-B82B-21A4ECFBE5FD}">
      <dgm:prSet/>
      <dgm:spPr/>
      <dgm:t>
        <a:bodyPr/>
        <a:lstStyle/>
        <a:p>
          <a:endParaRPr lang="en-US"/>
        </a:p>
      </dgm:t>
    </dgm:pt>
    <dgm:pt modelId="{BE55E440-E5AD-4B78-88BE-DD20F1F26141}" type="sibTrans" cxnId="{3535584F-8EC6-4893-B82B-21A4ECFBE5FD}">
      <dgm:prSet/>
      <dgm:spPr/>
      <dgm:t>
        <a:bodyPr/>
        <a:lstStyle/>
        <a:p>
          <a:endParaRPr lang="en-US"/>
        </a:p>
      </dgm:t>
    </dgm:pt>
    <dgm:pt modelId="{99DB1FF8-2944-4D55-BEFE-F753349BCE97}">
      <dgm:prSet/>
      <dgm:spPr/>
      <dgm:t>
        <a:bodyPr/>
        <a:lstStyle/>
        <a:p>
          <a:r>
            <a:rPr lang="en-US" b="0" i="0" dirty="0"/>
            <a:t>Number of complaints</a:t>
          </a:r>
          <a:endParaRPr lang="en-US" dirty="0"/>
        </a:p>
      </dgm:t>
    </dgm:pt>
    <dgm:pt modelId="{7B5D7144-1C81-42B7-ACB1-93E5C1B36406}" type="parTrans" cxnId="{060B281B-5979-46CE-8032-6B3CF928C458}">
      <dgm:prSet/>
      <dgm:spPr/>
      <dgm:t>
        <a:bodyPr/>
        <a:lstStyle/>
        <a:p>
          <a:endParaRPr lang="en-US"/>
        </a:p>
      </dgm:t>
    </dgm:pt>
    <dgm:pt modelId="{EB7A11F7-8846-4B61-B517-386BE71426EB}" type="sibTrans" cxnId="{060B281B-5979-46CE-8032-6B3CF928C458}">
      <dgm:prSet/>
      <dgm:spPr/>
      <dgm:t>
        <a:bodyPr/>
        <a:lstStyle/>
        <a:p>
          <a:endParaRPr lang="en-US"/>
        </a:p>
      </dgm:t>
    </dgm:pt>
    <dgm:pt modelId="{8ADAAEB2-FAE4-4F63-9082-A8B690A0EE0D}">
      <dgm:prSet/>
      <dgm:spPr/>
      <dgm:t>
        <a:bodyPr/>
        <a:lstStyle/>
        <a:p>
          <a:r>
            <a:rPr lang="en-US" b="0" i="0" dirty="0"/>
            <a:t>Frequency of complaint types</a:t>
          </a:r>
          <a:endParaRPr lang="en-US" dirty="0"/>
        </a:p>
      </dgm:t>
    </dgm:pt>
    <dgm:pt modelId="{8D65AD9D-A79B-4955-A658-48EB211314AD}" type="parTrans" cxnId="{2A77C63E-7287-4AE8-893D-B8073A23DD38}">
      <dgm:prSet/>
      <dgm:spPr/>
      <dgm:t>
        <a:bodyPr/>
        <a:lstStyle/>
        <a:p>
          <a:endParaRPr lang="en-US"/>
        </a:p>
      </dgm:t>
    </dgm:pt>
    <dgm:pt modelId="{9CE64E5E-5240-4437-9523-E869E8479707}" type="sibTrans" cxnId="{2A77C63E-7287-4AE8-893D-B8073A23DD38}">
      <dgm:prSet/>
      <dgm:spPr/>
      <dgm:t>
        <a:bodyPr/>
        <a:lstStyle/>
        <a:p>
          <a:endParaRPr lang="en-US"/>
        </a:p>
      </dgm:t>
    </dgm:pt>
    <dgm:pt modelId="{32C4ADB5-A0F9-4F39-8179-730EE5A7CF94}">
      <dgm:prSet/>
      <dgm:spPr/>
      <dgm:t>
        <a:bodyPr/>
        <a:lstStyle/>
        <a:p>
          <a:r>
            <a:rPr lang="en-US" b="0" i="0" dirty="0"/>
            <a:t>Maximum complaint types</a:t>
          </a:r>
          <a:endParaRPr lang="en-US" dirty="0"/>
        </a:p>
      </dgm:t>
    </dgm:pt>
    <dgm:pt modelId="{04D1DC0A-1376-42A5-A01F-11958417650F}" type="parTrans" cxnId="{7EDB7B50-8C16-4E49-BAA6-7D526E4D4F5A}">
      <dgm:prSet/>
      <dgm:spPr/>
      <dgm:t>
        <a:bodyPr/>
        <a:lstStyle/>
        <a:p>
          <a:endParaRPr lang="en-US"/>
        </a:p>
      </dgm:t>
    </dgm:pt>
    <dgm:pt modelId="{A7C6A434-0FD6-4C8E-AF29-2A81BF79955D}" type="sibTrans" cxnId="{7EDB7B50-8C16-4E49-BAA6-7D526E4D4F5A}">
      <dgm:prSet/>
      <dgm:spPr/>
      <dgm:t>
        <a:bodyPr/>
        <a:lstStyle/>
        <a:p>
          <a:endParaRPr lang="en-US"/>
        </a:p>
      </dgm:t>
    </dgm:pt>
    <dgm:pt modelId="{0D880898-E08E-4403-9DF1-A6575DCDC332}">
      <dgm:prSet/>
      <dgm:spPr/>
      <dgm:t>
        <a:bodyPr/>
        <a:lstStyle/>
        <a:p>
          <a:r>
            <a:rPr lang="en-US" b="0" i="0" dirty="0"/>
            <a:t>Highest percentage of unresolved complaints by state</a:t>
          </a:r>
          <a:endParaRPr lang="en-US" dirty="0"/>
        </a:p>
      </dgm:t>
    </dgm:pt>
    <dgm:pt modelId="{FE314CC3-9774-42CD-AD06-DCB555456E91}" type="parTrans" cxnId="{C72B9C30-1D13-465D-A6BA-F147B8CE46AB}">
      <dgm:prSet/>
      <dgm:spPr/>
      <dgm:t>
        <a:bodyPr/>
        <a:lstStyle/>
        <a:p>
          <a:endParaRPr lang="en-US"/>
        </a:p>
      </dgm:t>
    </dgm:pt>
    <dgm:pt modelId="{7E591DCE-E5DF-4D6F-83BB-EFFDAC7C862C}" type="sibTrans" cxnId="{C72B9C30-1D13-465D-A6BA-F147B8CE46AB}">
      <dgm:prSet/>
      <dgm:spPr/>
      <dgm:t>
        <a:bodyPr/>
        <a:lstStyle/>
        <a:p>
          <a:endParaRPr lang="en-US"/>
        </a:p>
      </dgm:t>
    </dgm:pt>
    <dgm:pt modelId="{0F7B9266-BFA5-4962-B2B6-04B47BFD3A8F}">
      <dgm:prSet/>
      <dgm:spPr/>
      <dgm:t>
        <a:bodyPr/>
        <a:lstStyle/>
        <a:p>
          <a:r>
            <a:rPr lang="en-US" b="0" i="0" dirty="0"/>
            <a:t>State wise status of complaints</a:t>
          </a:r>
          <a:endParaRPr lang="en-US" dirty="0"/>
        </a:p>
      </dgm:t>
    </dgm:pt>
    <dgm:pt modelId="{581FA625-801C-4EF3-967A-C45CD445F094}" type="parTrans" cxnId="{B74C6F13-E361-405B-8641-BD8669ACFB85}">
      <dgm:prSet/>
      <dgm:spPr/>
      <dgm:t>
        <a:bodyPr/>
        <a:lstStyle/>
        <a:p>
          <a:endParaRPr lang="en-US"/>
        </a:p>
      </dgm:t>
    </dgm:pt>
    <dgm:pt modelId="{DDA571F4-F37F-41B9-A5E0-B2E3496F0478}" type="sibTrans" cxnId="{B74C6F13-E361-405B-8641-BD8669ACFB85}">
      <dgm:prSet/>
      <dgm:spPr/>
      <dgm:t>
        <a:bodyPr/>
        <a:lstStyle/>
        <a:p>
          <a:endParaRPr lang="en-US"/>
        </a:p>
      </dgm:t>
    </dgm:pt>
    <dgm:pt modelId="{866A4630-61EC-442C-AD1B-242616F4E235}">
      <dgm:prSet/>
      <dgm:spPr/>
      <dgm:t>
        <a:bodyPr/>
        <a:lstStyle/>
        <a:p>
          <a:r>
            <a:rPr lang="en-US" b="0" i="0" dirty="0"/>
            <a:t>Percentage of complaints resolved</a:t>
          </a:r>
          <a:endParaRPr lang="en-US" dirty="0"/>
        </a:p>
      </dgm:t>
    </dgm:pt>
    <dgm:pt modelId="{3F853573-F672-4B94-AD8E-F8D437EC877D}" type="parTrans" cxnId="{422D4AB4-34F9-48FF-B53F-C65BD0FC1CA4}">
      <dgm:prSet/>
      <dgm:spPr/>
      <dgm:t>
        <a:bodyPr/>
        <a:lstStyle/>
        <a:p>
          <a:endParaRPr lang="en-US"/>
        </a:p>
      </dgm:t>
    </dgm:pt>
    <dgm:pt modelId="{02F6A071-60CC-41D6-93A1-3523FA0D273E}" type="sibTrans" cxnId="{422D4AB4-34F9-48FF-B53F-C65BD0FC1CA4}">
      <dgm:prSet/>
      <dgm:spPr/>
      <dgm:t>
        <a:bodyPr/>
        <a:lstStyle/>
        <a:p>
          <a:endParaRPr lang="en-US"/>
        </a:p>
      </dgm:t>
    </dgm:pt>
    <dgm:pt modelId="{7C95E8A7-7D90-4BAC-A2DF-D58FAAC98493}" type="pres">
      <dgm:prSet presAssocID="{66EDCEE0-C7CE-447F-B4B6-6A1394288943}" presName="linear" presStyleCnt="0">
        <dgm:presLayoutVars>
          <dgm:dir/>
          <dgm:animLvl val="lvl"/>
          <dgm:resizeHandles val="exact"/>
        </dgm:presLayoutVars>
      </dgm:prSet>
      <dgm:spPr/>
    </dgm:pt>
    <dgm:pt modelId="{FD85E34F-4355-46BF-94BD-E7C92933FB55}" type="pres">
      <dgm:prSet presAssocID="{EBAAE97A-35CA-45BC-A098-F445A302BA58}" presName="parentLin" presStyleCnt="0"/>
      <dgm:spPr/>
    </dgm:pt>
    <dgm:pt modelId="{F8B2D4DA-1CFA-4CE8-81ED-03B39FCC0836}" type="pres">
      <dgm:prSet presAssocID="{EBAAE97A-35CA-45BC-A098-F445A302BA58}" presName="parentLeftMargin" presStyleLbl="node1" presStyleIdx="0" presStyleCnt="3"/>
      <dgm:spPr/>
    </dgm:pt>
    <dgm:pt modelId="{EEC03F05-2D67-4FE1-AB08-DA9CE58F6438}" type="pres">
      <dgm:prSet presAssocID="{EBAAE97A-35CA-45BC-A098-F445A302BA58}" presName="parentText" presStyleLbl="node1" presStyleIdx="0" presStyleCnt="3">
        <dgm:presLayoutVars>
          <dgm:chMax val="0"/>
          <dgm:bulletEnabled val="1"/>
        </dgm:presLayoutVars>
      </dgm:prSet>
      <dgm:spPr/>
    </dgm:pt>
    <dgm:pt modelId="{EBBD652D-6F54-4BF3-8684-6AC383986817}" type="pres">
      <dgm:prSet presAssocID="{EBAAE97A-35CA-45BC-A098-F445A302BA58}" presName="negativeSpace" presStyleCnt="0"/>
      <dgm:spPr/>
    </dgm:pt>
    <dgm:pt modelId="{10BC5EFD-3216-4441-848A-037DE028DD6E}" type="pres">
      <dgm:prSet presAssocID="{EBAAE97A-35CA-45BC-A098-F445A302BA58}" presName="childText" presStyleLbl="conFgAcc1" presStyleIdx="0" presStyleCnt="3">
        <dgm:presLayoutVars>
          <dgm:bulletEnabled val="1"/>
        </dgm:presLayoutVars>
      </dgm:prSet>
      <dgm:spPr/>
    </dgm:pt>
    <dgm:pt modelId="{9FB46FB2-C5FE-4437-8419-FAECDFD3D296}" type="pres">
      <dgm:prSet presAssocID="{AAA8280B-0C42-4927-89C7-3C443A41DEC1}" presName="spaceBetweenRectangles" presStyleCnt="0"/>
      <dgm:spPr/>
    </dgm:pt>
    <dgm:pt modelId="{408E33B1-ED82-4C77-A180-984FCAAD82A8}" type="pres">
      <dgm:prSet presAssocID="{7F7FDD80-4D40-4ED5-8D1E-C5E50A868D66}" presName="parentLin" presStyleCnt="0"/>
      <dgm:spPr/>
    </dgm:pt>
    <dgm:pt modelId="{30C5EA5A-A73B-4C22-9C4F-461B60AE0305}" type="pres">
      <dgm:prSet presAssocID="{7F7FDD80-4D40-4ED5-8D1E-C5E50A868D66}" presName="parentLeftMargin" presStyleLbl="node1" presStyleIdx="0" presStyleCnt="3"/>
      <dgm:spPr/>
    </dgm:pt>
    <dgm:pt modelId="{58887848-9844-4E74-A934-10D7C20F2845}" type="pres">
      <dgm:prSet presAssocID="{7F7FDD80-4D40-4ED5-8D1E-C5E50A868D66}" presName="parentText" presStyleLbl="node1" presStyleIdx="1" presStyleCnt="3">
        <dgm:presLayoutVars>
          <dgm:chMax val="0"/>
          <dgm:bulletEnabled val="1"/>
        </dgm:presLayoutVars>
      </dgm:prSet>
      <dgm:spPr/>
    </dgm:pt>
    <dgm:pt modelId="{6F1FD54A-9A6A-486F-87CF-8591C6073755}" type="pres">
      <dgm:prSet presAssocID="{7F7FDD80-4D40-4ED5-8D1E-C5E50A868D66}" presName="negativeSpace" presStyleCnt="0"/>
      <dgm:spPr/>
    </dgm:pt>
    <dgm:pt modelId="{458F5B6E-C710-4ACF-A6A8-539DC0FD2426}" type="pres">
      <dgm:prSet presAssocID="{7F7FDD80-4D40-4ED5-8D1E-C5E50A868D66}" presName="childText" presStyleLbl="conFgAcc1" presStyleIdx="1" presStyleCnt="3">
        <dgm:presLayoutVars>
          <dgm:bulletEnabled val="1"/>
        </dgm:presLayoutVars>
      </dgm:prSet>
      <dgm:spPr/>
    </dgm:pt>
    <dgm:pt modelId="{96686C92-B306-416F-B6C0-91381915C1C7}" type="pres">
      <dgm:prSet presAssocID="{83F330C1-B243-4230-BA17-E18E65728285}" presName="spaceBetweenRectangles" presStyleCnt="0"/>
      <dgm:spPr/>
    </dgm:pt>
    <dgm:pt modelId="{05D76A26-FD77-413C-95A4-C218D7EAB3A2}" type="pres">
      <dgm:prSet presAssocID="{41B8FCF4-D07F-45E6-8F70-898352E02730}" presName="parentLin" presStyleCnt="0"/>
      <dgm:spPr/>
    </dgm:pt>
    <dgm:pt modelId="{F64251CE-9C97-4CCA-9AA4-5F3C040F5A6A}" type="pres">
      <dgm:prSet presAssocID="{41B8FCF4-D07F-45E6-8F70-898352E02730}" presName="parentLeftMargin" presStyleLbl="node1" presStyleIdx="1" presStyleCnt="3"/>
      <dgm:spPr/>
    </dgm:pt>
    <dgm:pt modelId="{B06CB42A-C40A-4840-9346-1D859D1782AF}" type="pres">
      <dgm:prSet presAssocID="{41B8FCF4-D07F-45E6-8F70-898352E02730}" presName="parentText" presStyleLbl="node1" presStyleIdx="2" presStyleCnt="3">
        <dgm:presLayoutVars>
          <dgm:chMax val="0"/>
          <dgm:bulletEnabled val="1"/>
        </dgm:presLayoutVars>
      </dgm:prSet>
      <dgm:spPr/>
    </dgm:pt>
    <dgm:pt modelId="{14A54ADD-70C0-45CB-9BAA-2E12F386BE1E}" type="pres">
      <dgm:prSet presAssocID="{41B8FCF4-D07F-45E6-8F70-898352E02730}" presName="negativeSpace" presStyleCnt="0"/>
      <dgm:spPr/>
    </dgm:pt>
    <dgm:pt modelId="{737D6DE5-3814-41B8-B962-787E4F136B56}" type="pres">
      <dgm:prSet presAssocID="{41B8FCF4-D07F-45E6-8F70-898352E02730}" presName="childText" presStyleLbl="conFgAcc1" presStyleIdx="2" presStyleCnt="3">
        <dgm:presLayoutVars>
          <dgm:bulletEnabled val="1"/>
        </dgm:presLayoutVars>
      </dgm:prSet>
      <dgm:spPr/>
    </dgm:pt>
  </dgm:ptLst>
  <dgm:cxnLst>
    <dgm:cxn modelId="{BC0F4E0D-8E35-4304-9F3D-9135ECC7DC3D}" type="presOf" srcId="{EBAAE97A-35CA-45BC-A098-F445A302BA58}" destId="{EEC03F05-2D67-4FE1-AB08-DA9CE58F6438}" srcOrd="1" destOrd="0" presId="urn:microsoft.com/office/officeart/2005/8/layout/list1"/>
    <dgm:cxn modelId="{15746612-EE49-4EB0-A570-EA5307FF2D59}" type="presOf" srcId="{41B8FCF4-D07F-45E6-8F70-898352E02730}" destId="{B06CB42A-C40A-4840-9346-1D859D1782AF}" srcOrd="1" destOrd="0" presId="urn:microsoft.com/office/officeart/2005/8/layout/list1"/>
    <dgm:cxn modelId="{B74C6F13-E361-405B-8641-BD8669ACFB85}" srcId="{41B8FCF4-D07F-45E6-8F70-898352E02730}" destId="{0F7B9266-BFA5-4962-B2B6-04B47BFD3A8F}" srcOrd="3" destOrd="0" parTransId="{581FA625-801C-4EF3-967A-C45CD445F094}" sibTransId="{DDA571F4-F37F-41B9-A5E0-B2E3496F0478}"/>
    <dgm:cxn modelId="{C95B9216-B1E6-4CD9-95F5-014495AE16A5}" type="presOf" srcId="{0D880898-E08E-4403-9DF1-A6575DCDC332}" destId="{737D6DE5-3814-41B8-B962-787E4F136B56}" srcOrd="0" destOrd="4" presId="urn:microsoft.com/office/officeart/2005/8/layout/list1"/>
    <dgm:cxn modelId="{060B281B-5979-46CE-8032-6B3CF928C458}" srcId="{41B8FCF4-D07F-45E6-8F70-898352E02730}" destId="{99DB1FF8-2944-4D55-BEFE-F753349BCE97}" srcOrd="0" destOrd="0" parTransId="{7B5D7144-1C81-42B7-ACB1-93E5C1B36406}" sibTransId="{EB7A11F7-8846-4B61-B517-386BE71426EB}"/>
    <dgm:cxn modelId="{5392DB21-81EB-411C-985A-FEA8FFE58AAE}" type="presOf" srcId="{7F7FDD80-4D40-4ED5-8D1E-C5E50A868D66}" destId="{58887848-9844-4E74-A934-10D7C20F2845}" srcOrd="1" destOrd="0" presId="urn:microsoft.com/office/officeart/2005/8/layout/list1"/>
    <dgm:cxn modelId="{C72B9C30-1D13-465D-A6BA-F147B8CE46AB}" srcId="{41B8FCF4-D07F-45E6-8F70-898352E02730}" destId="{0D880898-E08E-4403-9DF1-A6575DCDC332}" srcOrd="4" destOrd="0" parTransId="{FE314CC3-9774-42CD-AD06-DCB555456E91}" sibTransId="{7E591DCE-E5DF-4D6F-83BB-EFFDAC7C862C}"/>
    <dgm:cxn modelId="{2A77C63E-7287-4AE8-893D-B8073A23DD38}" srcId="{41B8FCF4-D07F-45E6-8F70-898352E02730}" destId="{8ADAAEB2-FAE4-4F63-9082-A8B690A0EE0D}" srcOrd="1" destOrd="0" parTransId="{8D65AD9D-A79B-4955-A658-48EB211314AD}" sibTransId="{9CE64E5E-5240-4437-9523-E869E8479707}"/>
    <dgm:cxn modelId="{F452E35D-76BA-4BC9-AE6A-B7BED004A3C9}" srcId="{66EDCEE0-C7CE-447F-B4B6-6A1394288943}" destId="{EBAAE97A-35CA-45BC-A098-F445A302BA58}" srcOrd="0" destOrd="0" parTransId="{156204C4-1712-4F68-97D4-B6D36EA0DCDA}" sibTransId="{AAA8280B-0C42-4927-89C7-3C443A41DEC1}"/>
    <dgm:cxn modelId="{1AE1BE6A-1FA7-463F-B8CE-E8448DCC0072}" type="presOf" srcId="{0F7B9266-BFA5-4962-B2B6-04B47BFD3A8F}" destId="{737D6DE5-3814-41B8-B962-787E4F136B56}" srcOrd="0" destOrd="3" presId="urn:microsoft.com/office/officeart/2005/8/layout/list1"/>
    <dgm:cxn modelId="{3535584F-8EC6-4893-B82B-21A4ECFBE5FD}" srcId="{66EDCEE0-C7CE-447F-B4B6-6A1394288943}" destId="{41B8FCF4-D07F-45E6-8F70-898352E02730}" srcOrd="2" destOrd="0" parTransId="{D54D6A97-A022-4858-965E-85471B496233}" sibTransId="{BE55E440-E5AD-4B78-88BE-DD20F1F26141}"/>
    <dgm:cxn modelId="{7EDB7B50-8C16-4E49-BAA6-7D526E4D4F5A}" srcId="{41B8FCF4-D07F-45E6-8F70-898352E02730}" destId="{32C4ADB5-A0F9-4F39-8179-730EE5A7CF94}" srcOrd="2" destOrd="0" parTransId="{04D1DC0A-1376-42A5-A01F-11958417650F}" sibTransId="{A7C6A434-0FD6-4C8E-AF29-2A81BF79955D}"/>
    <dgm:cxn modelId="{86A18A59-1478-41E1-B66D-DD22C3B7F0BD}" type="presOf" srcId="{99DB1FF8-2944-4D55-BEFE-F753349BCE97}" destId="{737D6DE5-3814-41B8-B962-787E4F136B56}" srcOrd="0" destOrd="0" presId="urn:microsoft.com/office/officeart/2005/8/layout/list1"/>
    <dgm:cxn modelId="{28687A8A-F4D1-47DD-93C0-2020FF682873}" type="presOf" srcId="{32C4ADB5-A0F9-4F39-8179-730EE5A7CF94}" destId="{737D6DE5-3814-41B8-B962-787E4F136B56}" srcOrd="0" destOrd="2" presId="urn:microsoft.com/office/officeart/2005/8/layout/list1"/>
    <dgm:cxn modelId="{1FDED498-9AA2-49C9-95C4-43BD36AE0C38}" type="presOf" srcId="{7F7FDD80-4D40-4ED5-8D1E-C5E50A868D66}" destId="{30C5EA5A-A73B-4C22-9C4F-461B60AE0305}" srcOrd="0" destOrd="0" presId="urn:microsoft.com/office/officeart/2005/8/layout/list1"/>
    <dgm:cxn modelId="{92B240A0-ADB8-4FDD-A9C8-7D094300C1C0}" srcId="{66EDCEE0-C7CE-447F-B4B6-6A1394288943}" destId="{7F7FDD80-4D40-4ED5-8D1E-C5E50A868D66}" srcOrd="1" destOrd="0" parTransId="{21A0032D-A6C7-4D7E-B8BB-E58D0E44B9BF}" sibTransId="{83F330C1-B243-4230-BA17-E18E65728285}"/>
    <dgm:cxn modelId="{422D4AB4-34F9-48FF-B53F-C65BD0FC1CA4}" srcId="{41B8FCF4-D07F-45E6-8F70-898352E02730}" destId="{866A4630-61EC-442C-AD1B-242616F4E235}" srcOrd="5" destOrd="0" parTransId="{3F853573-F672-4B94-AD8E-F8D437EC877D}" sibTransId="{02F6A071-60CC-41D6-93A1-3523FA0D273E}"/>
    <dgm:cxn modelId="{4AB910C6-8A47-42F3-A021-164DB8749A25}" type="presOf" srcId="{EBAAE97A-35CA-45BC-A098-F445A302BA58}" destId="{F8B2D4DA-1CFA-4CE8-81ED-03B39FCC0836}" srcOrd="0" destOrd="0" presId="urn:microsoft.com/office/officeart/2005/8/layout/list1"/>
    <dgm:cxn modelId="{B9F490C6-222A-4B49-B6C4-16AF99C0794F}" type="presOf" srcId="{41B8FCF4-D07F-45E6-8F70-898352E02730}" destId="{F64251CE-9C97-4CCA-9AA4-5F3C040F5A6A}" srcOrd="0" destOrd="0" presId="urn:microsoft.com/office/officeart/2005/8/layout/list1"/>
    <dgm:cxn modelId="{848CACC7-5384-4A2E-AFC6-00B9B8DF4007}" type="presOf" srcId="{866A4630-61EC-442C-AD1B-242616F4E235}" destId="{737D6DE5-3814-41B8-B962-787E4F136B56}" srcOrd="0" destOrd="5" presId="urn:microsoft.com/office/officeart/2005/8/layout/list1"/>
    <dgm:cxn modelId="{62B09AC9-A53C-4CE1-BF33-6988B8FFE1B4}" type="presOf" srcId="{8ADAAEB2-FAE4-4F63-9082-A8B690A0EE0D}" destId="{737D6DE5-3814-41B8-B962-787E4F136B56}" srcOrd="0" destOrd="1" presId="urn:microsoft.com/office/officeart/2005/8/layout/list1"/>
    <dgm:cxn modelId="{D3B2B4FB-F9BF-4187-BDC8-1E33B77B1201}" type="presOf" srcId="{66EDCEE0-C7CE-447F-B4B6-6A1394288943}" destId="{7C95E8A7-7D90-4BAC-A2DF-D58FAAC98493}" srcOrd="0" destOrd="0" presId="urn:microsoft.com/office/officeart/2005/8/layout/list1"/>
    <dgm:cxn modelId="{F676AED6-5A22-44E7-904A-95B4B004BDC6}" type="presParOf" srcId="{7C95E8A7-7D90-4BAC-A2DF-D58FAAC98493}" destId="{FD85E34F-4355-46BF-94BD-E7C92933FB55}" srcOrd="0" destOrd="0" presId="urn:microsoft.com/office/officeart/2005/8/layout/list1"/>
    <dgm:cxn modelId="{E40DA1AA-65F5-4856-8284-293F5553B6F4}" type="presParOf" srcId="{FD85E34F-4355-46BF-94BD-E7C92933FB55}" destId="{F8B2D4DA-1CFA-4CE8-81ED-03B39FCC0836}" srcOrd="0" destOrd="0" presId="urn:microsoft.com/office/officeart/2005/8/layout/list1"/>
    <dgm:cxn modelId="{C716F3F0-8B13-4997-B15C-7C3B01AAF819}" type="presParOf" srcId="{FD85E34F-4355-46BF-94BD-E7C92933FB55}" destId="{EEC03F05-2D67-4FE1-AB08-DA9CE58F6438}" srcOrd="1" destOrd="0" presId="urn:microsoft.com/office/officeart/2005/8/layout/list1"/>
    <dgm:cxn modelId="{D06792EB-86F4-4AAA-90FD-B60B68BE044E}" type="presParOf" srcId="{7C95E8A7-7D90-4BAC-A2DF-D58FAAC98493}" destId="{EBBD652D-6F54-4BF3-8684-6AC383986817}" srcOrd="1" destOrd="0" presId="urn:microsoft.com/office/officeart/2005/8/layout/list1"/>
    <dgm:cxn modelId="{F9C45647-6686-46CD-AD0A-EE50ED73A0C3}" type="presParOf" srcId="{7C95E8A7-7D90-4BAC-A2DF-D58FAAC98493}" destId="{10BC5EFD-3216-4441-848A-037DE028DD6E}" srcOrd="2" destOrd="0" presId="urn:microsoft.com/office/officeart/2005/8/layout/list1"/>
    <dgm:cxn modelId="{8EB52533-3CF6-4527-B66A-3255371C6334}" type="presParOf" srcId="{7C95E8A7-7D90-4BAC-A2DF-D58FAAC98493}" destId="{9FB46FB2-C5FE-4437-8419-FAECDFD3D296}" srcOrd="3" destOrd="0" presId="urn:microsoft.com/office/officeart/2005/8/layout/list1"/>
    <dgm:cxn modelId="{8E4997C8-7E29-4939-A5EA-72ECA19B4B33}" type="presParOf" srcId="{7C95E8A7-7D90-4BAC-A2DF-D58FAAC98493}" destId="{408E33B1-ED82-4C77-A180-984FCAAD82A8}" srcOrd="4" destOrd="0" presId="urn:microsoft.com/office/officeart/2005/8/layout/list1"/>
    <dgm:cxn modelId="{E96CAD38-9110-4321-A874-9A0939FF4359}" type="presParOf" srcId="{408E33B1-ED82-4C77-A180-984FCAAD82A8}" destId="{30C5EA5A-A73B-4C22-9C4F-461B60AE0305}" srcOrd="0" destOrd="0" presId="urn:microsoft.com/office/officeart/2005/8/layout/list1"/>
    <dgm:cxn modelId="{96DF9DD4-3F39-46B2-82D5-C4D365D40D5D}" type="presParOf" srcId="{408E33B1-ED82-4C77-A180-984FCAAD82A8}" destId="{58887848-9844-4E74-A934-10D7C20F2845}" srcOrd="1" destOrd="0" presId="urn:microsoft.com/office/officeart/2005/8/layout/list1"/>
    <dgm:cxn modelId="{66D66DF4-5076-4FAC-A9B0-DA4AFB7BEBC5}" type="presParOf" srcId="{7C95E8A7-7D90-4BAC-A2DF-D58FAAC98493}" destId="{6F1FD54A-9A6A-486F-87CF-8591C6073755}" srcOrd="5" destOrd="0" presId="urn:microsoft.com/office/officeart/2005/8/layout/list1"/>
    <dgm:cxn modelId="{CB805BCD-1EFE-42BB-BDB4-04FD5EE331F1}" type="presParOf" srcId="{7C95E8A7-7D90-4BAC-A2DF-D58FAAC98493}" destId="{458F5B6E-C710-4ACF-A6A8-539DC0FD2426}" srcOrd="6" destOrd="0" presId="urn:microsoft.com/office/officeart/2005/8/layout/list1"/>
    <dgm:cxn modelId="{8D52CC00-C77B-49A5-A0C8-C024AF5AB3F3}" type="presParOf" srcId="{7C95E8A7-7D90-4BAC-A2DF-D58FAAC98493}" destId="{96686C92-B306-416F-B6C0-91381915C1C7}" srcOrd="7" destOrd="0" presId="urn:microsoft.com/office/officeart/2005/8/layout/list1"/>
    <dgm:cxn modelId="{0BE43315-89EC-48AE-A4BE-3B8160F3366F}" type="presParOf" srcId="{7C95E8A7-7D90-4BAC-A2DF-D58FAAC98493}" destId="{05D76A26-FD77-413C-95A4-C218D7EAB3A2}" srcOrd="8" destOrd="0" presId="urn:microsoft.com/office/officeart/2005/8/layout/list1"/>
    <dgm:cxn modelId="{DEE14A65-82CB-4755-BDC0-E90F373440AE}" type="presParOf" srcId="{05D76A26-FD77-413C-95A4-C218D7EAB3A2}" destId="{F64251CE-9C97-4CCA-9AA4-5F3C040F5A6A}" srcOrd="0" destOrd="0" presId="urn:microsoft.com/office/officeart/2005/8/layout/list1"/>
    <dgm:cxn modelId="{1E93624F-1938-44EC-95DD-14B327463F3E}" type="presParOf" srcId="{05D76A26-FD77-413C-95A4-C218D7EAB3A2}" destId="{B06CB42A-C40A-4840-9346-1D859D1782AF}" srcOrd="1" destOrd="0" presId="urn:microsoft.com/office/officeart/2005/8/layout/list1"/>
    <dgm:cxn modelId="{022DDBB2-1978-48BC-AD2A-3C95DBDF462D}" type="presParOf" srcId="{7C95E8A7-7D90-4BAC-A2DF-D58FAAC98493}" destId="{14A54ADD-70C0-45CB-9BAA-2E12F386BE1E}" srcOrd="9" destOrd="0" presId="urn:microsoft.com/office/officeart/2005/8/layout/list1"/>
    <dgm:cxn modelId="{ED1B2A44-FB37-4ABA-9DC6-1FC4D263F13E}" type="presParOf" srcId="{7C95E8A7-7D90-4BAC-A2DF-D58FAAC98493}" destId="{737D6DE5-3814-41B8-B962-787E4F136B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34ED3-5364-46E4-A1C9-78B9168408A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C7EDFA1-7616-46D2-9418-BEDC32951657}">
      <dgm:prSet/>
      <dgm:spPr/>
      <dgm:t>
        <a:bodyPr/>
        <a:lstStyle/>
        <a:p>
          <a:r>
            <a:rPr lang="en-US" b="0" i="0" dirty="0"/>
            <a:t>Provide the trend chart for the number of complaints at monthly and daily granularity levels.</a:t>
          </a:r>
          <a:endParaRPr lang="en-US" dirty="0"/>
        </a:p>
      </dgm:t>
    </dgm:pt>
    <dgm:pt modelId="{105239DA-436F-4B9A-B369-EA7B64AB9126}" type="parTrans" cxnId="{1E9CC19F-C6EA-452F-9FED-E1C8D38CD513}">
      <dgm:prSet/>
      <dgm:spPr/>
      <dgm:t>
        <a:bodyPr/>
        <a:lstStyle/>
        <a:p>
          <a:endParaRPr lang="en-US"/>
        </a:p>
      </dgm:t>
    </dgm:pt>
    <dgm:pt modelId="{C2C11675-D822-4F87-88BD-DCAAFCFA4994}" type="sibTrans" cxnId="{1E9CC19F-C6EA-452F-9FED-E1C8D38CD513}">
      <dgm:prSet/>
      <dgm:spPr/>
      <dgm:t>
        <a:bodyPr/>
        <a:lstStyle/>
        <a:p>
          <a:endParaRPr lang="en-US"/>
        </a:p>
      </dgm:t>
    </dgm:pt>
    <dgm:pt modelId="{29ABE698-8A2B-4ADC-B5DB-D6D8E7FD60E2}">
      <dgm:prSet/>
      <dgm:spPr/>
      <dgm:t>
        <a:bodyPr/>
        <a:lstStyle/>
        <a:p>
          <a:r>
            <a:rPr lang="en-US" b="0" i="0" dirty="0"/>
            <a:t>Provide a table with the frequency of complaint types.</a:t>
          </a:r>
          <a:endParaRPr lang="en-US" dirty="0"/>
        </a:p>
      </dgm:t>
    </dgm:pt>
    <dgm:pt modelId="{19B8F110-919F-435B-B655-AD60D18FA2BC}" type="parTrans" cxnId="{58D1117B-BBBC-41E3-AA49-2941B8FB3E41}">
      <dgm:prSet/>
      <dgm:spPr/>
      <dgm:t>
        <a:bodyPr/>
        <a:lstStyle/>
        <a:p>
          <a:endParaRPr lang="en-US"/>
        </a:p>
      </dgm:t>
    </dgm:pt>
    <dgm:pt modelId="{EB8BF272-69A0-4D4A-AED4-A6884769E694}" type="sibTrans" cxnId="{58D1117B-BBBC-41E3-AA49-2941B8FB3E41}">
      <dgm:prSet/>
      <dgm:spPr/>
      <dgm:t>
        <a:bodyPr/>
        <a:lstStyle/>
        <a:p>
          <a:endParaRPr lang="en-US"/>
        </a:p>
      </dgm:t>
    </dgm:pt>
    <dgm:pt modelId="{BABD8593-12BE-4B96-8AAF-1E48C7C706B9}">
      <dgm:prSet/>
      <dgm:spPr/>
      <dgm:t>
        <a:bodyPr/>
        <a:lstStyle/>
        <a:p>
          <a:r>
            <a:rPr lang="en-US" b="0" i="0" dirty="0"/>
            <a:t>Which complaint types are maximum?</a:t>
          </a:r>
          <a:endParaRPr lang="en-US" dirty="0"/>
        </a:p>
      </dgm:t>
    </dgm:pt>
    <dgm:pt modelId="{8EE4EB67-813D-4EAF-82B9-19A8F48A07D6}" type="parTrans" cxnId="{D7664335-F91D-4F59-AC2E-8CC0E0299939}">
      <dgm:prSet/>
      <dgm:spPr/>
      <dgm:t>
        <a:bodyPr/>
        <a:lstStyle/>
        <a:p>
          <a:endParaRPr lang="en-US"/>
        </a:p>
      </dgm:t>
    </dgm:pt>
    <dgm:pt modelId="{65F57795-5360-4E3D-92C3-53A0A4685A03}" type="sibTrans" cxnId="{D7664335-F91D-4F59-AC2E-8CC0E0299939}">
      <dgm:prSet/>
      <dgm:spPr/>
      <dgm:t>
        <a:bodyPr/>
        <a:lstStyle/>
        <a:p>
          <a:endParaRPr lang="en-US"/>
        </a:p>
      </dgm:t>
    </dgm:pt>
    <dgm:pt modelId="{106D1068-8847-436B-B886-24AC879419EA}">
      <dgm:prSet/>
      <dgm:spPr/>
      <dgm:t>
        <a:bodyPr/>
        <a:lstStyle/>
        <a:p>
          <a:r>
            <a:rPr lang="en-US" b="0" i="0" dirty="0"/>
            <a:t>Provide state wise status of complaints in a stacked bar chart. </a:t>
          </a:r>
          <a:endParaRPr lang="en-US" dirty="0"/>
        </a:p>
      </dgm:t>
    </dgm:pt>
    <dgm:pt modelId="{D5D9E52E-591A-4D54-979C-D2E44BBB7B87}" type="parTrans" cxnId="{680E3C56-8743-4B2C-9A4C-C99A80203B7C}">
      <dgm:prSet/>
      <dgm:spPr/>
      <dgm:t>
        <a:bodyPr/>
        <a:lstStyle/>
        <a:p>
          <a:endParaRPr lang="en-US"/>
        </a:p>
      </dgm:t>
    </dgm:pt>
    <dgm:pt modelId="{825D1EA7-5081-4B33-81D6-66F2E619147C}" type="sibTrans" cxnId="{680E3C56-8743-4B2C-9A4C-C99A80203B7C}">
      <dgm:prSet/>
      <dgm:spPr/>
      <dgm:t>
        <a:bodyPr/>
        <a:lstStyle/>
        <a:p>
          <a:endParaRPr lang="en-US"/>
        </a:p>
      </dgm:t>
    </dgm:pt>
    <dgm:pt modelId="{6920466A-887C-4161-A736-EEF01D6F0222}">
      <dgm:prSet/>
      <dgm:spPr/>
      <dgm:t>
        <a:bodyPr/>
        <a:lstStyle/>
        <a:p>
          <a:r>
            <a:rPr lang="en-US" b="0" i="0"/>
            <a:t>Which state has the maximum complaints?</a:t>
          </a:r>
          <a:endParaRPr lang="en-US"/>
        </a:p>
      </dgm:t>
    </dgm:pt>
    <dgm:pt modelId="{4DF82A9F-09B9-4111-B712-369E6B962C98}" type="parTrans" cxnId="{22DBC4EE-A2EE-463D-8042-7969322A9EFB}">
      <dgm:prSet/>
      <dgm:spPr/>
      <dgm:t>
        <a:bodyPr/>
        <a:lstStyle/>
        <a:p>
          <a:endParaRPr lang="en-US"/>
        </a:p>
      </dgm:t>
    </dgm:pt>
    <dgm:pt modelId="{CF43B7D9-69B9-440A-A6D0-6F6845A55FDE}" type="sibTrans" cxnId="{22DBC4EE-A2EE-463D-8042-7969322A9EFB}">
      <dgm:prSet/>
      <dgm:spPr/>
      <dgm:t>
        <a:bodyPr/>
        <a:lstStyle/>
        <a:p>
          <a:endParaRPr lang="en-US"/>
        </a:p>
      </dgm:t>
    </dgm:pt>
    <dgm:pt modelId="{898058BF-A13C-4282-B4A8-9FBDCD9D1DB9}">
      <dgm:prSet/>
      <dgm:spPr/>
      <dgm:t>
        <a:bodyPr/>
        <a:lstStyle/>
        <a:p>
          <a:r>
            <a:rPr lang="en-US" b="0" i="0" dirty="0"/>
            <a:t>Which state has the highest percentage of unresolved complaints?</a:t>
          </a:r>
          <a:endParaRPr lang="en-US" dirty="0"/>
        </a:p>
      </dgm:t>
    </dgm:pt>
    <dgm:pt modelId="{AF90902A-5F79-4C19-9D38-6206013BD69B}" type="parTrans" cxnId="{A0D697CA-E49E-418C-B4C8-58C21DAC6EC5}">
      <dgm:prSet/>
      <dgm:spPr/>
      <dgm:t>
        <a:bodyPr/>
        <a:lstStyle/>
        <a:p>
          <a:endParaRPr lang="en-US"/>
        </a:p>
      </dgm:t>
    </dgm:pt>
    <dgm:pt modelId="{13A38CBF-EC64-4E7F-808A-E7C7972E26E6}" type="sibTrans" cxnId="{A0D697CA-E49E-418C-B4C8-58C21DAC6EC5}">
      <dgm:prSet/>
      <dgm:spPr/>
      <dgm:t>
        <a:bodyPr/>
        <a:lstStyle/>
        <a:p>
          <a:endParaRPr lang="en-US"/>
        </a:p>
      </dgm:t>
    </dgm:pt>
    <dgm:pt modelId="{D99EA020-CC98-4557-A292-918F868E3C47}">
      <dgm:prSet/>
      <dgm:spPr/>
      <dgm:t>
        <a:bodyPr/>
        <a:lstStyle/>
        <a:p>
          <a:r>
            <a:rPr lang="en-US" b="0" i="0" dirty="0"/>
            <a:t>Provide the percentage of complaints resolved till date, which were received through the Internet and customer care calls.</a:t>
          </a:r>
          <a:endParaRPr lang="en-US" dirty="0"/>
        </a:p>
      </dgm:t>
    </dgm:pt>
    <dgm:pt modelId="{2C0335F1-4990-492C-B90F-4B52020FA9B7}" type="parTrans" cxnId="{BD9A95FC-DFD6-477D-A543-609FB16413CE}">
      <dgm:prSet/>
      <dgm:spPr/>
      <dgm:t>
        <a:bodyPr/>
        <a:lstStyle/>
        <a:p>
          <a:endParaRPr lang="en-US"/>
        </a:p>
      </dgm:t>
    </dgm:pt>
    <dgm:pt modelId="{33CE6716-58D6-4A66-AEA5-21E689CB17EA}" type="sibTrans" cxnId="{BD9A95FC-DFD6-477D-A543-609FB16413CE}">
      <dgm:prSet/>
      <dgm:spPr/>
      <dgm:t>
        <a:bodyPr/>
        <a:lstStyle/>
        <a:p>
          <a:endParaRPr lang="en-US"/>
        </a:p>
      </dgm:t>
    </dgm:pt>
    <dgm:pt modelId="{5B22F8D2-857E-442C-B37D-66C27A132860}" type="pres">
      <dgm:prSet presAssocID="{E0134ED3-5364-46E4-A1C9-78B9168408A4}" presName="diagram" presStyleCnt="0">
        <dgm:presLayoutVars>
          <dgm:dir/>
          <dgm:resizeHandles val="exact"/>
        </dgm:presLayoutVars>
      </dgm:prSet>
      <dgm:spPr/>
    </dgm:pt>
    <dgm:pt modelId="{423733D5-1C66-4043-90F4-4303901D6375}" type="pres">
      <dgm:prSet presAssocID="{4C7EDFA1-7616-46D2-9418-BEDC32951657}" presName="node" presStyleLbl="node1" presStyleIdx="0" presStyleCnt="7" custLinFactNeighborX="-126">
        <dgm:presLayoutVars>
          <dgm:bulletEnabled val="1"/>
        </dgm:presLayoutVars>
      </dgm:prSet>
      <dgm:spPr/>
    </dgm:pt>
    <dgm:pt modelId="{9B026841-9162-417F-AC69-BD3E42F87B8D}" type="pres">
      <dgm:prSet presAssocID="{C2C11675-D822-4F87-88BD-DCAAFCFA4994}" presName="sibTrans" presStyleCnt="0"/>
      <dgm:spPr/>
    </dgm:pt>
    <dgm:pt modelId="{A13BE7CE-F621-4F7B-A154-2DF2EBFB13FD}" type="pres">
      <dgm:prSet presAssocID="{29ABE698-8A2B-4ADC-B5DB-D6D8E7FD60E2}" presName="node" presStyleLbl="node1" presStyleIdx="1" presStyleCnt="7">
        <dgm:presLayoutVars>
          <dgm:bulletEnabled val="1"/>
        </dgm:presLayoutVars>
      </dgm:prSet>
      <dgm:spPr/>
    </dgm:pt>
    <dgm:pt modelId="{5B8D1063-4DAE-4A4A-8B40-9B3234CBE49D}" type="pres">
      <dgm:prSet presAssocID="{EB8BF272-69A0-4D4A-AED4-A6884769E694}" presName="sibTrans" presStyleCnt="0"/>
      <dgm:spPr/>
    </dgm:pt>
    <dgm:pt modelId="{EA6F7BCE-689E-443A-AE29-29A6589E4B0E}" type="pres">
      <dgm:prSet presAssocID="{BABD8593-12BE-4B96-8AAF-1E48C7C706B9}" presName="node" presStyleLbl="node1" presStyleIdx="2" presStyleCnt="7">
        <dgm:presLayoutVars>
          <dgm:bulletEnabled val="1"/>
        </dgm:presLayoutVars>
      </dgm:prSet>
      <dgm:spPr/>
    </dgm:pt>
    <dgm:pt modelId="{22C237F8-9CF3-4ABD-9A67-5141960FB6AE}" type="pres">
      <dgm:prSet presAssocID="{65F57795-5360-4E3D-92C3-53A0A4685A03}" presName="sibTrans" presStyleCnt="0"/>
      <dgm:spPr/>
    </dgm:pt>
    <dgm:pt modelId="{7022BD22-76A2-4B49-8D4A-8B59472D4E62}" type="pres">
      <dgm:prSet presAssocID="{106D1068-8847-436B-B886-24AC879419EA}" presName="node" presStyleLbl="node1" presStyleIdx="3" presStyleCnt="7" custLinFactNeighborX="126">
        <dgm:presLayoutVars>
          <dgm:bulletEnabled val="1"/>
        </dgm:presLayoutVars>
      </dgm:prSet>
      <dgm:spPr/>
    </dgm:pt>
    <dgm:pt modelId="{6CEFA822-8A6E-4451-8AE9-01144E31BB80}" type="pres">
      <dgm:prSet presAssocID="{825D1EA7-5081-4B33-81D6-66F2E619147C}" presName="sibTrans" presStyleCnt="0"/>
      <dgm:spPr/>
    </dgm:pt>
    <dgm:pt modelId="{68755BFA-535A-4328-9D9C-6C3BC5492A97}" type="pres">
      <dgm:prSet presAssocID="{6920466A-887C-4161-A736-EEF01D6F0222}" presName="node" presStyleLbl="node1" presStyleIdx="4" presStyleCnt="7">
        <dgm:presLayoutVars>
          <dgm:bulletEnabled val="1"/>
        </dgm:presLayoutVars>
      </dgm:prSet>
      <dgm:spPr/>
    </dgm:pt>
    <dgm:pt modelId="{623DFD17-D683-45CE-A8D8-4994B47E906E}" type="pres">
      <dgm:prSet presAssocID="{CF43B7D9-69B9-440A-A6D0-6F6845A55FDE}" presName="sibTrans" presStyleCnt="0"/>
      <dgm:spPr/>
    </dgm:pt>
    <dgm:pt modelId="{B401CCBF-33C1-4781-83FB-B91594F1A017}" type="pres">
      <dgm:prSet presAssocID="{898058BF-A13C-4282-B4A8-9FBDCD9D1DB9}" presName="node" presStyleLbl="node1" presStyleIdx="5" presStyleCnt="7">
        <dgm:presLayoutVars>
          <dgm:bulletEnabled val="1"/>
        </dgm:presLayoutVars>
      </dgm:prSet>
      <dgm:spPr/>
    </dgm:pt>
    <dgm:pt modelId="{00066BBE-CEA2-4FFD-BF3D-7BCED54ECC90}" type="pres">
      <dgm:prSet presAssocID="{13A38CBF-EC64-4E7F-808A-E7C7972E26E6}" presName="sibTrans" presStyleCnt="0"/>
      <dgm:spPr/>
    </dgm:pt>
    <dgm:pt modelId="{2D4CAB22-CF55-4918-8F8D-32D928CA0840}" type="pres">
      <dgm:prSet presAssocID="{D99EA020-CC98-4557-A292-918F868E3C47}" presName="node" presStyleLbl="node1" presStyleIdx="6" presStyleCnt="7">
        <dgm:presLayoutVars>
          <dgm:bulletEnabled val="1"/>
        </dgm:presLayoutVars>
      </dgm:prSet>
      <dgm:spPr/>
    </dgm:pt>
  </dgm:ptLst>
  <dgm:cxnLst>
    <dgm:cxn modelId="{55E0CF30-C99B-4730-A058-A7FB6A0B649F}" type="presOf" srcId="{D99EA020-CC98-4557-A292-918F868E3C47}" destId="{2D4CAB22-CF55-4918-8F8D-32D928CA0840}" srcOrd="0" destOrd="0" presId="urn:microsoft.com/office/officeart/2005/8/layout/default"/>
    <dgm:cxn modelId="{D7664335-F91D-4F59-AC2E-8CC0E0299939}" srcId="{E0134ED3-5364-46E4-A1C9-78B9168408A4}" destId="{BABD8593-12BE-4B96-8AAF-1E48C7C706B9}" srcOrd="2" destOrd="0" parTransId="{8EE4EB67-813D-4EAF-82B9-19A8F48A07D6}" sibTransId="{65F57795-5360-4E3D-92C3-53A0A4685A03}"/>
    <dgm:cxn modelId="{CA5EE452-BB78-43CB-A750-1D29EA44A637}" type="presOf" srcId="{106D1068-8847-436B-B886-24AC879419EA}" destId="{7022BD22-76A2-4B49-8D4A-8B59472D4E62}" srcOrd="0" destOrd="0" presId="urn:microsoft.com/office/officeart/2005/8/layout/default"/>
    <dgm:cxn modelId="{680E3C56-8743-4B2C-9A4C-C99A80203B7C}" srcId="{E0134ED3-5364-46E4-A1C9-78B9168408A4}" destId="{106D1068-8847-436B-B886-24AC879419EA}" srcOrd="3" destOrd="0" parTransId="{D5D9E52E-591A-4D54-979C-D2E44BBB7B87}" sibTransId="{825D1EA7-5081-4B33-81D6-66F2E619147C}"/>
    <dgm:cxn modelId="{E2FA7878-7677-4825-9CB1-1F0ECF0C0279}" type="presOf" srcId="{BABD8593-12BE-4B96-8AAF-1E48C7C706B9}" destId="{EA6F7BCE-689E-443A-AE29-29A6589E4B0E}" srcOrd="0" destOrd="0" presId="urn:microsoft.com/office/officeart/2005/8/layout/default"/>
    <dgm:cxn modelId="{58D1117B-BBBC-41E3-AA49-2941B8FB3E41}" srcId="{E0134ED3-5364-46E4-A1C9-78B9168408A4}" destId="{29ABE698-8A2B-4ADC-B5DB-D6D8E7FD60E2}" srcOrd="1" destOrd="0" parTransId="{19B8F110-919F-435B-B655-AD60D18FA2BC}" sibTransId="{EB8BF272-69A0-4D4A-AED4-A6884769E694}"/>
    <dgm:cxn modelId="{F1DC2F8B-A794-499D-A953-E074C376003E}" type="presOf" srcId="{6920466A-887C-4161-A736-EEF01D6F0222}" destId="{68755BFA-535A-4328-9D9C-6C3BC5492A97}" srcOrd="0" destOrd="0" presId="urn:microsoft.com/office/officeart/2005/8/layout/default"/>
    <dgm:cxn modelId="{509E0390-5159-4607-BD21-5D5228A598AE}" type="presOf" srcId="{E0134ED3-5364-46E4-A1C9-78B9168408A4}" destId="{5B22F8D2-857E-442C-B37D-66C27A132860}" srcOrd="0" destOrd="0" presId="urn:microsoft.com/office/officeart/2005/8/layout/default"/>
    <dgm:cxn modelId="{CE58349E-B652-45FA-A368-A90F08120C5F}" type="presOf" srcId="{4C7EDFA1-7616-46D2-9418-BEDC32951657}" destId="{423733D5-1C66-4043-90F4-4303901D6375}" srcOrd="0" destOrd="0" presId="urn:microsoft.com/office/officeart/2005/8/layout/default"/>
    <dgm:cxn modelId="{16C88E9F-7B3F-4092-9080-C890A3B72FCD}" type="presOf" srcId="{898058BF-A13C-4282-B4A8-9FBDCD9D1DB9}" destId="{B401CCBF-33C1-4781-83FB-B91594F1A017}" srcOrd="0" destOrd="0" presId="urn:microsoft.com/office/officeart/2005/8/layout/default"/>
    <dgm:cxn modelId="{1E9CC19F-C6EA-452F-9FED-E1C8D38CD513}" srcId="{E0134ED3-5364-46E4-A1C9-78B9168408A4}" destId="{4C7EDFA1-7616-46D2-9418-BEDC32951657}" srcOrd="0" destOrd="0" parTransId="{105239DA-436F-4B9A-B369-EA7B64AB9126}" sibTransId="{C2C11675-D822-4F87-88BD-DCAAFCFA4994}"/>
    <dgm:cxn modelId="{A0D697CA-E49E-418C-B4C8-58C21DAC6EC5}" srcId="{E0134ED3-5364-46E4-A1C9-78B9168408A4}" destId="{898058BF-A13C-4282-B4A8-9FBDCD9D1DB9}" srcOrd="5" destOrd="0" parTransId="{AF90902A-5F79-4C19-9D38-6206013BD69B}" sibTransId="{13A38CBF-EC64-4E7F-808A-E7C7972E26E6}"/>
    <dgm:cxn modelId="{44E21DDC-85C0-4679-8CE7-95BBE39F0241}" type="presOf" srcId="{29ABE698-8A2B-4ADC-B5DB-D6D8E7FD60E2}" destId="{A13BE7CE-F621-4F7B-A154-2DF2EBFB13FD}" srcOrd="0" destOrd="0" presId="urn:microsoft.com/office/officeart/2005/8/layout/default"/>
    <dgm:cxn modelId="{22DBC4EE-A2EE-463D-8042-7969322A9EFB}" srcId="{E0134ED3-5364-46E4-A1C9-78B9168408A4}" destId="{6920466A-887C-4161-A736-EEF01D6F0222}" srcOrd="4" destOrd="0" parTransId="{4DF82A9F-09B9-4111-B712-369E6B962C98}" sibTransId="{CF43B7D9-69B9-440A-A6D0-6F6845A55FDE}"/>
    <dgm:cxn modelId="{BD9A95FC-DFD6-477D-A543-609FB16413CE}" srcId="{E0134ED3-5364-46E4-A1C9-78B9168408A4}" destId="{D99EA020-CC98-4557-A292-918F868E3C47}" srcOrd="6" destOrd="0" parTransId="{2C0335F1-4990-492C-B90F-4B52020FA9B7}" sibTransId="{33CE6716-58D6-4A66-AEA5-21E689CB17EA}"/>
    <dgm:cxn modelId="{DE52F734-FDC1-40CB-B956-41365D1ED0C3}" type="presParOf" srcId="{5B22F8D2-857E-442C-B37D-66C27A132860}" destId="{423733D5-1C66-4043-90F4-4303901D6375}" srcOrd="0" destOrd="0" presId="urn:microsoft.com/office/officeart/2005/8/layout/default"/>
    <dgm:cxn modelId="{5FD27C40-4971-465E-A343-AA34709EE1AC}" type="presParOf" srcId="{5B22F8D2-857E-442C-B37D-66C27A132860}" destId="{9B026841-9162-417F-AC69-BD3E42F87B8D}" srcOrd="1" destOrd="0" presId="urn:microsoft.com/office/officeart/2005/8/layout/default"/>
    <dgm:cxn modelId="{96E231DD-EC99-4595-A7C5-6C25E9A91F6B}" type="presParOf" srcId="{5B22F8D2-857E-442C-B37D-66C27A132860}" destId="{A13BE7CE-F621-4F7B-A154-2DF2EBFB13FD}" srcOrd="2" destOrd="0" presId="urn:microsoft.com/office/officeart/2005/8/layout/default"/>
    <dgm:cxn modelId="{7CD33403-F234-4F09-BBB2-A67432CCEEB9}" type="presParOf" srcId="{5B22F8D2-857E-442C-B37D-66C27A132860}" destId="{5B8D1063-4DAE-4A4A-8B40-9B3234CBE49D}" srcOrd="3" destOrd="0" presId="urn:microsoft.com/office/officeart/2005/8/layout/default"/>
    <dgm:cxn modelId="{296B5A7D-0AAB-4AC8-9001-F84E5B3ACADD}" type="presParOf" srcId="{5B22F8D2-857E-442C-B37D-66C27A132860}" destId="{EA6F7BCE-689E-443A-AE29-29A6589E4B0E}" srcOrd="4" destOrd="0" presId="urn:microsoft.com/office/officeart/2005/8/layout/default"/>
    <dgm:cxn modelId="{64844D79-A751-4865-9659-65694B20952D}" type="presParOf" srcId="{5B22F8D2-857E-442C-B37D-66C27A132860}" destId="{22C237F8-9CF3-4ABD-9A67-5141960FB6AE}" srcOrd="5" destOrd="0" presId="urn:microsoft.com/office/officeart/2005/8/layout/default"/>
    <dgm:cxn modelId="{8A0FD610-CE4F-49FB-A563-B393B25F03CC}" type="presParOf" srcId="{5B22F8D2-857E-442C-B37D-66C27A132860}" destId="{7022BD22-76A2-4B49-8D4A-8B59472D4E62}" srcOrd="6" destOrd="0" presId="urn:microsoft.com/office/officeart/2005/8/layout/default"/>
    <dgm:cxn modelId="{70CCBD44-5AA1-4CA1-9A8F-DDD1012090B5}" type="presParOf" srcId="{5B22F8D2-857E-442C-B37D-66C27A132860}" destId="{6CEFA822-8A6E-4451-8AE9-01144E31BB80}" srcOrd="7" destOrd="0" presId="urn:microsoft.com/office/officeart/2005/8/layout/default"/>
    <dgm:cxn modelId="{557EEF89-4796-45D7-98A9-BE1C9F590A23}" type="presParOf" srcId="{5B22F8D2-857E-442C-B37D-66C27A132860}" destId="{68755BFA-535A-4328-9D9C-6C3BC5492A97}" srcOrd="8" destOrd="0" presId="urn:microsoft.com/office/officeart/2005/8/layout/default"/>
    <dgm:cxn modelId="{4C05912C-E8D9-45FD-BEED-7861EA0977A4}" type="presParOf" srcId="{5B22F8D2-857E-442C-B37D-66C27A132860}" destId="{623DFD17-D683-45CE-A8D8-4994B47E906E}" srcOrd="9" destOrd="0" presId="urn:microsoft.com/office/officeart/2005/8/layout/default"/>
    <dgm:cxn modelId="{43BF80E2-2DE8-4B9C-8D63-007D7856FE43}" type="presParOf" srcId="{5B22F8D2-857E-442C-B37D-66C27A132860}" destId="{B401CCBF-33C1-4781-83FB-B91594F1A017}" srcOrd="10" destOrd="0" presId="urn:microsoft.com/office/officeart/2005/8/layout/default"/>
    <dgm:cxn modelId="{DBD52BFC-445E-47E5-95A1-FE19114D20BB}" type="presParOf" srcId="{5B22F8D2-857E-442C-B37D-66C27A132860}" destId="{00066BBE-CEA2-4FFD-BF3D-7BCED54ECC90}" srcOrd="11" destOrd="0" presId="urn:microsoft.com/office/officeart/2005/8/layout/default"/>
    <dgm:cxn modelId="{7237609F-6F95-4A32-B5D1-62EC2779A47C}" type="presParOf" srcId="{5B22F8D2-857E-442C-B37D-66C27A132860}" destId="{2D4CAB22-CF55-4918-8F8D-32D928CA084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C5EFD-3216-4441-848A-037DE028DD6E}">
      <dsp:nvSpPr>
        <dsp:cNvPr id="0" name=""/>
        <dsp:cNvSpPr/>
      </dsp:nvSpPr>
      <dsp:spPr>
        <a:xfrm>
          <a:off x="0" y="309646"/>
          <a:ext cx="11029615" cy="4536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EC03F05-2D67-4FE1-AB08-DA9CE58F6438}">
      <dsp:nvSpPr>
        <dsp:cNvPr id="0" name=""/>
        <dsp:cNvSpPr/>
      </dsp:nvSpPr>
      <dsp:spPr>
        <a:xfrm>
          <a:off x="551480" y="43966"/>
          <a:ext cx="7720730" cy="53136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00100">
            <a:lnSpc>
              <a:spcPct val="90000"/>
            </a:lnSpc>
            <a:spcBef>
              <a:spcPct val="0"/>
            </a:spcBef>
            <a:spcAft>
              <a:spcPct val="35000"/>
            </a:spcAft>
            <a:buNone/>
          </a:pPr>
          <a:r>
            <a:rPr lang="en-US" sz="1800" kern="1200"/>
            <a:t>Business Scenario</a:t>
          </a:r>
        </a:p>
      </dsp:txBody>
      <dsp:txXfrm>
        <a:off x="577419" y="69905"/>
        <a:ext cx="7668852" cy="479482"/>
      </dsp:txXfrm>
    </dsp:sp>
    <dsp:sp modelId="{458F5B6E-C710-4ACF-A6A8-539DC0FD2426}">
      <dsp:nvSpPr>
        <dsp:cNvPr id="0" name=""/>
        <dsp:cNvSpPr/>
      </dsp:nvSpPr>
      <dsp:spPr>
        <a:xfrm>
          <a:off x="0" y="1126127"/>
          <a:ext cx="11029615" cy="4536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887848-9844-4E74-A934-10D7C20F2845}">
      <dsp:nvSpPr>
        <dsp:cNvPr id="0" name=""/>
        <dsp:cNvSpPr/>
      </dsp:nvSpPr>
      <dsp:spPr>
        <a:xfrm>
          <a:off x="551480" y="860447"/>
          <a:ext cx="7720730" cy="531360"/>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00100">
            <a:lnSpc>
              <a:spcPct val="90000"/>
            </a:lnSpc>
            <a:spcBef>
              <a:spcPct val="0"/>
            </a:spcBef>
            <a:spcAft>
              <a:spcPct val="35000"/>
            </a:spcAft>
            <a:buNone/>
          </a:pPr>
          <a:r>
            <a:rPr lang="en-US" sz="1800" kern="1200" dirty="0"/>
            <a:t>Objectives</a:t>
          </a:r>
        </a:p>
      </dsp:txBody>
      <dsp:txXfrm>
        <a:off x="577419" y="886386"/>
        <a:ext cx="7668852" cy="479482"/>
      </dsp:txXfrm>
    </dsp:sp>
    <dsp:sp modelId="{737D6DE5-3814-41B8-B962-787E4F136B56}">
      <dsp:nvSpPr>
        <dsp:cNvPr id="0" name=""/>
        <dsp:cNvSpPr/>
      </dsp:nvSpPr>
      <dsp:spPr>
        <a:xfrm>
          <a:off x="0" y="1942607"/>
          <a:ext cx="11029615" cy="2097900"/>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6021" tIns="374904" rIns="856021"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Number of complaints</a:t>
          </a:r>
          <a:endParaRPr lang="en-US" sz="1800" kern="1200" dirty="0"/>
        </a:p>
        <a:p>
          <a:pPr marL="171450" lvl="1" indent="-171450" algn="l" defTabSz="800100">
            <a:lnSpc>
              <a:spcPct val="90000"/>
            </a:lnSpc>
            <a:spcBef>
              <a:spcPct val="0"/>
            </a:spcBef>
            <a:spcAft>
              <a:spcPct val="15000"/>
            </a:spcAft>
            <a:buChar char="•"/>
          </a:pPr>
          <a:r>
            <a:rPr lang="en-US" sz="1800" b="0" i="0" kern="1200" dirty="0"/>
            <a:t>Frequency of complaint types</a:t>
          </a:r>
          <a:endParaRPr lang="en-US" sz="1800" kern="1200" dirty="0"/>
        </a:p>
        <a:p>
          <a:pPr marL="171450" lvl="1" indent="-171450" algn="l" defTabSz="800100">
            <a:lnSpc>
              <a:spcPct val="90000"/>
            </a:lnSpc>
            <a:spcBef>
              <a:spcPct val="0"/>
            </a:spcBef>
            <a:spcAft>
              <a:spcPct val="15000"/>
            </a:spcAft>
            <a:buChar char="•"/>
          </a:pPr>
          <a:r>
            <a:rPr lang="en-US" sz="1800" b="0" i="0" kern="1200" dirty="0"/>
            <a:t>Maximum complaint types</a:t>
          </a:r>
          <a:endParaRPr lang="en-US" sz="1800" kern="1200" dirty="0"/>
        </a:p>
        <a:p>
          <a:pPr marL="171450" lvl="1" indent="-171450" algn="l" defTabSz="800100">
            <a:lnSpc>
              <a:spcPct val="90000"/>
            </a:lnSpc>
            <a:spcBef>
              <a:spcPct val="0"/>
            </a:spcBef>
            <a:spcAft>
              <a:spcPct val="15000"/>
            </a:spcAft>
            <a:buChar char="•"/>
          </a:pPr>
          <a:r>
            <a:rPr lang="en-US" sz="1800" b="0" i="0" kern="1200" dirty="0"/>
            <a:t>State wise status of complaints</a:t>
          </a:r>
          <a:endParaRPr lang="en-US" sz="1800" kern="1200" dirty="0"/>
        </a:p>
        <a:p>
          <a:pPr marL="171450" lvl="1" indent="-171450" algn="l" defTabSz="800100">
            <a:lnSpc>
              <a:spcPct val="90000"/>
            </a:lnSpc>
            <a:spcBef>
              <a:spcPct val="0"/>
            </a:spcBef>
            <a:spcAft>
              <a:spcPct val="15000"/>
            </a:spcAft>
            <a:buChar char="•"/>
          </a:pPr>
          <a:r>
            <a:rPr lang="en-US" sz="1800" b="0" i="0" kern="1200" dirty="0"/>
            <a:t>Highest percentage of unresolved complaints by state</a:t>
          </a:r>
          <a:endParaRPr lang="en-US" sz="1800" kern="1200" dirty="0"/>
        </a:p>
        <a:p>
          <a:pPr marL="171450" lvl="1" indent="-171450" algn="l" defTabSz="800100">
            <a:lnSpc>
              <a:spcPct val="90000"/>
            </a:lnSpc>
            <a:spcBef>
              <a:spcPct val="0"/>
            </a:spcBef>
            <a:spcAft>
              <a:spcPct val="15000"/>
            </a:spcAft>
            <a:buChar char="•"/>
          </a:pPr>
          <a:r>
            <a:rPr lang="en-US" sz="1800" b="0" i="0" kern="1200" dirty="0"/>
            <a:t>Percentage of complaints resolved</a:t>
          </a:r>
          <a:endParaRPr lang="en-US" sz="1800" kern="1200" dirty="0"/>
        </a:p>
      </dsp:txBody>
      <dsp:txXfrm>
        <a:off x="0" y="1942607"/>
        <a:ext cx="11029615" cy="2097900"/>
      </dsp:txXfrm>
    </dsp:sp>
    <dsp:sp modelId="{B06CB42A-C40A-4840-9346-1D859D1782AF}">
      <dsp:nvSpPr>
        <dsp:cNvPr id="0" name=""/>
        <dsp:cNvSpPr/>
      </dsp:nvSpPr>
      <dsp:spPr>
        <a:xfrm>
          <a:off x="551480" y="1676927"/>
          <a:ext cx="7720730" cy="531360"/>
        </a:xfrm>
        <a:prstGeom prst="round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00100">
            <a:lnSpc>
              <a:spcPct val="90000"/>
            </a:lnSpc>
            <a:spcBef>
              <a:spcPct val="0"/>
            </a:spcBef>
            <a:spcAft>
              <a:spcPct val="35000"/>
            </a:spcAft>
            <a:buNone/>
          </a:pPr>
          <a:r>
            <a:rPr lang="en-US" sz="1800" kern="1200"/>
            <a:t>Analysis Tasks</a:t>
          </a:r>
        </a:p>
      </dsp:txBody>
      <dsp:txXfrm>
        <a:off x="577419" y="1702866"/>
        <a:ext cx="766885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733D5-1C66-4043-90F4-4303901D6375}">
      <dsp:nvSpPr>
        <dsp:cNvPr id="0" name=""/>
        <dsp:cNvSpPr/>
      </dsp:nvSpPr>
      <dsp:spPr>
        <a:xfrm>
          <a:off x="1" y="375946"/>
          <a:ext cx="2563523" cy="15381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Provide the trend chart for the number of complaints at monthly and daily granularity levels.</a:t>
          </a:r>
          <a:endParaRPr lang="en-US" sz="1800" kern="1200" dirty="0"/>
        </a:p>
      </dsp:txBody>
      <dsp:txXfrm>
        <a:off x="1" y="375946"/>
        <a:ext cx="2563523" cy="1538114"/>
      </dsp:txXfrm>
    </dsp:sp>
    <dsp:sp modelId="{A13BE7CE-F621-4F7B-A154-2DF2EBFB13FD}">
      <dsp:nvSpPr>
        <dsp:cNvPr id="0" name=""/>
        <dsp:cNvSpPr/>
      </dsp:nvSpPr>
      <dsp:spPr>
        <a:xfrm>
          <a:off x="2823107" y="375946"/>
          <a:ext cx="2563523" cy="1538114"/>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Provide a table with the frequency of complaint types.</a:t>
          </a:r>
          <a:endParaRPr lang="en-US" sz="1800" kern="1200" dirty="0"/>
        </a:p>
      </dsp:txBody>
      <dsp:txXfrm>
        <a:off x="2823107" y="375946"/>
        <a:ext cx="2563523" cy="1538114"/>
      </dsp:txXfrm>
    </dsp:sp>
    <dsp:sp modelId="{EA6F7BCE-689E-443A-AE29-29A6589E4B0E}">
      <dsp:nvSpPr>
        <dsp:cNvPr id="0" name=""/>
        <dsp:cNvSpPr/>
      </dsp:nvSpPr>
      <dsp:spPr>
        <a:xfrm>
          <a:off x="5642983" y="375946"/>
          <a:ext cx="2563523" cy="1538114"/>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Which complaint types are maximum?</a:t>
          </a:r>
          <a:endParaRPr lang="en-US" sz="1800" kern="1200" dirty="0"/>
        </a:p>
      </dsp:txBody>
      <dsp:txXfrm>
        <a:off x="5642983" y="375946"/>
        <a:ext cx="2563523" cy="1538114"/>
      </dsp:txXfrm>
    </dsp:sp>
    <dsp:sp modelId="{7022BD22-76A2-4B49-8D4A-8B59472D4E62}">
      <dsp:nvSpPr>
        <dsp:cNvPr id="0" name=""/>
        <dsp:cNvSpPr/>
      </dsp:nvSpPr>
      <dsp:spPr>
        <a:xfrm>
          <a:off x="8466089" y="375946"/>
          <a:ext cx="2563523" cy="1538114"/>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Provide state wise status of complaints in a stacked bar chart. </a:t>
          </a:r>
          <a:endParaRPr lang="en-US" sz="1800" kern="1200" dirty="0"/>
        </a:p>
      </dsp:txBody>
      <dsp:txXfrm>
        <a:off x="8466089" y="375946"/>
        <a:ext cx="2563523" cy="1538114"/>
      </dsp:txXfrm>
    </dsp:sp>
    <dsp:sp modelId="{68755BFA-535A-4328-9D9C-6C3BC5492A97}">
      <dsp:nvSpPr>
        <dsp:cNvPr id="0" name=""/>
        <dsp:cNvSpPr/>
      </dsp:nvSpPr>
      <dsp:spPr>
        <a:xfrm>
          <a:off x="1413169" y="2170413"/>
          <a:ext cx="2563523" cy="1538114"/>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Which state has the maximum complaints?</a:t>
          </a:r>
          <a:endParaRPr lang="en-US" sz="1800" kern="1200"/>
        </a:p>
      </dsp:txBody>
      <dsp:txXfrm>
        <a:off x="1413169" y="2170413"/>
        <a:ext cx="2563523" cy="1538114"/>
      </dsp:txXfrm>
    </dsp:sp>
    <dsp:sp modelId="{B401CCBF-33C1-4781-83FB-B91594F1A017}">
      <dsp:nvSpPr>
        <dsp:cNvPr id="0" name=""/>
        <dsp:cNvSpPr/>
      </dsp:nvSpPr>
      <dsp:spPr>
        <a:xfrm>
          <a:off x="4233045" y="2170413"/>
          <a:ext cx="2563523" cy="1538114"/>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Which state has the highest percentage of unresolved complaints?</a:t>
          </a:r>
          <a:endParaRPr lang="en-US" sz="1800" kern="1200" dirty="0"/>
        </a:p>
      </dsp:txBody>
      <dsp:txXfrm>
        <a:off x="4233045" y="2170413"/>
        <a:ext cx="2563523" cy="1538114"/>
      </dsp:txXfrm>
    </dsp:sp>
    <dsp:sp modelId="{2D4CAB22-CF55-4918-8F8D-32D928CA0840}">
      <dsp:nvSpPr>
        <dsp:cNvPr id="0" name=""/>
        <dsp:cNvSpPr/>
      </dsp:nvSpPr>
      <dsp:spPr>
        <a:xfrm>
          <a:off x="7052921" y="2170413"/>
          <a:ext cx="2563523" cy="1538114"/>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Provide the percentage of complaints resolved till date, which were received through the Internet and customer care calls.</a:t>
          </a:r>
          <a:endParaRPr lang="en-US" sz="1800" kern="1200" dirty="0"/>
        </a:p>
      </dsp:txBody>
      <dsp:txXfrm>
        <a:off x="7052921" y="2170413"/>
        <a:ext cx="2563523" cy="15381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5/13/2022</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5/13/2022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5/13/2022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5/13/2022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debbest.com/category/succes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Science ‒ Master ‐ EPFL">
            <a:extLst>
              <a:ext uri="{FF2B5EF4-FFF2-40B4-BE49-F238E27FC236}">
                <a16:creationId xmlns:a16="http://schemas.microsoft.com/office/drawing/2014/main" id="{ADD714E8-2BB4-4B41-9D14-8A97D3DDBF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23" r="12618" b="1"/>
          <a:stretch/>
        </p:blipFill>
        <p:spPr bwMode="auto">
          <a:xfrm>
            <a:off x="-1" y="0"/>
            <a:ext cx="6975835" cy="6858000"/>
          </a:xfrm>
          <a:prstGeom prst="rect">
            <a:avLst/>
          </a:prstGeom>
          <a:solidFill>
            <a:srgbClr val="FFFFFF"/>
          </a:solidFill>
        </p:spPr>
      </p:pic>
      <p:sp>
        <p:nvSpPr>
          <p:cNvPr id="5" name="TextBox 4">
            <a:extLst>
              <a:ext uri="{FF2B5EF4-FFF2-40B4-BE49-F238E27FC236}">
                <a16:creationId xmlns:a16="http://schemas.microsoft.com/office/drawing/2014/main" id="{263A366D-9AFF-4287-B859-619280A6B225}"/>
              </a:ext>
            </a:extLst>
          </p:cNvPr>
          <p:cNvSpPr txBox="1"/>
          <p:nvPr/>
        </p:nvSpPr>
        <p:spPr>
          <a:xfrm>
            <a:off x="7955099" y="4035869"/>
            <a:ext cx="3658324" cy="1613201"/>
          </a:xfrm>
          <a:prstGeom prst="rect">
            <a:avLst/>
          </a:prstGeom>
        </p:spPr>
        <p:txBody>
          <a:bodyPr vert="horz" lIns="0" tIns="0" rIns="0" bIns="0" rtlCol="0" anchor="b">
            <a:normAutofit/>
          </a:bodyPr>
          <a:lstStyle/>
          <a:p>
            <a:pPr defTabSz="457200">
              <a:lnSpc>
                <a:spcPct val="90000"/>
              </a:lnSpc>
              <a:spcBef>
                <a:spcPct val="0"/>
              </a:spcBef>
              <a:spcAft>
                <a:spcPts val="600"/>
              </a:spcAft>
            </a:pPr>
            <a:r>
              <a:rPr lang="en-US" sz="2900" b="0" i="0" kern="1200" cap="all">
                <a:solidFill>
                  <a:schemeClr val="tx1">
                    <a:lumMod val="75000"/>
                    <a:lumOff val="25000"/>
                  </a:schemeClr>
                </a:solidFill>
                <a:effectLst/>
                <a:latin typeface="+mj-lt"/>
                <a:ea typeface="+mj-ea"/>
                <a:cs typeface="+mj-cs"/>
              </a:rPr>
              <a:t>Analysis of Comcast Telecom Consumer Complaints </a:t>
            </a:r>
            <a:endParaRPr lang="en-US" sz="2900" b="0" kern="1200" cap="all">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328957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61C827-E8A9-4DAB-83DA-C81F8F323C07}"/>
              </a:ext>
            </a:extLst>
          </p:cNvPr>
          <p:cNvPicPr>
            <a:picLocks noChangeAspect="1"/>
          </p:cNvPicPr>
          <p:nvPr/>
        </p:nvPicPr>
        <p:blipFill>
          <a:blip r:embed="rId2"/>
          <a:stretch>
            <a:fillRect/>
          </a:stretch>
        </p:blipFill>
        <p:spPr>
          <a:xfrm>
            <a:off x="193964" y="347898"/>
            <a:ext cx="4498998" cy="2279581"/>
          </a:xfrm>
          <a:prstGeom prst="rect">
            <a:avLst/>
          </a:prstGeom>
        </p:spPr>
      </p:pic>
      <p:pic>
        <p:nvPicPr>
          <p:cNvPr id="7" name="Picture 6">
            <a:extLst>
              <a:ext uri="{FF2B5EF4-FFF2-40B4-BE49-F238E27FC236}">
                <a16:creationId xmlns:a16="http://schemas.microsoft.com/office/drawing/2014/main" id="{FD7DDBAB-4C3F-4D3C-B3FE-3A0490D9BCF9}"/>
              </a:ext>
            </a:extLst>
          </p:cNvPr>
          <p:cNvPicPr>
            <a:picLocks noChangeAspect="1"/>
          </p:cNvPicPr>
          <p:nvPr/>
        </p:nvPicPr>
        <p:blipFill>
          <a:blip r:embed="rId3"/>
          <a:stretch>
            <a:fillRect/>
          </a:stretch>
        </p:blipFill>
        <p:spPr>
          <a:xfrm>
            <a:off x="193964" y="2627480"/>
            <a:ext cx="3211415" cy="3452159"/>
          </a:xfrm>
          <a:prstGeom prst="rect">
            <a:avLst/>
          </a:prstGeom>
        </p:spPr>
      </p:pic>
      <p:sp>
        <p:nvSpPr>
          <p:cNvPr id="8" name="TextBox 7">
            <a:extLst>
              <a:ext uri="{FF2B5EF4-FFF2-40B4-BE49-F238E27FC236}">
                <a16:creationId xmlns:a16="http://schemas.microsoft.com/office/drawing/2014/main" id="{F915E492-18C8-4EE8-B442-B0D6421679F2}"/>
              </a:ext>
            </a:extLst>
          </p:cNvPr>
          <p:cNvSpPr txBox="1"/>
          <p:nvPr/>
        </p:nvSpPr>
        <p:spPr>
          <a:xfrm>
            <a:off x="5267997" y="841357"/>
            <a:ext cx="6645598" cy="646331"/>
          </a:xfrm>
          <a:prstGeom prst="rect">
            <a:avLst/>
          </a:prstGeom>
          <a:noFill/>
        </p:spPr>
        <p:txBody>
          <a:bodyPr wrap="square" rtlCol="0">
            <a:spAutoFit/>
          </a:bodyPr>
          <a:lstStyle/>
          <a:p>
            <a:r>
              <a:rPr lang="en-US" dirty="0">
                <a:solidFill>
                  <a:schemeClr val="accent4">
                    <a:lumMod val="75000"/>
                  </a:schemeClr>
                </a:solidFill>
              </a:rPr>
              <a:t>Clearly complaints regarding internet services have the greatest share. Billing is also another high frequency word used in the complaints. </a:t>
            </a:r>
          </a:p>
        </p:txBody>
      </p:sp>
      <p:pic>
        <p:nvPicPr>
          <p:cNvPr id="10" name="Picture 9">
            <a:extLst>
              <a:ext uri="{FF2B5EF4-FFF2-40B4-BE49-F238E27FC236}">
                <a16:creationId xmlns:a16="http://schemas.microsoft.com/office/drawing/2014/main" id="{5BCF8531-3F68-43B5-8572-7095060FDC79}"/>
              </a:ext>
            </a:extLst>
          </p:cNvPr>
          <p:cNvPicPr>
            <a:picLocks noChangeAspect="1"/>
          </p:cNvPicPr>
          <p:nvPr/>
        </p:nvPicPr>
        <p:blipFill>
          <a:blip r:embed="rId4"/>
          <a:stretch>
            <a:fillRect/>
          </a:stretch>
        </p:blipFill>
        <p:spPr>
          <a:xfrm>
            <a:off x="3405379" y="2627480"/>
            <a:ext cx="8786621" cy="3452159"/>
          </a:xfrm>
          <a:prstGeom prst="rect">
            <a:avLst/>
          </a:prstGeom>
        </p:spPr>
      </p:pic>
    </p:spTree>
    <p:extLst>
      <p:ext uri="{BB962C8B-B14F-4D97-AF65-F5344CB8AC3E}">
        <p14:creationId xmlns:p14="http://schemas.microsoft.com/office/powerpoint/2010/main" val="41681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CB180C-4CC7-4F91-B9FC-7860FD1839DD}"/>
              </a:ext>
            </a:extLst>
          </p:cNvPr>
          <p:cNvPicPr>
            <a:picLocks noChangeAspect="1"/>
          </p:cNvPicPr>
          <p:nvPr/>
        </p:nvPicPr>
        <p:blipFill rotWithShape="1">
          <a:blip r:embed="rId2"/>
          <a:srcRect t="10981" r="-1" b="10981"/>
          <a:stretch/>
        </p:blipFill>
        <p:spPr>
          <a:xfrm>
            <a:off x="959205" y="366130"/>
            <a:ext cx="10369645" cy="3864017"/>
          </a:xfrm>
          <a:prstGeom prst="rect">
            <a:avLst/>
          </a:prstGeom>
        </p:spPr>
      </p:pic>
      <p:sp>
        <p:nvSpPr>
          <p:cNvPr id="7" name="TextBox 6">
            <a:extLst>
              <a:ext uri="{FF2B5EF4-FFF2-40B4-BE49-F238E27FC236}">
                <a16:creationId xmlns:a16="http://schemas.microsoft.com/office/drawing/2014/main" id="{7A130CA1-27C0-4842-8C6E-2D9FA130BB33}"/>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a:lnSpc>
                <a:spcPct val="90000"/>
              </a:lnSpc>
              <a:spcAft>
                <a:spcPts val="600"/>
              </a:spcAft>
            </a:pPr>
            <a:r>
              <a:rPr lang="en-US" dirty="0">
                <a:solidFill>
                  <a:schemeClr val="accent4">
                    <a:lumMod val="75000"/>
                  </a:schemeClr>
                </a:solidFill>
              </a:rPr>
              <a:t>Georgia has the highest number of complaints, whereas Tennessee seems to have the highest percentage of complaints.</a:t>
            </a:r>
          </a:p>
        </p:txBody>
      </p:sp>
    </p:spTree>
    <p:extLst>
      <p:ext uri="{BB962C8B-B14F-4D97-AF65-F5344CB8AC3E}">
        <p14:creationId xmlns:p14="http://schemas.microsoft.com/office/powerpoint/2010/main" val="40525386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4AE312-B3A3-499A-8F48-9E88EECBB9B7}"/>
              </a:ext>
            </a:extLst>
          </p:cNvPr>
          <p:cNvPicPr>
            <a:picLocks noChangeAspect="1"/>
          </p:cNvPicPr>
          <p:nvPr/>
        </p:nvPicPr>
        <p:blipFill>
          <a:blip r:embed="rId2"/>
          <a:stretch>
            <a:fillRect/>
          </a:stretch>
        </p:blipFill>
        <p:spPr>
          <a:xfrm>
            <a:off x="164970" y="2524241"/>
            <a:ext cx="4086519" cy="1013811"/>
          </a:xfrm>
          <a:prstGeom prst="rect">
            <a:avLst/>
          </a:prstGeom>
        </p:spPr>
      </p:pic>
      <p:sp>
        <p:nvSpPr>
          <p:cNvPr id="10" name="TextBox 9">
            <a:extLst>
              <a:ext uri="{FF2B5EF4-FFF2-40B4-BE49-F238E27FC236}">
                <a16:creationId xmlns:a16="http://schemas.microsoft.com/office/drawing/2014/main" id="{7B334FDD-76D9-4D9D-934F-14F7B1744BBE}"/>
              </a:ext>
            </a:extLst>
          </p:cNvPr>
          <p:cNvSpPr txBox="1"/>
          <p:nvPr/>
        </p:nvSpPr>
        <p:spPr>
          <a:xfrm>
            <a:off x="4458878" y="5403224"/>
            <a:ext cx="7471140" cy="923330"/>
          </a:xfrm>
          <a:prstGeom prst="rect">
            <a:avLst/>
          </a:prstGeom>
          <a:noFill/>
        </p:spPr>
        <p:txBody>
          <a:bodyPr wrap="square" rtlCol="0">
            <a:spAutoFit/>
          </a:bodyPr>
          <a:lstStyle/>
          <a:p>
            <a:r>
              <a:rPr lang="en-US" dirty="0">
                <a:solidFill>
                  <a:schemeClr val="accent4">
                    <a:lumMod val="75000"/>
                  </a:schemeClr>
                </a:solidFill>
              </a:rPr>
              <a:t>Majority of the complaints whether via customer care call or internet were closed at a rate of approximately 77%. Approximately 23% of customer care calls remain open while 24% of internet complaints remain open.</a:t>
            </a:r>
          </a:p>
        </p:txBody>
      </p:sp>
      <p:pic>
        <p:nvPicPr>
          <p:cNvPr id="3" name="Picture 2">
            <a:extLst>
              <a:ext uri="{FF2B5EF4-FFF2-40B4-BE49-F238E27FC236}">
                <a16:creationId xmlns:a16="http://schemas.microsoft.com/office/drawing/2014/main" id="{AD791EB5-9813-4313-879D-EAD253F7D3FD}"/>
              </a:ext>
            </a:extLst>
          </p:cNvPr>
          <p:cNvPicPr>
            <a:picLocks noChangeAspect="1"/>
          </p:cNvPicPr>
          <p:nvPr/>
        </p:nvPicPr>
        <p:blipFill>
          <a:blip r:embed="rId3"/>
          <a:stretch>
            <a:fillRect/>
          </a:stretch>
        </p:blipFill>
        <p:spPr>
          <a:xfrm>
            <a:off x="5083658" y="1818187"/>
            <a:ext cx="6449957" cy="2425920"/>
          </a:xfrm>
          <a:prstGeom prst="rect">
            <a:avLst/>
          </a:prstGeom>
        </p:spPr>
      </p:pic>
    </p:spTree>
    <p:extLst>
      <p:ext uri="{BB962C8B-B14F-4D97-AF65-F5344CB8AC3E}">
        <p14:creationId xmlns:p14="http://schemas.microsoft.com/office/powerpoint/2010/main" val="2701051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a:xfrm>
            <a:off x="581192" y="702156"/>
            <a:ext cx="11029616" cy="740156"/>
          </a:xfrm>
        </p:spPr>
        <p:txBody>
          <a:bodyPr anchor="t">
            <a:normAutofit/>
          </a:bodyPr>
          <a:lstStyle/>
          <a:p>
            <a:r>
              <a:rPr lang="en-US"/>
              <a:t>Outline</a:t>
            </a:r>
          </a:p>
        </p:txBody>
      </p:sp>
      <p:graphicFrame>
        <p:nvGraphicFramePr>
          <p:cNvPr id="12" name="Text Placeholder 9">
            <a:extLst>
              <a:ext uri="{FF2B5EF4-FFF2-40B4-BE49-F238E27FC236}">
                <a16:creationId xmlns:a16="http://schemas.microsoft.com/office/drawing/2014/main" id="{BD2FEF32-19F1-43BD-87D9-5871E3CD833E}"/>
              </a:ext>
            </a:extLst>
          </p:cNvPr>
          <p:cNvGraphicFramePr/>
          <p:nvPr>
            <p:extLst>
              <p:ext uri="{D42A27DB-BD31-4B8C-83A1-F6EECF244321}">
                <p14:modId xmlns:p14="http://schemas.microsoft.com/office/powerpoint/2010/main" val="1226111095"/>
              </p:ext>
            </p:extLst>
          </p:nvPr>
        </p:nvGraphicFramePr>
        <p:xfrm>
          <a:off x="581192" y="1890876"/>
          <a:ext cx="11029615" cy="408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10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group of people sitting at a table discussing plans">
            <a:extLst>
              <a:ext uri="{FF2B5EF4-FFF2-40B4-BE49-F238E27FC236}">
                <a16:creationId xmlns:a16="http://schemas.microsoft.com/office/drawing/2014/main" id="{159A91E2-8BD3-6745-856E-8FA7F232E12B}"/>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l="30555" r="26138" b="3"/>
          <a:stretch/>
        </p:blipFill>
        <p:spPr>
          <a:xfrm>
            <a:off x="973138" y="917461"/>
            <a:ext cx="2205037" cy="4989627"/>
          </a:xfrm>
          <a:noFill/>
        </p:spPr>
      </p:pic>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4248051" y="2945525"/>
            <a:ext cx="2945494" cy="1613201"/>
          </a:xfrm>
        </p:spPr>
        <p:txBody>
          <a:bodyPr anchor="b">
            <a:normAutofit/>
          </a:bodyPr>
          <a:lstStyle/>
          <a:p>
            <a:r>
              <a:rPr lang="en-US" dirty="0">
                <a:solidFill>
                  <a:schemeClr val="accent4">
                    <a:lumMod val="75000"/>
                  </a:schemeClr>
                </a:solidFill>
              </a:rPr>
              <a:t>Business Scenario</a:t>
            </a:r>
          </a:p>
        </p:txBody>
      </p:sp>
      <p:sp>
        <p:nvSpPr>
          <p:cNvPr id="12" name="Content Placeholder 11">
            <a:extLst>
              <a:ext uri="{FF2B5EF4-FFF2-40B4-BE49-F238E27FC236}">
                <a16:creationId xmlns:a16="http://schemas.microsoft.com/office/drawing/2014/main" id="{2F06A708-C428-8443-AB48-F60A95FF71FE}"/>
              </a:ext>
            </a:extLst>
          </p:cNvPr>
          <p:cNvSpPr>
            <a:spLocks noGrp="1"/>
          </p:cNvSpPr>
          <p:nvPr>
            <p:ph sz="quarter" idx="14"/>
          </p:nvPr>
        </p:nvSpPr>
        <p:spPr>
          <a:xfrm>
            <a:off x="7405688" y="2005013"/>
            <a:ext cx="4510087" cy="4027487"/>
          </a:xfrm>
        </p:spPr>
        <p:txBody>
          <a:bodyPr anchor="ctr">
            <a:normAutofit/>
          </a:bodyPr>
          <a:lstStyle/>
          <a:p>
            <a:pPr marL="0" indent="0">
              <a:buNone/>
            </a:pPr>
            <a:r>
              <a:rPr lang="en-US" b="0" i="0" dirty="0">
                <a:effectLst/>
              </a:rPr>
              <a:t>Comcast is an American global telecommunication company. The firm has been providing terrible customer service. They continue to fall short despite repeated promises to improve. Only last month (October 2016) the authority fined them a $2.3 million, after receiving over 1000 consumer complaints.</a:t>
            </a:r>
            <a:br>
              <a:rPr lang="en-US" dirty="0"/>
            </a:br>
            <a:r>
              <a:rPr lang="en-US" b="0" i="0" dirty="0">
                <a:effectLst/>
              </a:rPr>
              <a:t>The existing database will serve as a repository of public customer complaints filed against Comcast.</a:t>
            </a:r>
            <a:br>
              <a:rPr lang="en-US" dirty="0"/>
            </a:br>
            <a:r>
              <a:rPr lang="en-US" b="0" i="0" dirty="0">
                <a:effectLst/>
              </a:rPr>
              <a:t>It will help to pin down what is wrong with Comcast's customer service.</a:t>
            </a:r>
            <a:endParaRPr lang="en-US" dirty="0"/>
          </a:p>
        </p:txBody>
      </p:sp>
    </p:spTree>
    <p:extLst>
      <p:ext uri="{BB962C8B-B14F-4D97-AF65-F5344CB8AC3E}">
        <p14:creationId xmlns:p14="http://schemas.microsoft.com/office/powerpoint/2010/main" val="37930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FB048D-E707-4314-85A7-402A0FD60176}"/>
              </a:ext>
            </a:extLst>
          </p:cNvPr>
          <p:cNvSpPr txBox="1"/>
          <p:nvPr/>
        </p:nvSpPr>
        <p:spPr>
          <a:xfrm>
            <a:off x="581192" y="702156"/>
            <a:ext cx="11029616" cy="740156"/>
          </a:xfrm>
          <a:prstGeom prst="rect">
            <a:avLst/>
          </a:prstGeom>
        </p:spPr>
        <p:txBody>
          <a:bodyPr vert="horz" lIns="91440" tIns="45720" rIns="91440" bIns="45720" rtlCol="0" anchor="t">
            <a:normAutofit/>
          </a:bodyPr>
          <a:lstStyle/>
          <a:p>
            <a:pPr defTabSz="457200">
              <a:spcBef>
                <a:spcPct val="0"/>
              </a:spcBef>
              <a:spcAft>
                <a:spcPts val="600"/>
              </a:spcAft>
            </a:pPr>
            <a:r>
              <a:rPr lang="en-US" sz="3400" b="0" kern="1200" cap="all" dirty="0">
                <a:solidFill>
                  <a:schemeClr val="accent4">
                    <a:lumMod val="75000"/>
                  </a:schemeClr>
                </a:solidFill>
                <a:latin typeface="+mj-lt"/>
                <a:ea typeface="+mj-ea"/>
                <a:cs typeface="+mj-cs"/>
              </a:rPr>
              <a:t>Objectives</a:t>
            </a:r>
          </a:p>
        </p:txBody>
      </p:sp>
      <p:graphicFrame>
        <p:nvGraphicFramePr>
          <p:cNvPr id="8" name="TextBox 4">
            <a:extLst>
              <a:ext uri="{FF2B5EF4-FFF2-40B4-BE49-F238E27FC236}">
                <a16:creationId xmlns:a16="http://schemas.microsoft.com/office/drawing/2014/main" id="{BDA901D6-EC11-4B35-94E2-F77E5D7ED1DC}"/>
              </a:ext>
            </a:extLst>
          </p:cNvPr>
          <p:cNvGraphicFramePr/>
          <p:nvPr>
            <p:extLst>
              <p:ext uri="{D42A27DB-BD31-4B8C-83A1-F6EECF244321}">
                <p14:modId xmlns:p14="http://schemas.microsoft.com/office/powerpoint/2010/main" val="1546730152"/>
              </p:ext>
            </p:extLst>
          </p:nvPr>
        </p:nvGraphicFramePr>
        <p:xfrm>
          <a:off x="581192" y="1890876"/>
          <a:ext cx="11029615" cy="408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09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a:xfrm>
            <a:off x="581192" y="702156"/>
            <a:ext cx="11029616" cy="740156"/>
          </a:xfrm>
        </p:spPr>
        <p:txBody>
          <a:bodyPr anchor="t">
            <a:normAutofit/>
          </a:bodyPr>
          <a:lstStyle/>
          <a:p>
            <a:r>
              <a:rPr lang="en-US" kern="1200" dirty="0">
                <a:solidFill>
                  <a:schemeClr val="accent4">
                    <a:lumMod val="75000"/>
                  </a:schemeClr>
                </a:solidFill>
              </a:rPr>
              <a:t>Analysis tasks</a:t>
            </a:r>
            <a:endParaRPr lang="en-US" dirty="0">
              <a:solidFill>
                <a:schemeClr val="accent4">
                  <a:lumMod val="75000"/>
                </a:schemeClr>
              </a:solidFill>
            </a:endParaRPr>
          </a:p>
        </p:txBody>
      </p:sp>
      <p:pic>
        <p:nvPicPr>
          <p:cNvPr id="6" name="Picture 3" descr="Graphs and plots layered on a blue digital screen">
            <a:extLst>
              <a:ext uri="{FF2B5EF4-FFF2-40B4-BE49-F238E27FC236}">
                <a16:creationId xmlns:a16="http://schemas.microsoft.com/office/drawing/2014/main" id="{04AFD881-56E4-43B8-AEA2-4A7E636D6601}"/>
              </a:ext>
            </a:extLst>
          </p:cNvPr>
          <p:cNvPicPr>
            <a:picLocks noChangeAspect="1"/>
          </p:cNvPicPr>
          <p:nvPr/>
        </p:nvPicPr>
        <p:blipFill rotWithShape="1">
          <a:blip r:embed="rId2"/>
          <a:srcRect t="19705" b="30919"/>
          <a:stretch/>
        </p:blipFill>
        <p:spPr>
          <a:xfrm>
            <a:off x="581192" y="1890876"/>
            <a:ext cx="11029615" cy="4084474"/>
          </a:xfrm>
          <a:prstGeom prst="rect">
            <a:avLst/>
          </a:prstGeom>
          <a:noFill/>
        </p:spPr>
      </p:pic>
    </p:spTree>
    <p:extLst>
      <p:ext uri="{BB962C8B-B14F-4D97-AF65-F5344CB8AC3E}">
        <p14:creationId xmlns:p14="http://schemas.microsoft.com/office/powerpoint/2010/main" val="321194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B0A1602-D6B7-4EA5-942F-E1D7983A73E2}"/>
              </a:ext>
            </a:extLst>
          </p:cNvPr>
          <p:cNvPicPr>
            <a:picLocks noChangeAspect="1"/>
          </p:cNvPicPr>
          <p:nvPr/>
        </p:nvPicPr>
        <p:blipFill>
          <a:blip r:embed="rId2"/>
          <a:stretch>
            <a:fillRect/>
          </a:stretch>
        </p:blipFill>
        <p:spPr>
          <a:xfrm>
            <a:off x="754226" y="1263099"/>
            <a:ext cx="4091152" cy="4481968"/>
          </a:xfrm>
          <a:prstGeom prst="rect">
            <a:avLst/>
          </a:prstGeom>
          <a:noFill/>
        </p:spPr>
      </p:pic>
      <p:sp>
        <p:nvSpPr>
          <p:cNvPr id="3" name="TextBox 2">
            <a:extLst>
              <a:ext uri="{FF2B5EF4-FFF2-40B4-BE49-F238E27FC236}">
                <a16:creationId xmlns:a16="http://schemas.microsoft.com/office/drawing/2014/main" id="{7F83640C-42FB-4F33-B616-B7E725CFD5D8}"/>
              </a:ext>
            </a:extLst>
          </p:cNvPr>
          <p:cNvSpPr txBox="1"/>
          <p:nvPr/>
        </p:nvSpPr>
        <p:spPr>
          <a:xfrm>
            <a:off x="8088198" y="2403835"/>
            <a:ext cx="3195686" cy="923330"/>
          </a:xfrm>
          <a:prstGeom prst="rect">
            <a:avLst/>
          </a:prstGeom>
          <a:noFill/>
        </p:spPr>
        <p:txBody>
          <a:bodyPr wrap="square" rtlCol="0">
            <a:spAutoFit/>
          </a:bodyPr>
          <a:lstStyle/>
          <a:p>
            <a:r>
              <a:rPr lang="en-US" dirty="0">
                <a:solidFill>
                  <a:schemeClr val="accent4">
                    <a:lumMod val="75000"/>
                  </a:schemeClr>
                </a:solidFill>
              </a:rPr>
              <a:t>The table shows the frequency distribution of complaints by month and date.</a:t>
            </a:r>
          </a:p>
        </p:txBody>
      </p:sp>
    </p:spTree>
    <p:extLst>
      <p:ext uri="{BB962C8B-B14F-4D97-AF65-F5344CB8AC3E}">
        <p14:creationId xmlns:p14="http://schemas.microsoft.com/office/powerpoint/2010/main" val="4218346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3105581-CB58-49C7-8549-5858D5C1167C}"/>
              </a:ext>
            </a:extLst>
          </p:cNvPr>
          <p:cNvSpPr txBox="1"/>
          <p:nvPr/>
        </p:nvSpPr>
        <p:spPr>
          <a:xfrm>
            <a:off x="5351716" y="586822"/>
            <a:ext cx="6002636" cy="1645920"/>
          </a:xfrm>
          <a:prstGeom prst="rect">
            <a:avLst/>
          </a:prstGeom>
        </p:spPr>
        <p:txBody>
          <a:bodyPr vert="horz" lIns="91440" tIns="45720" rIns="91440" bIns="45720" rtlCol="0" anchor="ctr">
            <a:normAutofit/>
          </a:bodyPr>
          <a:lstStyle/>
          <a:p>
            <a:pPr>
              <a:lnSpc>
                <a:spcPct val="90000"/>
              </a:lnSpc>
              <a:spcAft>
                <a:spcPts val="600"/>
              </a:spcAft>
            </a:pPr>
            <a:r>
              <a:rPr lang="en-US" b="0" i="0" dirty="0">
                <a:solidFill>
                  <a:schemeClr val="accent4">
                    <a:lumMod val="75000"/>
                  </a:schemeClr>
                </a:solidFill>
                <a:effectLst/>
              </a:rPr>
              <a:t>The chart below shows the number of complaints at a monthly granularity level. The bar chart depicts that June has the most complaints. The months of April and May suggest that a significant number of complaints were filed in those months. The other months show a range of consistency with the average number of complaints issued. </a:t>
            </a:r>
            <a:endParaRPr lang="en-US" dirty="0">
              <a:solidFill>
                <a:schemeClr val="accent4">
                  <a:lumMod val="75000"/>
                </a:schemeClr>
              </a:solidFill>
            </a:endParaRPr>
          </a:p>
        </p:txBody>
      </p:sp>
      <p:pic>
        <p:nvPicPr>
          <p:cNvPr id="8" name="Picture 7">
            <a:extLst>
              <a:ext uri="{FF2B5EF4-FFF2-40B4-BE49-F238E27FC236}">
                <a16:creationId xmlns:a16="http://schemas.microsoft.com/office/drawing/2014/main" id="{B1662DD0-BAD6-4EDF-855E-56D9FC7399C8}"/>
              </a:ext>
            </a:extLst>
          </p:cNvPr>
          <p:cNvPicPr>
            <a:picLocks noChangeAspect="1"/>
          </p:cNvPicPr>
          <p:nvPr/>
        </p:nvPicPr>
        <p:blipFill>
          <a:blip r:embed="rId2"/>
          <a:stretch>
            <a:fillRect/>
          </a:stretch>
        </p:blipFill>
        <p:spPr>
          <a:xfrm>
            <a:off x="1163246" y="2734056"/>
            <a:ext cx="9953900" cy="3483864"/>
          </a:xfrm>
          <a:prstGeom prst="rect">
            <a:avLst/>
          </a:prstGeom>
        </p:spPr>
      </p:pic>
      <p:pic>
        <p:nvPicPr>
          <p:cNvPr id="14" name="Picture 13" descr="A picture containing text, clipart, vector graphics&#10;&#10;Description automatically generated">
            <a:extLst>
              <a:ext uri="{FF2B5EF4-FFF2-40B4-BE49-F238E27FC236}">
                <a16:creationId xmlns:a16="http://schemas.microsoft.com/office/drawing/2014/main" id="{A14D0CCA-EBAF-4560-A3EC-9228D474512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91478" y="579095"/>
            <a:ext cx="2019841" cy="1514881"/>
          </a:xfrm>
          <a:prstGeom prst="rect">
            <a:avLst/>
          </a:prstGeom>
        </p:spPr>
      </p:pic>
    </p:spTree>
    <p:extLst>
      <p:ext uri="{BB962C8B-B14F-4D97-AF65-F5344CB8AC3E}">
        <p14:creationId xmlns:p14="http://schemas.microsoft.com/office/powerpoint/2010/main" val="133953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B7A4411-0056-4F11-A92A-09D086B37954}"/>
              </a:ext>
            </a:extLst>
          </p:cNvPr>
          <p:cNvPicPr>
            <a:picLocks noChangeAspect="1"/>
          </p:cNvPicPr>
          <p:nvPr/>
        </p:nvPicPr>
        <p:blipFill rotWithShape="1">
          <a:blip r:embed="rId2"/>
          <a:srcRect b="530"/>
          <a:stretch/>
        </p:blipFill>
        <p:spPr>
          <a:xfrm>
            <a:off x="959205" y="364142"/>
            <a:ext cx="10369645" cy="3867993"/>
          </a:xfrm>
          <a:prstGeom prst="rect">
            <a:avLst/>
          </a:prstGeom>
        </p:spPr>
      </p:pic>
      <p:sp>
        <p:nvSpPr>
          <p:cNvPr id="7" name="TextBox 6">
            <a:extLst>
              <a:ext uri="{FF2B5EF4-FFF2-40B4-BE49-F238E27FC236}">
                <a16:creationId xmlns:a16="http://schemas.microsoft.com/office/drawing/2014/main" id="{EFC4667F-DD4E-4713-9BF0-2F291543242F}"/>
              </a:ext>
            </a:extLst>
          </p:cNvPr>
          <p:cNvSpPr txBox="1"/>
          <p:nvPr/>
        </p:nvSpPr>
        <p:spPr>
          <a:xfrm>
            <a:off x="4945903" y="4534752"/>
            <a:ext cx="6586915" cy="1556907"/>
          </a:xfrm>
          <a:prstGeom prst="rect">
            <a:avLst/>
          </a:prstGeom>
        </p:spPr>
        <p:txBody>
          <a:bodyPr vert="horz" lIns="91440" tIns="45720" rIns="91440" bIns="45720" rtlCol="0" anchor="ctr">
            <a:normAutofit/>
          </a:bodyPr>
          <a:lstStyle/>
          <a:p>
            <a:pPr>
              <a:lnSpc>
                <a:spcPct val="90000"/>
              </a:lnSpc>
              <a:spcAft>
                <a:spcPts val="600"/>
              </a:spcAft>
            </a:pPr>
            <a:r>
              <a:rPr lang="en-US" b="0" i="0" dirty="0">
                <a:solidFill>
                  <a:schemeClr val="accent4">
                    <a:lumMod val="75000"/>
                  </a:schemeClr>
                </a:solidFill>
                <a:effectLst/>
              </a:rPr>
              <a:t>The charts show the number of complaints at daily granularity levels. This line graph shows a significantly high peak on June 24</a:t>
            </a:r>
            <a:r>
              <a:rPr lang="en-US" b="0" i="0" baseline="30000" dirty="0">
                <a:solidFill>
                  <a:schemeClr val="accent4">
                    <a:lumMod val="75000"/>
                  </a:schemeClr>
                </a:solidFill>
                <a:effectLst/>
              </a:rPr>
              <a:t>th</a:t>
            </a:r>
            <a:r>
              <a:rPr lang="en-US" baseline="30000" dirty="0">
                <a:solidFill>
                  <a:schemeClr val="accent4">
                    <a:lumMod val="75000"/>
                  </a:schemeClr>
                </a:solidFill>
              </a:rPr>
              <a:t> </a:t>
            </a:r>
            <a:r>
              <a:rPr lang="en-US" b="0" i="0" dirty="0">
                <a:solidFill>
                  <a:schemeClr val="accent4">
                    <a:lumMod val="75000"/>
                  </a:schemeClr>
                </a:solidFill>
                <a:effectLst/>
              </a:rPr>
              <a:t>2015. </a:t>
            </a:r>
          </a:p>
        </p:txBody>
      </p:sp>
    </p:spTree>
    <p:extLst>
      <p:ext uri="{BB962C8B-B14F-4D97-AF65-F5344CB8AC3E}">
        <p14:creationId xmlns:p14="http://schemas.microsoft.com/office/powerpoint/2010/main" val="1114516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E63518-5183-475D-9B3E-61FBCF698F45}"/>
              </a:ext>
            </a:extLst>
          </p:cNvPr>
          <p:cNvPicPr>
            <a:picLocks noChangeAspect="1"/>
          </p:cNvPicPr>
          <p:nvPr/>
        </p:nvPicPr>
        <p:blipFill>
          <a:blip r:embed="rId2"/>
          <a:stretch>
            <a:fillRect/>
          </a:stretch>
        </p:blipFill>
        <p:spPr>
          <a:xfrm>
            <a:off x="2628116" y="-37707"/>
            <a:ext cx="9045724" cy="2987299"/>
          </a:xfrm>
          <a:prstGeom prst="rect">
            <a:avLst/>
          </a:prstGeom>
        </p:spPr>
      </p:pic>
      <p:pic>
        <p:nvPicPr>
          <p:cNvPr id="8" name="Picture 7">
            <a:extLst>
              <a:ext uri="{FF2B5EF4-FFF2-40B4-BE49-F238E27FC236}">
                <a16:creationId xmlns:a16="http://schemas.microsoft.com/office/drawing/2014/main" id="{746B04A7-198A-457A-92A0-EF8FDFA5A537}"/>
              </a:ext>
            </a:extLst>
          </p:cNvPr>
          <p:cNvPicPr>
            <a:picLocks noChangeAspect="1"/>
          </p:cNvPicPr>
          <p:nvPr/>
        </p:nvPicPr>
        <p:blipFill>
          <a:blip r:embed="rId3"/>
          <a:stretch>
            <a:fillRect/>
          </a:stretch>
        </p:blipFill>
        <p:spPr>
          <a:xfrm>
            <a:off x="3203431" y="2974337"/>
            <a:ext cx="8681431" cy="3162945"/>
          </a:xfrm>
          <a:prstGeom prst="rect">
            <a:avLst/>
          </a:prstGeom>
        </p:spPr>
      </p:pic>
      <p:sp>
        <p:nvSpPr>
          <p:cNvPr id="9" name="TextBox 8">
            <a:extLst>
              <a:ext uri="{FF2B5EF4-FFF2-40B4-BE49-F238E27FC236}">
                <a16:creationId xmlns:a16="http://schemas.microsoft.com/office/drawing/2014/main" id="{B6ABFD39-8C7B-46A5-872B-7BD5C8DE8D41}"/>
              </a:ext>
            </a:extLst>
          </p:cNvPr>
          <p:cNvSpPr txBox="1"/>
          <p:nvPr/>
        </p:nvSpPr>
        <p:spPr>
          <a:xfrm>
            <a:off x="518160" y="589280"/>
            <a:ext cx="2168479" cy="1754326"/>
          </a:xfrm>
          <a:prstGeom prst="rect">
            <a:avLst/>
          </a:prstGeom>
          <a:noFill/>
        </p:spPr>
        <p:txBody>
          <a:bodyPr wrap="square" rtlCol="0">
            <a:spAutoFit/>
          </a:bodyPr>
          <a:lstStyle/>
          <a:p>
            <a:r>
              <a:rPr lang="en-US" dirty="0">
                <a:solidFill>
                  <a:schemeClr val="accent4">
                    <a:lumMod val="75000"/>
                  </a:schemeClr>
                </a:solidFill>
              </a:rPr>
              <a:t>The line graph and bar charts show a visual representation of complaints by hour with respect to size and count</a:t>
            </a:r>
            <a:r>
              <a:rPr lang="en-US" dirty="0"/>
              <a:t>.</a:t>
            </a:r>
          </a:p>
        </p:txBody>
      </p:sp>
    </p:spTree>
    <p:extLst>
      <p:ext uri="{BB962C8B-B14F-4D97-AF65-F5344CB8AC3E}">
        <p14:creationId xmlns:p14="http://schemas.microsoft.com/office/powerpoint/2010/main" val="3893018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35A0B9-5F49-415F-9BEE-591FDACE9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173</TotalTime>
  <Words>405</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Garamond</vt:lpstr>
      <vt:lpstr>Helvetica Light</vt:lpstr>
      <vt:lpstr>Wingdings 2</vt:lpstr>
      <vt:lpstr>DividendVTI</vt:lpstr>
      <vt:lpstr>PowerPoint Presentation</vt:lpstr>
      <vt:lpstr>Outline</vt:lpstr>
      <vt:lpstr>Business Scenario</vt:lpstr>
      <vt:lpstr>PowerPoint Presentation</vt:lpstr>
      <vt:lpstr>Analysis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Comcast Telecom</dc:title>
  <dc:creator>Canisha Barron</dc:creator>
  <cp:lastModifiedBy>Canisha Barron</cp:lastModifiedBy>
  <cp:revision>13</cp:revision>
  <dcterms:created xsi:type="dcterms:W3CDTF">2021-04-21T23:09:19Z</dcterms:created>
  <dcterms:modified xsi:type="dcterms:W3CDTF">2022-05-13T13:50:27Z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