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6" d="100"/>
          <a:sy n="206" d="100"/>
        </p:scale>
        <p:origin x="-2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2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9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74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39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4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6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6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23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1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BCDD-3D49-3647-997D-A4A9C32893A2}" type="datetimeFigureOut">
              <a:rPr kumimoji="1" lang="zh-CN" altLang="en-US" smtClean="0"/>
              <a:t>5/14/20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D27B-017F-3B4B-98E9-1CCEEFADC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4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92027" y="675462"/>
            <a:ext cx="613594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Detrend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98224" y="675462"/>
            <a:ext cx="651854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TmMean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63521" y="1137586"/>
            <a:ext cx="47589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TmSd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07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21936" y="1599709"/>
            <a:ext cx="47589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TmSd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16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63546" y="1599709"/>
            <a:ext cx="62173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TrendFit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17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0173" y="2123387"/>
            <a:ext cx="917288" cy="1282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FWHM (x/y/z)</a:t>
            </a:r>
          </a:p>
        </p:txBody>
      </p:sp>
      <p:cxnSp>
        <p:nvCxnSpPr>
          <p:cNvPr id="15" name="直线箭头连接符 14"/>
          <p:cNvCxnSpPr>
            <a:stCxn id="732" idx="2"/>
            <a:endCxn id="13" idx="0"/>
          </p:cNvCxnSpPr>
          <p:nvPr/>
        </p:nvCxnSpPr>
        <p:spPr>
          <a:xfrm>
            <a:off x="1823730" y="1851060"/>
            <a:ext cx="345087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72" idx="2"/>
            <a:endCxn id="6" idx="0"/>
          </p:cNvCxnSpPr>
          <p:nvPr/>
        </p:nvCxnSpPr>
        <p:spPr>
          <a:xfrm flipH="1">
            <a:off x="2598824" y="387744"/>
            <a:ext cx="2138023" cy="28771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72" idx="2"/>
            <a:endCxn id="7" idx="0"/>
          </p:cNvCxnSpPr>
          <p:nvPr/>
        </p:nvCxnSpPr>
        <p:spPr>
          <a:xfrm>
            <a:off x="4736847" y="387744"/>
            <a:ext cx="587304" cy="28771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6" idx="2"/>
            <a:endCxn id="8" idx="0"/>
          </p:cNvCxnSpPr>
          <p:nvPr/>
        </p:nvCxnSpPr>
        <p:spPr>
          <a:xfrm>
            <a:off x="2598824" y="926813"/>
            <a:ext cx="1602647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8" idx="2"/>
            <a:endCxn id="767" idx="0"/>
          </p:cNvCxnSpPr>
          <p:nvPr/>
        </p:nvCxnSpPr>
        <p:spPr>
          <a:xfrm>
            <a:off x="4201471" y="1388937"/>
            <a:ext cx="1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250766" y="675462"/>
            <a:ext cx="646331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OdEvDiff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03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51852" y="1137586"/>
            <a:ext cx="61321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SpMean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08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392982" y="2123387"/>
            <a:ext cx="855610" cy="1282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TEMPSNR.nii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107" name="直线箭头连接符 106"/>
          <p:cNvCxnSpPr>
            <a:stCxn id="672" idx="2"/>
            <a:endCxn id="39" idx="0"/>
          </p:cNvCxnSpPr>
          <p:nvPr/>
        </p:nvCxnSpPr>
        <p:spPr>
          <a:xfrm>
            <a:off x="4736847" y="387744"/>
            <a:ext cx="1837085" cy="28771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39" idx="2"/>
            <a:endCxn id="160" idx="0"/>
          </p:cNvCxnSpPr>
          <p:nvPr/>
        </p:nvCxnSpPr>
        <p:spPr>
          <a:xfrm>
            <a:off x="6573932" y="926813"/>
            <a:ext cx="0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>
            <a:stCxn id="7" idx="2"/>
            <a:endCxn id="60" idx="0"/>
          </p:cNvCxnSpPr>
          <p:nvPr/>
        </p:nvCxnSpPr>
        <p:spPr>
          <a:xfrm>
            <a:off x="5324151" y="926813"/>
            <a:ext cx="634311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>
            <a:stCxn id="7" idx="2"/>
            <a:endCxn id="767" idx="0"/>
          </p:cNvCxnSpPr>
          <p:nvPr/>
        </p:nvCxnSpPr>
        <p:spPr>
          <a:xfrm flipH="1">
            <a:off x="4201472" y="926813"/>
            <a:ext cx="1122679" cy="67289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4313961" y="2061832"/>
            <a:ext cx="61321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SpMean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18</a:t>
            </a:r>
          </a:p>
        </p:txBody>
      </p:sp>
      <p:cxnSp>
        <p:nvCxnSpPr>
          <p:cNvPr id="151" name="直线箭头连接符 150"/>
          <p:cNvCxnSpPr>
            <a:stCxn id="767" idx="2"/>
            <a:endCxn id="150" idx="0"/>
          </p:cNvCxnSpPr>
          <p:nvPr/>
        </p:nvCxnSpPr>
        <p:spPr>
          <a:xfrm>
            <a:off x="4201472" y="1851060"/>
            <a:ext cx="419099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4265345" y="2585510"/>
            <a:ext cx="710451" cy="1282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TEMPSNR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156" name="直线箭头连接符 155"/>
          <p:cNvCxnSpPr>
            <a:stCxn id="160" idx="2"/>
            <a:endCxn id="178" idx="0"/>
          </p:cNvCxnSpPr>
          <p:nvPr/>
        </p:nvCxnSpPr>
        <p:spPr>
          <a:xfrm>
            <a:off x="6573932" y="1388937"/>
            <a:ext cx="2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355300" y="1137586"/>
            <a:ext cx="437264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SpSd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09</a:t>
            </a:r>
          </a:p>
        </p:txBody>
      </p:sp>
      <p:cxnSp>
        <p:nvCxnSpPr>
          <p:cNvPr id="175" name="直线箭头连接符 174"/>
          <p:cNvCxnSpPr>
            <a:stCxn id="60" idx="2"/>
            <a:endCxn id="178" idx="0"/>
          </p:cNvCxnSpPr>
          <p:nvPr/>
        </p:nvCxnSpPr>
        <p:spPr>
          <a:xfrm>
            <a:off x="5958462" y="1388937"/>
            <a:ext cx="615472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6327712" y="1599709"/>
            <a:ext cx="492443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>
            <a:defPPr>
              <a:defRPr lang="zh-CN"/>
            </a:defPPr>
            <a:lvl1pPr algn="ctr">
              <a:defRPr kumimoji="1" sz="1000"/>
            </a:lvl1pPr>
          </a:lstStyle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Calibri"/>
                <a:cs typeface="Calibri"/>
              </a:rPr>
              <a:t>SpSnr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latin typeface="Calibri"/>
                <a:cs typeface="Calibri"/>
              </a:rPr>
              <a:t>15</a:t>
            </a:r>
            <a:endParaRPr lang="en-US" altLang="zh-CN" b="1" dirty="0">
              <a:latin typeface="Calibri"/>
              <a:cs typeface="Calibri"/>
            </a:endParaRPr>
          </a:p>
        </p:txBody>
      </p:sp>
      <p:cxnSp>
        <p:nvCxnSpPr>
          <p:cNvPr id="181" name="直线箭头连接符 180"/>
          <p:cNvCxnSpPr>
            <a:stCxn id="150" idx="2"/>
            <a:endCxn id="154" idx="0"/>
          </p:cNvCxnSpPr>
          <p:nvPr/>
        </p:nvCxnSpPr>
        <p:spPr>
          <a:xfrm>
            <a:off x="4620571" y="2313183"/>
            <a:ext cx="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/>
          <p:cNvCxnSpPr>
            <a:stCxn id="672" idx="2"/>
            <a:endCxn id="209" idx="0"/>
          </p:cNvCxnSpPr>
          <p:nvPr/>
        </p:nvCxnSpPr>
        <p:spPr>
          <a:xfrm>
            <a:off x="4736847" y="387744"/>
            <a:ext cx="3037567" cy="28771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7467804" y="675462"/>
            <a:ext cx="61321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SpMean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04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099362" y="2123387"/>
            <a:ext cx="551916" cy="1282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RPV.nii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220" name="直线箭头连接符 219"/>
          <p:cNvCxnSpPr>
            <a:stCxn id="732" idx="2"/>
            <a:endCxn id="216" idx="0"/>
          </p:cNvCxnSpPr>
          <p:nvPr/>
        </p:nvCxnSpPr>
        <p:spPr>
          <a:xfrm flipH="1">
            <a:off x="1375320" y="1851060"/>
            <a:ext cx="44841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1965370" y="2528096"/>
            <a:ext cx="40689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Rms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21</a:t>
            </a:r>
          </a:p>
        </p:txBody>
      </p:sp>
      <p:cxnSp>
        <p:nvCxnSpPr>
          <p:cNvPr id="226" name="直线箭头连接符 225"/>
          <p:cNvCxnSpPr>
            <a:stCxn id="13" idx="2"/>
            <a:endCxn id="225" idx="0"/>
          </p:cNvCxnSpPr>
          <p:nvPr/>
        </p:nvCxnSpPr>
        <p:spPr>
          <a:xfrm>
            <a:off x="2168817" y="2251627"/>
            <a:ext cx="1" cy="276469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1714965" y="3051774"/>
            <a:ext cx="907708" cy="1282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FWHMSUMM</a:t>
            </a:r>
          </a:p>
        </p:txBody>
      </p:sp>
      <p:cxnSp>
        <p:nvCxnSpPr>
          <p:cNvPr id="230" name="直线箭头连接符 229"/>
          <p:cNvCxnSpPr>
            <a:stCxn id="225" idx="2"/>
            <a:endCxn id="229" idx="0"/>
          </p:cNvCxnSpPr>
          <p:nvPr/>
        </p:nvCxnSpPr>
        <p:spPr>
          <a:xfrm>
            <a:off x="2168818" y="2779447"/>
            <a:ext cx="1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6853088" y="1137586"/>
            <a:ext cx="613594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Detrend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10</a:t>
            </a:r>
          </a:p>
        </p:txBody>
      </p:sp>
      <p:cxnSp>
        <p:nvCxnSpPr>
          <p:cNvPr id="380" name="直线箭头连接符 379"/>
          <p:cNvCxnSpPr>
            <a:stCxn id="209" idx="2"/>
            <a:endCxn id="357" idx="0"/>
          </p:cNvCxnSpPr>
          <p:nvPr/>
        </p:nvCxnSpPr>
        <p:spPr>
          <a:xfrm flipH="1">
            <a:off x="7159885" y="926813"/>
            <a:ext cx="614529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直线箭头连接符 383"/>
          <p:cNvCxnSpPr>
            <a:stCxn id="357" idx="2"/>
            <a:endCxn id="9" idx="0"/>
          </p:cNvCxnSpPr>
          <p:nvPr/>
        </p:nvCxnSpPr>
        <p:spPr>
          <a:xfrm>
            <a:off x="7159885" y="1388937"/>
            <a:ext cx="1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线箭头连接符 386"/>
          <p:cNvCxnSpPr>
            <a:stCxn id="357" idx="2"/>
            <a:endCxn id="10" idx="0"/>
          </p:cNvCxnSpPr>
          <p:nvPr/>
        </p:nvCxnSpPr>
        <p:spPr>
          <a:xfrm>
            <a:off x="7159885" y="1388937"/>
            <a:ext cx="614529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文本框 389"/>
          <p:cNvSpPr txBox="1"/>
          <p:nvPr/>
        </p:nvSpPr>
        <p:spPr>
          <a:xfrm>
            <a:off x="7562356" y="2061832"/>
            <a:ext cx="42411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Drift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20</a:t>
            </a:r>
          </a:p>
        </p:txBody>
      </p:sp>
      <p:cxnSp>
        <p:nvCxnSpPr>
          <p:cNvPr id="400" name="直线箭头连接符 399"/>
          <p:cNvCxnSpPr>
            <a:stCxn id="10" idx="2"/>
            <a:endCxn id="390" idx="0"/>
          </p:cNvCxnSpPr>
          <p:nvPr/>
        </p:nvCxnSpPr>
        <p:spPr>
          <a:xfrm>
            <a:off x="7774414" y="1851060"/>
            <a:ext cx="0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直线箭头连接符 402"/>
          <p:cNvCxnSpPr>
            <a:stCxn id="60" idx="2"/>
            <a:endCxn id="722" idx="0"/>
          </p:cNvCxnSpPr>
          <p:nvPr/>
        </p:nvCxnSpPr>
        <p:spPr>
          <a:xfrm>
            <a:off x="5958462" y="1388937"/>
            <a:ext cx="0" cy="672895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文本框 406"/>
          <p:cNvSpPr txBox="1"/>
          <p:nvPr/>
        </p:nvSpPr>
        <p:spPr>
          <a:xfrm>
            <a:off x="5699416" y="2585510"/>
            <a:ext cx="518091" cy="1282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>
            <a:defPPr>
              <a:defRPr lang="zh-CN"/>
            </a:defPPr>
            <a:lvl1pPr algn="ctr">
              <a:lnSpc>
                <a:spcPct val="80000"/>
              </a:lnSpc>
              <a:defRPr kumimoji="1" sz="1000">
                <a:latin typeface="Calibri"/>
                <a:cs typeface="Calibri"/>
              </a:defRPr>
            </a:lvl1pPr>
          </a:lstStyle>
          <a:p>
            <a:r>
              <a:rPr lang="en-US" altLang="zh-CN" dirty="0"/>
              <a:t>FLUCT</a:t>
            </a:r>
            <a:endParaRPr lang="zh-CN" altLang="en-US" dirty="0"/>
          </a:p>
        </p:txBody>
      </p:sp>
      <p:cxnSp>
        <p:nvCxnSpPr>
          <p:cNvPr id="418" name="直线箭头连接符 417"/>
          <p:cNvCxnSpPr>
            <a:stCxn id="9" idx="2"/>
            <a:endCxn id="722" idx="0"/>
          </p:cNvCxnSpPr>
          <p:nvPr/>
        </p:nvCxnSpPr>
        <p:spPr>
          <a:xfrm flipH="1">
            <a:off x="5958462" y="1851060"/>
            <a:ext cx="1201424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文本框 480"/>
          <p:cNvSpPr txBox="1"/>
          <p:nvPr/>
        </p:nvSpPr>
        <p:spPr>
          <a:xfrm>
            <a:off x="7528192" y="2585510"/>
            <a:ext cx="492443" cy="12824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DRIFT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482" name="直线箭头连接符 481"/>
          <p:cNvCxnSpPr>
            <a:stCxn id="390" idx="2"/>
            <a:endCxn id="481" idx="0"/>
          </p:cNvCxnSpPr>
          <p:nvPr/>
        </p:nvCxnSpPr>
        <p:spPr>
          <a:xfrm>
            <a:off x="7774414" y="2313183"/>
            <a:ext cx="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文本框 511"/>
          <p:cNvSpPr txBox="1"/>
          <p:nvPr/>
        </p:nvSpPr>
        <p:spPr>
          <a:xfrm>
            <a:off x="1478643" y="1137586"/>
            <a:ext cx="69017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TmZscore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05</a:t>
            </a:r>
          </a:p>
        </p:txBody>
      </p:sp>
      <p:cxnSp>
        <p:nvCxnSpPr>
          <p:cNvPr id="513" name="直线箭头连接符 512"/>
          <p:cNvCxnSpPr>
            <a:stCxn id="6" idx="2"/>
            <a:endCxn id="512" idx="0"/>
          </p:cNvCxnSpPr>
          <p:nvPr/>
        </p:nvCxnSpPr>
        <p:spPr>
          <a:xfrm flipH="1">
            <a:off x="1823731" y="926813"/>
            <a:ext cx="775093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4989520" y="2123387"/>
            <a:ext cx="669261" cy="1282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FLUCT.nii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585" name="直线箭头连接符 584"/>
          <p:cNvCxnSpPr>
            <a:stCxn id="7" idx="2"/>
            <a:endCxn id="716" idx="0"/>
          </p:cNvCxnSpPr>
          <p:nvPr/>
        </p:nvCxnSpPr>
        <p:spPr>
          <a:xfrm>
            <a:off x="5324151" y="926813"/>
            <a:ext cx="0" cy="67289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直线箭头连接符 588"/>
          <p:cNvCxnSpPr>
            <a:stCxn id="8" idx="2"/>
            <a:endCxn id="716" idx="0"/>
          </p:cNvCxnSpPr>
          <p:nvPr/>
        </p:nvCxnSpPr>
        <p:spPr>
          <a:xfrm>
            <a:off x="4201471" y="1388937"/>
            <a:ext cx="1122680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" name="文本框 592"/>
          <p:cNvSpPr txBox="1"/>
          <p:nvPr/>
        </p:nvSpPr>
        <p:spPr>
          <a:xfrm>
            <a:off x="2699722" y="1137586"/>
            <a:ext cx="62173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TrendFit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06</a:t>
            </a:r>
          </a:p>
        </p:txBody>
      </p:sp>
      <p:sp>
        <p:nvSpPr>
          <p:cNvPr id="594" name="文本框 593"/>
          <p:cNvSpPr txBox="1"/>
          <p:nvPr/>
        </p:nvSpPr>
        <p:spPr>
          <a:xfrm>
            <a:off x="2798532" y="1599709"/>
            <a:ext cx="42411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Drift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12</a:t>
            </a:r>
          </a:p>
        </p:txBody>
      </p:sp>
      <p:sp>
        <p:nvSpPr>
          <p:cNvPr id="595" name="文本框 594"/>
          <p:cNvSpPr txBox="1"/>
          <p:nvPr/>
        </p:nvSpPr>
        <p:spPr>
          <a:xfrm>
            <a:off x="2687424" y="2123387"/>
            <a:ext cx="646331" cy="12824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DRIFT.nii</a:t>
            </a:r>
            <a:endParaRPr kumimoji="1" lang="zh-CN" altLang="en-US" sz="1000" dirty="0" smtClean="0">
              <a:latin typeface="Calibri"/>
              <a:cs typeface="Calibri"/>
            </a:endParaRPr>
          </a:p>
        </p:txBody>
      </p:sp>
      <p:cxnSp>
        <p:nvCxnSpPr>
          <p:cNvPr id="597" name="直线箭头连接符 596"/>
          <p:cNvCxnSpPr>
            <a:stCxn id="6" idx="2"/>
            <a:endCxn id="593" idx="0"/>
          </p:cNvCxnSpPr>
          <p:nvPr/>
        </p:nvCxnSpPr>
        <p:spPr>
          <a:xfrm>
            <a:off x="2598824" y="926813"/>
            <a:ext cx="411766" cy="21077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直线箭头连接符 597"/>
          <p:cNvCxnSpPr>
            <a:stCxn id="593" idx="2"/>
            <a:endCxn id="594" idx="0"/>
          </p:cNvCxnSpPr>
          <p:nvPr/>
        </p:nvCxnSpPr>
        <p:spPr>
          <a:xfrm>
            <a:off x="3010590" y="1388937"/>
            <a:ext cx="0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直线箭头连接符 603"/>
          <p:cNvCxnSpPr>
            <a:stCxn id="594" idx="2"/>
            <a:endCxn id="595" idx="0"/>
          </p:cNvCxnSpPr>
          <p:nvPr/>
        </p:nvCxnSpPr>
        <p:spPr>
          <a:xfrm>
            <a:off x="3010590" y="1851060"/>
            <a:ext cx="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2" name="文本框 671"/>
          <p:cNvSpPr txBox="1"/>
          <p:nvPr/>
        </p:nvSpPr>
        <p:spPr>
          <a:xfrm>
            <a:off x="3642887" y="136393"/>
            <a:ext cx="218791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IMG001.nii, IMG002.nii, </a:t>
            </a:r>
            <a:r>
              <a:rPr kumimoji="1" lang="mr-IN" altLang="zh-CN" sz="1000" dirty="0" smtClean="0">
                <a:latin typeface="Calibri"/>
                <a:cs typeface="Calibri"/>
              </a:rPr>
              <a:t>…</a:t>
            </a:r>
            <a:r>
              <a:rPr kumimoji="1" lang="en-US" altLang="zh-CN" sz="1000" dirty="0" smtClean="0">
                <a:latin typeface="Calibri"/>
                <a:cs typeface="Calibri"/>
              </a:rPr>
              <a:t>, IMG00p.nii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MASK.nii</a:t>
            </a:r>
          </a:p>
        </p:txBody>
      </p:sp>
      <p:sp>
        <p:nvSpPr>
          <p:cNvPr id="707" name="文本框 706"/>
          <p:cNvSpPr txBox="1"/>
          <p:nvPr/>
        </p:nvSpPr>
        <p:spPr>
          <a:xfrm>
            <a:off x="64188" y="4395072"/>
            <a:ext cx="5321363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Detrend</a:t>
            </a:r>
            <a:r>
              <a:rPr kumimoji="1" lang="en-US" altLang="zh-CN" sz="1000" b="1" dirty="0">
                <a:latin typeface="Courier New"/>
                <a:cs typeface="Courier New"/>
              </a:rPr>
              <a:t>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spm_detrend(Y,2)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TrendFit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Y_Raw </a:t>
            </a:r>
            <a:r>
              <a:rPr kumimoji="1" lang="mr-IN" altLang="zh-CN" sz="1000" dirty="0" smtClean="0">
                <a:latin typeface="Courier New"/>
                <a:cs typeface="Courier New"/>
              </a:rPr>
              <a:t>–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 Y_Detrend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TmMean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mean(Y,1)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TmSd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std(Y,[],1)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TmZscore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zscore(Y,[],1)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SpMean</a:t>
            </a:r>
            <a:r>
              <a:rPr kumimoji="1" lang="en-US" altLang="zh-CN" sz="1000" b="1" dirty="0">
                <a:latin typeface="Courier New"/>
                <a:cs typeface="Courier New"/>
              </a:rPr>
              <a:t>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mean(Y,2)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SpSd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std(Y,[],2)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OdEvDiff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sum(Y(1:2:2*floor(p/2)-1,:)-Y(2:2:2*floor(p/2),:),1)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Rms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sqrt(mean(Y(:).^2))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Drift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range(Y,1)./mean(Y,1).*100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SmoothEst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spm_est_smoothness(Img_TmZscore,ImgMask_Resliced)</a:t>
            </a: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Fluct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Sd./Mean.*100</a:t>
            </a:r>
            <a:endParaRPr kumimoji="1" lang="en-US" altLang="zh-CN" sz="1000" b="1" dirty="0" smtClean="0">
              <a:latin typeface="Courier New"/>
              <a:cs typeface="Courier New"/>
            </a:endParaRP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TmSnr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Mean./Sd</a:t>
            </a:r>
            <a:endParaRPr kumimoji="1" lang="en-US" altLang="zh-CN" sz="1000" b="1" dirty="0" smtClean="0">
              <a:latin typeface="Courier New"/>
              <a:cs typeface="Courier New"/>
            </a:endParaRPr>
          </a:p>
          <a:p>
            <a:pPr>
              <a:tabLst>
                <a:tab pos="971550" algn="l"/>
              </a:tabLst>
            </a:pPr>
            <a:r>
              <a:rPr kumimoji="1" lang="en-US" altLang="zh-CN" sz="1000" b="1" dirty="0" smtClean="0">
                <a:latin typeface="Courier New"/>
                <a:cs typeface="Courier New"/>
              </a:rPr>
              <a:t>SpSnr	</a:t>
            </a:r>
            <a:r>
              <a:rPr kumimoji="1" lang="en-US" altLang="zh-CN" sz="1000" dirty="0" smtClean="0">
                <a:latin typeface="Courier New"/>
                <a:cs typeface="Courier New"/>
              </a:rPr>
              <a:t>- Mean./(Sd./sqrt(p))</a:t>
            </a:r>
            <a:endParaRPr kumimoji="1" lang="en-US" altLang="zh-CN" sz="1000" b="1" dirty="0" smtClean="0">
              <a:latin typeface="Courier New"/>
              <a:cs typeface="Courier New"/>
            </a:endParaRPr>
          </a:p>
          <a:p>
            <a:pPr>
              <a:tabLst>
                <a:tab pos="971550" algn="l"/>
              </a:tabLst>
            </a:pPr>
            <a:endParaRPr kumimoji="1" lang="en-US" altLang="zh-CN" sz="1000" b="1" dirty="0" smtClean="0">
              <a:latin typeface="Courier New"/>
              <a:cs typeface="Courier New"/>
            </a:endParaRPr>
          </a:p>
        </p:txBody>
      </p:sp>
      <p:sp>
        <p:nvSpPr>
          <p:cNvPr id="716" name="文本框 715"/>
          <p:cNvSpPr txBox="1"/>
          <p:nvPr/>
        </p:nvSpPr>
        <p:spPr>
          <a:xfrm>
            <a:off x="5103171" y="1599709"/>
            <a:ext cx="441960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Fluct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14</a:t>
            </a:r>
            <a:endParaRPr kumimoji="1" lang="zh-CN" altLang="en-US" sz="1000" b="1" dirty="0" smtClean="0">
              <a:latin typeface="Calibri"/>
              <a:cs typeface="Calibri"/>
            </a:endParaRPr>
          </a:p>
        </p:txBody>
      </p:sp>
      <p:cxnSp>
        <p:nvCxnSpPr>
          <p:cNvPr id="718" name="直线箭头连接符 717"/>
          <p:cNvCxnSpPr>
            <a:stCxn id="716" idx="2"/>
            <a:endCxn id="584" idx="0"/>
          </p:cNvCxnSpPr>
          <p:nvPr/>
        </p:nvCxnSpPr>
        <p:spPr>
          <a:xfrm>
            <a:off x="5324151" y="1851060"/>
            <a:ext cx="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2" name="文本框 721"/>
          <p:cNvSpPr txBox="1"/>
          <p:nvPr/>
        </p:nvSpPr>
        <p:spPr>
          <a:xfrm>
            <a:off x="5737482" y="2061832"/>
            <a:ext cx="441960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Fluct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19</a:t>
            </a:r>
            <a:endParaRPr kumimoji="1" lang="zh-CN" altLang="en-US" sz="1000" b="1" dirty="0" smtClean="0">
              <a:latin typeface="Calibri"/>
              <a:cs typeface="Calibri"/>
            </a:endParaRPr>
          </a:p>
        </p:txBody>
      </p:sp>
      <p:cxnSp>
        <p:nvCxnSpPr>
          <p:cNvPr id="724" name="直线箭头连接符 723"/>
          <p:cNvCxnSpPr>
            <a:stCxn id="722" idx="2"/>
            <a:endCxn id="407" idx="0"/>
          </p:cNvCxnSpPr>
          <p:nvPr/>
        </p:nvCxnSpPr>
        <p:spPr>
          <a:xfrm>
            <a:off x="5958462" y="2313183"/>
            <a:ext cx="0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文本框 731"/>
          <p:cNvSpPr txBox="1"/>
          <p:nvPr/>
        </p:nvSpPr>
        <p:spPr>
          <a:xfrm>
            <a:off x="1444265" y="1599709"/>
            <a:ext cx="758929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SmoothEst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11</a:t>
            </a:r>
          </a:p>
        </p:txBody>
      </p:sp>
      <p:cxnSp>
        <p:nvCxnSpPr>
          <p:cNvPr id="735" name="直线箭头连接符 734"/>
          <p:cNvCxnSpPr>
            <a:stCxn id="512" idx="2"/>
            <a:endCxn id="732" idx="0"/>
          </p:cNvCxnSpPr>
          <p:nvPr/>
        </p:nvCxnSpPr>
        <p:spPr>
          <a:xfrm flipH="1">
            <a:off x="1823730" y="1388937"/>
            <a:ext cx="1" cy="21077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文本框 766"/>
          <p:cNvSpPr txBox="1"/>
          <p:nvPr/>
        </p:nvSpPr>
        <p:spPr>
          <a:xfrm>
            <a:off x="3936014" y="1599709"/>
            <a:ext cx="530915" cy="25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TmSnr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000" b="1" dirty="0" smtClean="0">
                <a:latin typeface="Calibri"/>
                <a:cs typeface="Calibri"/>
              </a:rPr>
              <a:t>13</a:t>
            </a:r>
            <a:endParaRPr kumimoji="1" lang="zh-CN" altLang="en-US" sz="1000" b="1" dirty="0" smtClean="0">
              <a:latin typeface="Calibri"/>
              <a:cs typeface="Calibri"/>
            </a:endParaRPr>
          </a:p>
        </p:txBody>
      </p:sp>
      <p:cxnSp>
        <p:nvCxnSpPr>
          <p:cNvPr id="769" name="直线箭头连接符 768"/>
          <p:cNvCxnSpPr>
            <a:stCxn id="767" idx="2"/>
            <a:endCxn id="79" idx="0"/>
          </p:cNvCxnSpPr>
          <p:nvPr/>
        </p:nvCxnSpPr>
        <p:spPr>
          <a:xfrm flipH="1">
            <a:off x="3820787" y="1851060"/>
            <a:ext cx="380685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3" name="文本框 772"/>
          <p:cNvSpPr txBox="1"/>
          <p:nvPr/>
        </p:nvSpPr>
        <p:spPr>
          <a:xfrm>
            <a:off x="6244355" y="2123387"/>
            <a:ext cx="659155" cy="128240"/>
          </a:xfrm>
          <a:prstGeom prst="rect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SPATSNR</a:t>
            </a:r>
          </a:p>
        </p:txBody>
      </p:sp>
      <p:cxnSp>
        <p:nvCxnSpPr>
          <p:cNvPr id="774" name="直线箭头连接符 773"/>
          <p:cNvCxnSpPr>
            <a:stCxn id="178" idx="2"/>
            <a:endCxn id="773" idx="0"/>
          </p:cNvCxnSpPr>
          <p:nvPr/>
        </p:nvCxnSpPr>
        <p:spPr>
          <a:xfrm flipH="1">
            <a:off x="6573933" y="1851060"/>
            <a:ext cx="1" cy="272327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直线箭头连接符 779"/>
          <p:cNvCxnSpPr>
            <a:stCxn id="672" idx="2"/>
            <a:endCxn id="593" idx="0"/>
          </p:cNvCxnSpPr>
          <p:nvPr/>
        </p:nvCxnSpPr>
        <p:spPr>
          <a:xfrm flipH="1">
            <a:off x="3010590" y="387744"/>
            <a:ext cx="1726257" cy="74984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矩形 828"/>
          <p:cNvSpPr/>
          <p:nvPr/>
        </p:nvSpPr>
        <p:spPr>
          <a:xfrm>
            <a:off x="5781491" y="4609801"/>
            <a:ext cx="3308809" cy="1754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sz="900" dirty="0" smtClean="0">
                <a:latin typeface="Calibri"/>
                <a:cs typeface="Calibri"/>
              </a:rPr>
              <a:t>Friedman, L., &amp; Glover, G. H. (2006). Report on a multicenter fMRI quality assurance protocol. Journal of Magnetic Resonance Imaging: An Official Journal of the International Society for Magnetic Resonance in Medicine, 23(6), 827-839.</a:t>
            </a:r>
          </a:p>
          <a:p>
            <a:pPr marL="228600" indent="-228600"/>
            <a:r>
              <a:rPr lang="en-US" altLang="zh-CN" sz="900" dirty="0" smtClean="0">
                <a:latin typeface="Calibri"/>
                <a:cs typeface="Calibri"/>
              </a:rPr>
              <a:t>Friedman, L., Glover, G. H., Krenz, D., Magnotta, V., &amp; BIRN, T. F. (2006). Reducing inter-scanner variability of activation in a multicenter fMRI study: role of smoothness equalization. Neuroimage, 32(4), 1656-1668.</a:t>
            </a:r>
          </a:p>
          <a:p>
            <a:pPr marL="228600" indent="-228600"/>
            <a:r>
              <a:rPr lang="en-US" altLang="zh-CN" sz="900" dirty="0" smtClean="0">
                <a:latin typeface="Calibri"/>
                <a:cs typeface="Calibri"/>
              </a:rPr>
              <a:t>Triantafyllou, C., Hoge, R. D., Krueger, G., Wiggins, C. J., Potthast, A., Wiggins, G. C., &amp; Wald, L. L. (2005). Comparison of physiological noise at 1.5 T, 3 T and 7 T and optimization of fMRI acquisition parameters. Neuroimage, 26(1), 243-250.</a:t>
            </a:r>
            <a:endParaRPr lang="zh-CN" altLang="en-US" sz="900" dirty="0">
              <a:latin typeface="Calibri"/>
              <a:cs typeface="Calibri"/>
            </a:endParaRPr>
          </a:p>
        </p:txBody>
      </p:sp>
      <p:cxnSp>
        <p:nvCxnSpPr>
          <p:cNvPr id="833" name="直线箭头连接符 832"/>
          <p:cNvCxnSpPr>
            <a:stCxn id="672" idx="3"/>
            <a:endCxn id="837" idx="1"/>
          </p:cNvCxnSpPr>
          <p:nvPr/>
        </p:nvCxnSpPr>
        <p:spPr>
          <a:xfrm flipV="1">
            <a:off x="5830806" y="262068"/>
            <a:ext cx="430304" cy="1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7" name="文本框 836"/>
          <p:cNvSpPr txBox="1"/>
          <p:nvPr/>
        </p:nvSpPr>
        <p:spPr>
          <a:xfrm>
            <a:off x="6261110" y="197948"/>
            <a:ext cx="652668" cy="128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 smtClean="0">
                <a:latin typeface="Calibri"/>
                <a:cs typeface="Calibri"/>
              </a:rPr>
              <a:t>MASK.nii</a:t>
            </a:r>
          </a:p>
        </p:txBody>
      </p:sp>
      <p:cxnSp>
        <p:nvCxnSpPr>
          <p:cNvPr id="845" name="直线箭头连接符 844"/>
          <p:cNvCxnSpPr>
            <a:stCxn id="209" idx="2"/>
            <a:endCxn id="10" idx="0"/>
          </p:cNvCxnSpPr>
          <p:nvPr/>
        </p:nvCxnSpPr>
        <p:spPr>
          <a:xfrm>
            <a:off x="7774414" y="926813"/>
            <a:ext cx="0" cy="672896"/>
          </a:xfrm>
          <a:prstGeom prst="straightConnector1">
            <a:avLst/>
          </a:prstGeom>
          <a:ln w="9525" cmpd="sng">
            <a:solidFill>
              <a:srgbClr val="000000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8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000000"/>
          </a:solidFill>
          <a:tailEnd type="stealth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266</Words>
  <Application>Microsoft Macintosh PowerPoint</Application>
  <PresentationFormat>全屏显示(4:3)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S</dc:creator>
  <cp:lastModifiedBy>Zh S</cp:lastModifiedBy>
  <cp:revision>44</cp:revision>
  <dcterms:created xsi:type="dcterms:W3CDTF">2020-05-14T14:39:04Z</dcterms:created>
  <dcterms:modified xsi:type="dcterms:W3CDTF">2020-05-15T02:03:53Z</dcterms:modified>
</cp:coreProperties>
</file>