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AN Pearl" charset="1" panose="00000000000000000000"/>
      <p:regular r:id="rId19"/>
    </p:embeddedFont>
    <p:embeddedFont>
      <p:font typeface="Klein Italics" charset="1" panose="02000503060000020004"/>
      <p:regular r:id="rId20"/>
    </p:embeddedFont>
    <p:embeddedFont>
      <p:font typeface="Klein" charset="1" panose="020005030600000200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https://github.com/caarlaa20/Ahorcado_Dom-nguezEspinosaCarla.git"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A7C0BD"/>
        </a:solidFill>
      </p:bgPr>
    </p:bg>
    <p:spTree>
      <p:nvGrpSpPr>
        <p:cNvPr id="1" name=""/>
        <p:cNvGrpSpPr/>
        <p:nvPr/>
      </p:nvGrpSpPr>
      <p:grpSpPr>
        <a:xfrm>
          <a:off x="0" y="0"/>
          <a:ext cx="0" cy="0"/>
          <a:chOff x="0" y="0"/>
          <a:chExt cx="0" cy="0"/>
        </a:xfrm>
      </p:grpSpPr>
      <p:grpSp>
        <p:nvGrpSpPr>
          <p:cNvPr name="Group 2" id="2"/>
          <p:cNvGrpSpPr/>
          <p:nvPr/>
        </p:nvGrpSpPr>
        <p:grpSpPr>
          <a:xfrm rot="0">
            <a:off x="-617636" y="1887533"/>
            <a:ext cx="14790803" cy="6511933"/>
            <a:chOff x="0" y="0"/>
            <a:chExt cx="3895520" cy="1715077"/>
          </a:xfrm>
        </p:grpSpPr>
        <p:sp>
          <p:nvSpPr>
            <p:cNvPr name="Freeform 3" id="3"/>
            <p:cNvSpPr/>
            <p:nvPr/>
          </p:nvSpPr>
          <p:spPr>
            <a:xfrm flipH="false" flipV="false" rot="0">
              <a:off x="0" y="0"/>
              <a:ext cx="3895520" cy="1715077"/>
            </a:xfrm>
            <a:custGeom>
              <a:avLst/>
              <a:gdLst/>
              <a:ahLst/>
              <a:cxnLst/>
              <a:rect r="r" b="b" t="t" l="l"/>
              <a:pathLst>
                <a:path h="1715077" w="3895520">
                  <a:moveTo>
                    <a:pt x="0" y="0"/>
                  </a:moveTo>
                  <a:lnTo>
                    <a:pt x="3895520" y="0"/>
                  </a:lnTo>
                  <a:lnTo>
                    <a:pt x="3895520" y="1715077"/>
                  </a:lnTo>
                  <a:lnTo>
                    <a:pt x="0" y="1715077"/>
                  </a:lnTo>
                  <a:close/>
                </a:path>
              </a:pathLst>
            </a:custGeom>
            <a:solidFill>
              <a:srgbClr val="000000">
                <a:alpha val="0"/>
              </a:srgbClr>
            </a:solidFill>
            <a:ln w="76200" cap="sq">
              <a:solidFill>
                <a:srgbClr val="FFFFFF"/>
              </a:solidFill>
              <a:prstDash val="solid"/>
              <a:miter/>
            </a:ln>
          </p:spPr>
        </p:sp>
        <p:sp>
          <p:nvSpPr>
            <p:cNvPr name="TextBox 4" id="4"/>
            <p:cNvSpPr txBox="true"/>
            <p:nvPr/>
          </p:nvSpPr>
          <p:spPr>
            <a:xfrm>
              <a:off x="0" y="-38100"/>
              <a:ext cx="3895520" cy="175317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900360" y="3256816"/>
            <a:ext cx="11007709" cy="2559688"/>
          </a:xfrm>
          <a:prstGeom prst="rect">
            <a:avLst/>
          </a:prstGeom>
        </p:spPr>
        <p:txBody>
          <a:bodyPr anchor="t" rtlCol="false" tIns="0" lIns="0" bIns="0" rIns="0">
            <a:spAutoFit/>
          </a:bodyPr>
          <a:lstStyle/>
          <a:p>
            <a:pPr algn="l">
              <a:lnSpc>
                <a:spcPts val="9680"/>
              </a:lnSpc>
            </a:pPr>
            <a:r>
              <a:rPr lang="en-US" sz="8800">
                <a:solidFill>
                  <a:srgbClr val="FFFFFF"/>
                </a:solidFill>
                <a:latin typeface="TAN Pearl"/>
                <a:ea typeface="TAN Pearl"/>
                <a:cs typeface="TAN Pearl"/>
                <a:sym typeface="TAN Pearl"/>
              </a:rPr>
              <a:t>Juego Ahorcado </a:t>
            </a:r>
          </a:p>
        </p:txBody>
      </p:sp>
      <p:sp>
        <p:nvSpPr>
          <p:cNvPr name="TextBox 6" id="6"/>
          <p:cNvSpPr txBox="true"/>
          <p:nvPr/>
        </p:nvSpPr>
        <p:spPr>
          <a:xfrm rot="0">
            <a:off x="1900360" y="6506310"/>
            <a:ext cx="11007709" cy="533400"/>
          </a:xfrm>
          <a:prstGeom prst="rect">
            <a:avLst/>
          </a:prstGeom>
        </p:spPr>
        <p:txBody>
          <a:bodyPr anchor="t" rtlCol="false" tIns="0" lIns="0" bIns="0" rIns="0">
            <a:spAutoFit/>
          </a:bodyPr>
          <a:lstStyle/>
          <a:p>
            <a:pPr algn="l">
              <a:lnSpc>
                <a:spcPts val="4200"/>
              </a:lnSpc>
              <a:spcBef>
                <a:spcPct val="0"/>
              </a:spcBef>
            </a:pPr>
            <a:r>
              <a:rPr lang="en-US" sz="3000" i="true">
                <a:solidFill>
                  <a:srgbClr val="FFFFFF"/>
                </a:solidFill>
                <a:latin typeface="Klein Italics"/>
                <a:ea typeface="Klein Italics"/>
                <a:cs typeface="Klein Italics"/>
                <a:sym typeface="Klein Italics"/>
              </a:rPr>
              <a:t>Presentación creada por Carla Domínguez</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7795379" cy="8229600"/>
            <a:chOff x="0" y="0"/>
            <a:chExt cx="2053104" cy="2167467"/>
          </a:xfrm>
        </p:grpSpPr>
        <p:sp>
          <p:nvSpPr>
            <p:cNvPr name="Freeform 3" id="3"/>
            <p:cNvSpPr/>
            <p:nvPr/>
          </p:nvSpPr>
          <p:spPr>
            <a:xfrm flipH="false" flipV="false" rot="0">
              <a:off x="0" y="0"/>
              <a:ext cx="2053104" cy="2167467"/>
            </a:xfrm>
            <a:custGeom>
              <a:avLst/>
              <a:gdLst/>
              <a:ahLst/>
              <a:cxnLst/>
              <a:rect r="r" b="b" t="t" l="l"/>
              <a:pathLst>
                <a:path h="2167467" w="2053104">
                  <a:moveTo>
                    <a:pt x="0" y="0"/>
                  </a:moveTo>
                  <a:lnTo>
                    <a:pt x="2053104" y="0"/>
                  </a:lnTo>
                  <a:lnTo>
                    <a:pt x="2053104" y="2167467"/>
                  </a:lnTo>
                  <a:lnTo>
                    <a:pt x="0" y="2167467"/>
                  </a:lnTo>
                  <a:close/>
                </a:path>
              </a:pathLst>
            </a:custGeom>
            <a:solidFill>
              <a:srgbClr val="A7C0BD"/>
            </a:solidFill>
          </p:spPr>
        </p:sp>
        <p:sp>
          <p:nvSpPr>
            <p:cNvPr name="TextBox 4" id="4"/>
            <p:cNvSpPr txBox="true"/>
            <p:nvPr/>
          </p:nvSpPr>
          <p:spPr>
            <a:xfrm>
              <a:off x="0" y="-38100"/>
              <a:ext cx="2053104" cy="220556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9463503" y="3268778"/>
            <a:ext cx="8173176" cy="3749444"/>
          </a:xfrm>
          <a:custGeom>
            <a:avLst/>
            <a:gdLst/>
            <a:ahLst/>
            <a:cxnLst/>
            <a:rect r="r" b="b" t="t" l="l"/>
            <a:pathLst>
              <a:path h="3749444" w="8173176">
                <a:moveTo>
                  <a:pt x="0" y="0"/>
                </a:moveTo>
                <a:lnTo>
                  <a:pt x="8173176" y="0"/>
                </a:lnTo>
                <a:lnTo>
                  <a:pt x="8173176" y="3749444"/>
                </a:lnTo>
                <a:lnTo>
                  <a:pt x="0" y="3749444"/>
                </a:lnTo>
                <a:lnTo>
                  <a:pt x="0" y="0"/>
                </a:lnTo>
                <a:close/>
              </a:path>
            </a:pathLst>
          </a:custGeom>
          <a:blipFill>
            <a:blip r:embed="rId2"/>
            <a:stretch>
              <a:fillRect l="0" t="0" r="0" b="0"/>
            </a:stretch>
          </a:blipFill>
        </p:spPr>
      </p:sp>
      <p:sp>
        <p:nvSpPr>
          <p:cNvPr name="TextBox 6" id="6"/>
          <p:cNvSpPr txBox="true"/>
          <p:nvPr/>
        </p:nvSpPr>
        <p:spPr>
          <a:xfrm rot="0">
            <a:off x="2222573" y="2703339"/>
            <a:ext cx="5652807" cy="855345"/>
          </a:xfrm>
          <a:prstGeom prst="rect">
            <a:avLst/>
          </a:prstGeom>
        </p:spPr>
        <p:txBody>
          <a:bodyPr anchor="t" rtlCol="false" tIns="0" lIns="0" bIns="0" rIns="0">
            <a:spAutoFit/>
          </a:bodyPr>
          <a:lstStyle/>
          <a:p>
            <a:pPr algn="l" marL="0" indent="0" lvl="1">
              <a:lnSpc>
                <a:spcPts val="5940"/>
              </a:lnSpc>
              <a:spcBef>
                <a:spcPct val="0"/>
              </a:spcBef>
            </a:pPr>
            <a:r>
              <a:rPr lang="en-US" sz="6000">
                <a:solidFill>
                  <a:srgbClr val="FFFFFF"/>
                </a:solidFill>
                <a:latin typeface="TAN Pearl"/>
                <a:ea typeface="TAN Pearl"/>
                <a:cs typeface="TAN Pearl"/>
                <a:sym typeface="TAN Pearl"/>
              </a:rPr>
              <a:t>Clase Juego</a:t>
            </a:r>
          </a:p>
        </p:txBody>
      </p:sp>
      <p:sp>
        <p:nvSpPr>
          <p:cNvPr name="TextBox 7" id="7"/>
          <p:cNvSpPr txBox="true"/>
          <p:nvPr/>
        </p:nvSpPr>
        <p:spPr>
          <a:xfrm rot="0">
            <a:off x="2222573" y="4375762"/>
            <a:ext cx="5652807" cy="2120900"/>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FFFFFF"/>
                </a:solidFill>
                <a:latin typeface="Klein"/>
                <a:ea typeface="Klein"/>
                <a:cs typeface="Klein"/>
                <a:sym typeface="Klein"/>
              </a:rPr>
              <a:t>Aquí tenemos la clase Juego, que es el componente central del programa donde se gestionan todas las operaciones necesarias para su funcionamiento. A continuación, haré una explicación más detallada sobre el.</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7795379" cy="8229600"/>
            <a:chOff x="0" y="0"/>
            <a:chExt cx="2053104" cy="2167467"/>
          </a:xfrm>
        </p:grpSpPr>
        <p:sp>
          <p:nvSpPr>
            <p:cNvPr name="Freeform 3" id="3"/>
            <p:cNvSpPr/>
            <p:nvPr/>
          </p:nvSpPr>
          <p:spPr>
            <a:xfrm flipH="false" flipV="false" rot="0">
              <a:off x="0" y="0"/>
              <a:ext cx="2053104" cy="2167467"/>
            </a:xfrm>
            <a:custGeom>
              <a:avLst/>
              <a:gdLst/>
              <a:ahLst/>
              <a:cxnLst/>
              <a:rect r="r" b="b" t="t" l="l"/>
              <a:pathLst>
                <a:path h="2167467" w="2053104">
                  <a:moveTo>
                    <a:pt x="0" y="0"/>
                  </a:moveTo>
                  <a:lnTo>
                    <a:pt x="2053104" y="0"/>
                  </a:lnTo>
                  <a:lnTo>
                    <a:pt x="2053104" y="2167467"/>
                  </a:lnTo>
                  <a:lnTo>
                    <a:pt x="0" y="2167467"/>
                  </a:lnTo>
                  <a:close/>
                </a:path>
              </a:pathLst>
            </a:custGeom>
            <a:solidFill>
              <a:srgbClr val="A7C0BD"/>
            </a:solidFill>
          </p:spPr>
        </p:sp>
        <p:sp>
          <p:nvSpPr>
            <p:cNvPr name="TextBox 4" id="4"/>
            <p:cNvSpPr txBox="true"/>
            <p:nvPr/>
          </p:nvSpPr>
          <p:spPr>
            <a:xfrm>
              <a:off x="0" y="-38100"/>
              <a:ext cx="2053104" cy="220556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9225295" y="1282802"/>
            <a:ext cx="7922650" cy="3040317"/>
          </a:xfrm>
          <a:custGeom>
            <a:avLst/>
            <a:gdLst/>
            <a:ahLst/>
            <a:cxnLst/>
            <a:rect r="r" b="b" t="t" l="l"/>
            <a:pathLst>
              <a:path h="3040317" w="7922650">
                <a:moveTo>
                  <a:pt x="0" y="0"/>
                </a:moveTo>
                <a:lnTo>
                  <a:pt x="7922650" y="0"/>
                </a:lnTo>
                <a:lnTo>
                  <a:pt x="7922650" y="3040317"/>
                </a:lnTo>
                <a:lnTo>
                  <a:pt x="0" y="3040317"/>
                </a:lnTo>
                <a:lnTo>
                  <a:pt x="0" y="0"/>
                </a:lnTo>
                <a:close/>
              </a:path>
            </a:pathLst>
          </a:custGeom>
          <a:blipFill>
            <a:blip r:embed="rId2"/>
            <a:stretch>
              <a:fillRect l="0" t="0" r="0" b="0"/>
            </a:stretch>
          </a:blipFill>
        </p:spPr>
      </p:sp>
      <p:sp>
        <p:nvSpPr>
          <p:cNvPr name="Freeform 6" id="6"/>
          <p:cNvSpPr/>
          <p:nvPr/>
        </p:nvSpPr>
        <p:spPr>
          <a:xfrm flipH="false" flipV="false" rot="0">
            <a:off x="9521755" y="4866143"/>
            <a:ext cx="7329731" cy="3811460"/>
          </a:xfrm>
          <a:custGeom>
            <a:avLst/>
            <a:gdLst/>
            <a:ahLst/>
            <a:cxnLst/>
            <a:rect r="r" b="b" t="t" l="l"/>
            <a:pathLst>
              <a:path h="3811460" w="7329731">
                <a:moveTo>
                  <a:pt x="0" y="0"/>
                </a:moveTo>
                <a:lnTo>
                  <a:pt x="7329731" y="0"/>
                </a:lnTo>
                <a:lnTo>
                  <a:pt x="7329731" y="3811460"/>
                </a:lnTo>
                <a:lnTo>
                  <a:pt x="0" y="3811460"/>
                </a:lnTo>
                <a:lnTo>
                  <a:pt x="0" y="0"/>
                </a:lnTo>
                <a:close/>
              </a:path>
            </a:pathLst>
          </a:custGeom>
          <a:blipFill>
            <a:blip r:embed="rId3"/>
            <a:stretch>
              <a:fillRect l="0" t="0" r="0" b="0"/>
            </a:stretch>
          </a:blipFill>
        </p:spPr>
      </p:sp>
      <p:sp>
        <p:nvSpPr>
          <p:cNvPr name="TextBox 7" id="7"/>
          <p:cNvSpPr txBox="true"/>
          <p:nvPr/>
        </p:nvSpPr>
        <p:spPr>
          <a:xfrm rot="0">
            <a:off x="2222573" y="2703339"/>
            <a:ext cx="5652807" cy="855345"/>
          </a:xfrm>
          <a:prstGeom prst="rect">
            <a:avLst/>
          </a:prstGeom>
        </p:spPr>
        <p:txBody>
          <a:bodyPr anchor="t" rtlCol="false" tIns="0" lIns="0" bIns="0" rIns="0">
            <a:spAutoFit/>
          </a:bodyPr>
          <a:lstStyle/>
          <a:p>
            <a:pPr algn="l" marL="0" indent="0" lvl="1">
              <a:lnSpc>
                <a:spcPts val="5940"/>
              </a:lnSpc>
              <a:spcBef>
                <a:spcPct val="0"/>
              </a:spcBef>
            </a:pPr>
            <a:r>
              <a:rPr lang="en-US" sz="6000">
                <a:solidFill>
                  <a:srgbClr val="FFFFFF"/>
                </a:solidFill>
                <a:latin typeface="TAN Pearl"/>
                <a:ea typeface="TAN Pearl"/>
                <a:cs typeface="TAN Pearl"/>
                <a:sym typeface="TAN Pearl"/>
              </a:rPr>
              <a:t>Clase Juego</a:t>
            </a:r>
          </a:p>
        </p:txBody>
      </p:sp>
      <p:sp>
        <p:nvSpPr>
          <p:cNvPr name="TextBox 8" id="8"/>
          <p:cNvSpPr txBox="true"/>
          <p:nvPr/>
        </p:nvSpPr>
        <p:spPr>
          <a:xfrm rot="0">
            <a:off x="2222573" y="4375762"/>
            <a:ext cx="5652807" cy="2120900"/>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FFFFFF"/>
                </a:solidFill>
                <a:latin typeface="Klein"/>
                <a:ea typeface="Klein"/>
                <a:cs typeface="Klein"/>
                <a:sym typeface="Klein"/>
              </a:rPr>
              <a:t>Aquí tenemos la clase Juego, que es el componente central del programa donde se gestionan todas las operaciones necesarias para su funcionamiento. A continuación, haré una explicación más detallada sobre el.</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7795379" cy="8229600"/>
            <a:chOff x="0" y="0"/>
            <a:chExt cx="2053104" cy="2167467"/>
          </a:xfrm>
        </p:grpSpPr>
        <p:sp>
          <p:nvSpPr>
            <p:cNvPr name="Freeform 3" id="3"/>
            <p:cNvSpPr/>
            <p:nvPr/>
          </p:nvSpPr>
          <p:spPr>
            <a:xfrm flipH="false" flipV="false" rot="0">
              <a:off x="0" y="0"/>
              <a:ext cx="2053104" cy="2167467"/>
            </a:xfrm>
            <a:custGeom>
              <a:avLst/>
              <a:gdLst/>
              <a:ahLst/>
              <a:cxnLst/>
              <a:rect r="r" b="b" t="t" l="l"/>
              <a:pathLst>
                <a:path h="2167467" w="2053104">
                  <a:moveTo>
                    <a:pt x="0" y="0"/>
                  </a:moveTo>
                  <a:lnTo>
                    <a:pt x="2053104" y="0"/>
                  </a:lnTo>
                  <a:lnTo>
                    <a:pt x="2053104" y="2167467"/>
                  </a:lnTo>
                  <a:lnTo>
                    <a:pt x="0" y="2167467"/>
                  </a:lnTo>
                  <a:close/>
                </a:path>
              </a:pathLst>
            </a:custGeom>
            <a:solidFill>
              <a:srgbClr val="A7C0BD"/>
            </a:solidFill>
          </p:spPr>
        </p:sp>
        <p:sp>
          <p:nvSpPr>
            <p:cNvPr name="TextBox 4" id="4"/>
            <p:cNvSpPr txBox="true"/>
            <p:nvPr/>
          </p:nvSpPr>
          <p:spPr>
            <a:xfrm>
              <a:off x="0" y="-38100"/>
              <a:ext cx="2053104" cy="220556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9326796" y="2394240"/>
            <a:ext cx="7692365" cy="4971191"/>
          </a:xfrm>
          <a:custGeom>
            <a:avLst/>
            <a:gdLst/>
            <a:ahLst/>
            <a:cxnLst/>
            <a:rect r="r" b="b" t="t" l="l"/>
            <a:pathLst>
              <a:path h="4971191" w="7692365">
                <a:moveTo>
                  <a:pt x="0" y="0"/>
                </a:moveTo>
                <a:lnTo>
                  <a:pt x="7692366" y="0"/>
                </a:lnTo>
                <a:lnTo>
                  <a:pt x="7692366" y="4971191"/>
                </a:lnTo>
                <a:lnTo>
                  <a:pt x="0" y="4971191"/>
                </a:lnTo>
                <a:lnTo>
                  <a:pt x="0" y="0"/>
                </a:lnTo>
                <a:close/>
              </a:path>
            </a:pathLst>
          </a:custGeom>
          <a:blipFill>
            <a:blip r:embed="rId2"/>
            <a:stretch>
              <a:fillRect l="0" t="0" r="0" b="0"/>
            </a:stretch>
          </a:blipFill>
        </p:spPr>
      </p:sp>
      <p:sp>
        <p:nvSpPr>
          <p:cNvPr name="TextBox 6" id="6"/>
          <p:cNvSpPr txBox="true"/>
          <p:nvPr/>
        </p:nvSpPr>
        <p:spPr>
          <a:xfrm rot="0">
            <a:off x="2222573" y="2703339"/>
            <a:ext cx="5652807" cy="855345"/>
          </a:xfrm>
          <a:prstGeom prst="rect">
            <a:avLst/>
          </a:prstGeom>
        </p:spPr>
        <p:txBody>
          <a:bodyPr anchor="t" rtlCol="false" tIns="0" lIns="0" bIns="0" rIns="0">
            <a:spAutoFit/>
          </a:bodyPr>
          <a:lstStyle/>
          <a:p>
            <a:pPr algn="l" marL="0" indent="0" lvl="1">
              <a:lnSpc>
                <a:spcPts val="5940"/>
              </a:lnSpc>
              <a:spcBef>
                <a:spcPct val="0"/>
              </a:spcBef>
            </a:pPr>
            <a:r>
              <a:rPr lang="en-US" sz="6000">
                <a:solidFill>
                  <a:srgbClr val="FFFFFF"/>
                </a:solidFill>
                <a:latin typeface="TAN Pearl"/>
                <a:ea typeface="TAN Pearl"/>
                <a:cs typeface="TAN Pearl"/>
                <a:sym typeface="TAN Pearl"/>
              </a:rPr>
              <a:t>Clase Juego</a:t>
            </a:r>
          </a:p>
        </p:txBody>
      </p:sp>
      <p:sp>
        <p:nvSpPr>
          <p:cNvPr name="TextBox 7" id="7"/>
          <p:cNvSpPr txBox="true"/>
          <p:nvPr/>
        </p:nvSpPr>
        <p:spPr>
          <a:xfrm rot="0">
            <a:off x="2222573" y="4375762"/>
            <a:ext cx="5652807" cy="2120900"/>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FFFFFF"/>
                </a:solidFill>
                <a:latin typeface="Klein"/>
                <a:ea typeface="Klein"/>
                <a:cs typeface="Klein"/>
                <a:sym typeface="Klein"/>
              </a:rPr>
              <a:t>Aquí tenemos la clase Juego, que es el componente central del programa donde se gestionan todas las operaciones necesarias para su funcionamiento. A continuación, haré una explicación más detallada sobre el.</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A7C0BD"/>
        </a:solidFill>
      </p:bgPr>
    </p:bg>
    <p:spTree>
      <p:nvGrpSpPr>
        <p:cNvPr id="1" name=""/>
        <p:cNvGrpSpPr/>
        <p:nvPr/>
      </p:nvGrpSpPr>
      <p:grpSpPr>
        <a:xfrm>
          <a:off x="0" y="0"/>
          <a:ext cx="0" cy="0"/>
          <a:chOff x="0" y="0"/>
          <a:chExt cx="0" cy="0"/>
        </a:xfrm>
      </p:grpSpPr>
      <p:grpSp>
        <p:nvGrpSpPr>
          <p:cNvPr name="Group 2" id="2"/>
          <p:cNvGrpSpPr/>
          <p:nvPr/>
        </p:nvGrpSpPr>
        <p:grpSpPr>
          <a:xfrm rot="0">
            <a:off x="-617636" y="1887533"/>
            <a:ext cx="11897553" cy="6511933"/>
            <a:chOff x="0" y="0"/>
            <a:chExt cx="3133512" cy="1715077"/>
          </a:xfrm>
        </p:grpSpPr>
        <p:sp>
          <p:nvSpPr>
            <p:cNvPr name="Freeform 3" id="3"/>
            <p:cNvSpPr/>
            <p:nvPr/>
          </p:nvSpPr>
          <p:spPr>
            <a:xfrm flipH="false" flipV="false" rot="0">
              <a:off x="0" y="0"/>
              <a:ext cx="3133512" cy="1715077"/>
            </a:xfrm>
            <a:custGeom>
              <a:avLst/>
              <a:gdLst/>
              <a:ahLst/>
              <a:cxnLst/>
              <a:rect r="r" b="b" t="t" l="l"/>
              <a:pathLst>
                <a:path h="1715077" w="3133512">
                  <a:moveTo>
                    <a:pt x="0" y="0"/>
                  </a:moveTo>
                  <a:lnTo>
                    <a:pt x="3133512" y="0"/>
                  </a:lnTo>
                  <a:lnTo>
                    <a:pt x="3133512" y="1715077"/>
                  </a:lnTo>
                  <a:lnTo>
                    <a:pt x="0" y="1715077"/>
                  </a:lnTo>
                  <a:close/>
                </a:path>
              </a:pathLst>
            </a:custGeom>
            <a:solidFill>
              <a:srgbClr val="000000">
                <a:alpha val="0"/>
              </a:srgbClr>
            </a:solidFill>
            <a:ln w="76200" cap="sq">
              <a:solidFill>
                <a:srgbClr val="FFFFFF"/>
              </a:solidFill>
              <a:prstDash val="solid"/>
              <a:miter/>
            </a:ln>
          </p:spPr>
        </p:sp>
        <p:sp>
          <p:nvSpPr>
            <p:cNvPr name="TextBox 4" id="4"/>
            <p:cNvSpPr txBox="true"/>
            <p:nvPr/>
          </p:nvSpPr>
          <p:spPr>
            <a:xfrm>
              <a:off x="0" y="-38100"/>
              <a:ext cx="3133512" cy="175317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900360" y="3256816"/>
            <a:ext cx="7021454" cy="2559688"/>
          </a:xfrm>
          <a:prstGeom prst="rect">
            <a:avLst/>
          </a:prstGeom>
        </p:spPr>
        <p:txBody>
          <a:bodyPr anchor="t" rtlCol="false" tIns="0" lIns="0" bIns="0" rIns="0">
            <a:spAutoFit/>
          </a:bodyPr>
          <a:lstStyle/>
          <a:p>
            <a:pPr algn="l">
              <a:lnSpc>
                <a:spcPts val="9680"/>
              </a:lnSpc>
            </a:pPr>
            <a:r>
              <a:rPr lang="en-US" sz="8800">
                <a:solidFill>
                  <a:srgbClr val="FFFFFF"/>
                </a:solidFill>
                <a:latin typeface="TAN Pearl"/>
                <a:ea typeface="TAN Pearl"/>
                <a:cs typeface="TAN Pearl"/>
                <a:sym typeface="TAN Pearl"/>
              </a:rPr>
              <a:t>¡Muchas gracias!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965533" y="3850776"/>
          <a:ext cx="6293767" cy="4297139"/>
        </p:xfrm>
        <a:graphic>
          <a:graphicData uri="http://schemas.openxmlformats.org/drawingml/2006/table">
            <a:tbl>
              <a:tblPr/>
              <a:tblGrid>
                <a:gridCol w="1060638"/>
                <a:gridCol w="5233130"/>
              </a:tblGrid>
              <a:tr h="859428">
                <a:tc>
                  <a:txBody>
                    <a:bodyPr anchor="t" rtlCol="false"/>
                    <a:lstStyle/>
                    <a:p>
                      <a:pPr algn="l">
                        <a:lnSpc>
                          <a:spcPts val="3499"/>
                        </a:lnSpc>
                        <a:defRPr/>
                      </a:pPr>
                      <a:r>
                        <a:rPr lang="en-US" sz="2499" spc="274">
                          <a:solidFill>
                            <a:srgbClr val="545454"/>
                          </a:solidFill>
                          <a:latin typeface="TAN Pearl"/>
                          <a:ea typeface="TAN Pearl"/>
                          <a:cs typeface="TAN Pearl"/>
                          <a:sym typeface="TAN Pearl"/>
                        </a:rPr>
                        <a:t>01.</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545454"/>
                          </a:solidFill>
                          <a:latin typeface="Klein"/>
                          <a:ea typeface="Klein"/>
                          <a:cs typeface="Klein"/>
                          <a:sym typeface="Klein"/>
                        </a:rPr>
                        <a:t>Entidad-Relación</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859428">
                <a:tc>
                  <a:txBody>
                    <a:bodyPr anchor="t" rtlCol="false"/>
                    <a:lstStyle/>
                    <a:p>
                      <a:pPr algn="l">
                        <a:lnSpc>
                          <a:spcPts val="3499"/>
                        </a:lnSpc>
                        <a:defRPr/>
                      </a:pPr>
                      <a:r>
                        <a:rPr lang="en-US" sz="2499" spc="274">
                          <a:solidFill>
                            <a:srgbClr val="545454"/>
                          </a:solidFill>
                          <a:latin typeface="TAN Pearl"/>
                          <a:ea typeface="TAN Pearl"/>
                          <a:cs typeface="TAN Pearl"/>
                          <a:sym typeface="TAN Pearl"/>
                        </a:rPr>
                        <a:t>02.</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545454"/>
                          </a:solidFill>
                          <a:latin typeface="Klein"/>
                          <a:ea typeface="Klein"/>
                          <a:cs typeface="Klein"/>
                          <a:sym typeface="Klein"/>
                        </a:rPr>
                        <a:t>Modelo relacional</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859428">
                <a:tc>
                  <a:txBody>
                    <a:bodyPr anchor="t" rtlCol="false"/>
                    <a:lstStyle/>
                    <a:p>
                      <a:pPr algn="l">
                        <a:lnSpc>
                          <a:spcPts val="3499"/>
                        </a:lnSpc>
                        <a:defRPr/>
                      </a:pPr>
                      <a:r>
                        <a:rPr lang="en-US" sz="2499" spc="274">
                          <a:solidFill>
                            <a:srgbClr val="545454"/>
                          </a:solidFill>
                          <a:latin typeface="TAN Pearl"/>
                          <a:ea typeface="TAN Pearl"/>
                          <a:cs typeface="TAN Pearl"/>
                          <a:sym typeface="TAN Pearl"/>
                        </a:rPr>
                        <a:t>03.</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545454"/>
                          </a:solidFill>
                          <a:latin typeface="Klein"/>
                          <a:ea typeface="Klein"/>
                          <a:cs typeface="Klein"/>
                          <a:sym typeface="Klein"/>
                        </a:rPr>
                        <a:t>GitHub</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859428">
                <a:tc>
                  <a:txBody>
                    <a:bodyPr anchor="t" rtlCol="false"/>
                    <a:lstStyle/>
                    <a:p>
                      <a:pPr algn="l">
                        <a:lnSpc>
                          <a:spcPts val="3499"/>
                        </a:lnSpc>
                        <a:defRPr/>
                      </a:pPr>
                      <a:r>
                        <a:rPr lang="en-US" sz="2499" spc="274">
                          <a:solidFill>
                            <a:srgbClr val="545454"/>
                          </a:solidFill>
                          <a:latin typeface="TAN Pearl"/>
                          <a:ea typeface="TAN Pearl"/>
                          <a:cs typeface="TAN Pearl"/>
                          <a:sym typeface="TAN Pearl"/>
                        </a:rPr>
                        <a:t>04.</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545454"/>
                          </a:solidFill>
                          <a:latin typeface="Klein"/>
                          <a:ea typeface="Klein"/>
                          <a:cs typeface="Klein"/>
                          <a:sym typeface="Klein"/>
                        </a:rPr>
                        <a:t>Código</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859428">
                <a:tc>
                  <a:txBody>
                    <a:bodyPr anchor="t" rtlCol="false"/>
                    <a:lstStyle/>
                    <a:p>
                      <a:pPr algn="l">
                        <a:lnSpc>
                          <a:spcPts val="3499"/>
                        </a:lnSpc>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3499"/>
                        </a:lnSpc>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grpSp>
        <p:nvGrpSpPr>
          <p:cNvPr name="Group 3" id="3"/>
          <p:cNvGrpSpPr/>
          <p:nvPr/>
        </p:nvGrpSpPr>
        <p:grpSpPr>
          <a:xfrm rot="0">
            <a:off x="1028700" y="1028700"/>
            <a:ext cx="7207324" cy="8229600"/>
            <a:chOff x="0" y="0"/>
            <a:chExt cx="1898225" cy="2167467"/>
          </a:xfrm>
        </p:grpSpPr>
        <p:sp>
          <p:nvSpPr>
            <p:cNvPr name="Freeform 4" id="4"/>
            <p:cNvSpPr/>
            <p:nvPr/>
          </p:nvSpPr>
          <p:spPr>
            <a:xfrm flipH="false" flipV="false" rot="0">
              <a:off x="0" y="0"/>
              <a:ext cx="1898225" cy="2167467"/>
            </a:xfrm>
            <a:custGeom>
              <a:avLst/>
              <a:gdLst/>
              <a:ahLst/>
              <a:cxnLst/>
              <a:rect r="r" b="b" t="t" l="l"/>
              <a:pathLst>
                <a:path h="2167467" w="1898225">
                  <a:moveTo>
                    <a:pt x="0" y="0"/>
                  </a:moveTo>
                  <a:lnTo>
                    <a:pt x="1898225" y="0"/>
                  </a:lnTo>
                  <a:lnTo>
                    <a:pt x="1898225" y="2167467"/>
                  </a:lnTo>
                  <a:lnTo>
                    <a:pt x="0" y="2167467"/>
                  </a:lnTo>
                  <a:close/>
                </a:path>
              </a:pathLst>
            </a:custGeom>
            <a:solidFill>
              <a:srgbClr val="A7C0BD"/>
            </a:solidFill>
          </p:spPr>
        </p:sp>
        <p:sp>
          <p:nvSpPr>
            <p:cNvPr name="TextBox 5" id="5"/>
            <p:cNvSpPr txBox="true"/>
            <p:nvPr/>
          </p:nvSpPr>
          <p:spPr>
            <a:xfrm>
              <a:off x="0" y="-38100"/>
              <a:ext cx="1898225" cy="2205567"/>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0965533" y="2196235"/>
            <a:ext cx="6293767" cy="855356"/>
          </a:xfrm>
          <a:prstGeom prst="rect">
            <a:avLst/>
          </a:prstGeom>
        </p:spPr>
        <p:txBody>
          <a:bodyPr anchor="t" rtlCol="false" tIns="0" lIns="0" bIns="0" rIns="0">
            <a:spAutoFit/>
          </a:bodyPr>
          <a:lstStyle/>
          <a:p>
            <a:pPr algn="l" marL="0" indent="0" lvl="1">
              <a:lnSpc>
                <a:spcPts val="5940"/>
              </a:lnSpc>
              <a:spcBef>
                <a:spcPct val="0"/>
              </a:spcBef>
            </a:pPr>
            <a:r>
              <a:rPr lang="en-US" sz="6000">
                <a:solidFill>
                  <a:srgbClr val="545454"/>
                </a:solidFill>
                <a:latin typeface="TAN Pearl"/>
                <a:ea typeface="TAN Pearl"/>
                <a:cs typeface="TAN Pearl"/>
                <a:sym typeface="TAN Pearl"/>
              </a:rPr>
              <a:t>C</a:t>
            </a:r>
            <a:r>
              <a:rPr lang="en-US" sz="6000" strike="noStrike" u="none">
                <a:solidFill>
                  <a:srgbClr val="545454"/>
                </a:solidFill>
                <a:latin typeface="TAN Pearl"/>
                <a:ea typeface="TAN Pearl"/>
                <a:cs typeface="TAN Pearl"/>
                <a:sym typeface="TAN Pearl"/>
              </a:rPr>
              <a:t>ontenido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990662" y="0"/>
            <a:ext cx="5729594" cy="10540500"/>
            <a:chOff x="0" y="0"/>
            <a:chExt cx="1509029" cy="2776099"/>
          </a:xfrm>
        </p:grpSpPr>
        <p:sp>
          <p:nvSpPr>
            <p:cNvPr name="Freeform 3" id="3"/>
            <p:cNvSpPr/>
            <p:nvPr/>
          </p:nvSpPr>
          <p:spPr>
            <a:xfrm flipH="false" flipV="false" rot="0">
              <a:off x="0" y="0"/>
              <a:ext cx="1509029" cy="2776099"/>
            </a:xfrm>
            <a:custGeom>
              <a:avLst/>
              <a:gdLst/>
              <a:ahLst/>
              <a:cxnLst/>
              <a:rect r="r" b="b" t="t" l="l"/>
              <a:pathLst>
                <a:path h="2776099" w="1509029">
                  <a:moveTo>
                    <a:pt x="0" y="0"/>
                  </a:moveTo>
                  <a:lnTo>
                    <a:pt x="1509029" y="0"/>
                  </a:lnTo>
                  <a:lnTo>
                    <a:pt x="1509029" y="2776099"/>
                  </a:lnTo>
                  <a:lnTo>
                    <a:pt x="0" y="2776099"/>
                  </a:lnTo>
                  <a:close/>
                </a:path>
              </a:pathLst>
            </a:custGeom>
            <a:solidFill>
              <a:srgbClr val="C1D4D1"/>
            </a:solidFill>
          </p:spPr>
        </p:sp>
        <p:sp>
          <p:nvSpPr>
            <p:cNvPr name="TextBox 4" id="4"/>
            <p:cNvSpPr txBox="true"/>
            <p:nvPr/>
          </p:nvSpPr>
          <p:spPr>
            <a:xfrm>
              <a:off x="0" y="-38100"/>
              <a:ext cx="1509029" cy="281419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419921" y="1028700"/>
            <a:ext cx="2562051" cy="8229600"/>
            <a:chOff x="0" y="0"/>
            <a:chExt cx="674779" cy="2167467"/>
          </a:xfrm>
        </p:grpSpPr>
        <p:sp>
          <p:nvSpPr>
            <p:cNvPr name="Freeform 6" id="6"/>
            <p:cNvSpPr/>
            <p:nvPr/>
          </p:nvSpPr>
          <p:spPr>
            <a:xfrm flipH="false" flipV="false" rot="0">
              <a:off x="0" y="0"/>
              <a:ext cx="674779" cy="2167467"/>
            </a:xfrm>
            <a:custGeom>
              <a:avLst/>
              <a:gdLst/>
              <a:ahLst/>
              <a:cxnLst/>
              <a:rect r="r" b="b" t="t" l="l"/>
              <a:pathLst>
                <a:path h="2167467" w="674779">
                  <a:moveTo>
                    <a:pt x="0" y="0"/>
                  </a:moveTo>
                  <a:lnTo>
                    <a:pt x="674779" y="0"/>
                  </a:lnTo>
                  <a:lnTo>
                    <a:pt x="674779" y="2167467"/>
                  </a:lnTo>
                  <a:lnTo>
                    <a:pt x="0" y="2167467"/>
                  </a:lnTo>
                  <a:close/>
                </a:path>
              </a:pathLst>
            </a:custGeom>
            <a:solidFill>
              <a:srgbClr val="A7C0BD"/>
            </a:solidFill>
          </p:spPr>
        </p:sp>
        <p:sp>
          <p:nvSpPr>
            <p:cNvPr name="TextBox 7" id="7"/>
            <p:cNvSpPr txBox="true"/>
            <p:nvPr/>
          </p:nvSpPr>
          <p:spPr>
            <a:xfrm>
              <a:off x="0" y="-38100"/>
              <a:ext cx="674779" cy="220556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184050" y="3068444"/>
            <a:ext cx="9471441" cy="5978847"/>
          </a:xfrm>
          <a:custGeom>
            <a:avLst/>
            <a:gdLst/>
            <a:ahLst/>
            <a:cxnLst/>
            <a:rect r="r" b="b" t="t" l="l"/>
            <a:pathLst>
              <a:path h="5978847" w="9471441">
                <a:moveTo>
                  <a:pt x="0" y="0"/>
                </a:moveTo>
                <a:lnTo>
                  <a:pt x="9471441" y="0"/>
                </a:lnTo>
                <a:lnTo>
                  <a:pt x="9471441" y="5978847"/>
                </a:lnTo>
                <a:lnTo>
                  <a:pt x="0" y="5978847"/>
                </a:lnTo>
                <a:lnTo>
                  <a:pt x="0" y="0"/>
                </a:lnTo>
                <a:close/>
              </a:path>
            </a:pathLst>
          </a:custGeom>
          <a:blipFill>
            <a:blip r:embed="rId2"/>
            <a:stretch>
              <a:fillRect l="0" t="0" r="0" b="0"/>
            </a:stretch>
          </a:blipFill>
        </p:spPr>
      </p:sp>
      <p:sp>
        <p:nvSpPr>
          <p:cNvPr name="TextBox 9" id="9"/>
          <p:cNvSpPr txBox="true"/>
          <p:nvPr/>
        </p:nvSpPr>
        <p:spPr>
          <a:xfrm rot="0">
            <a:off x="1028700" y="1771353"/>
            <a:ext cx="8413188" cy="855345"/>
          </a:xfrm>
          <a:prstGeom prst="rect">
            <a:avLst/>
          </a:prstGeom>
        </p:spPr>
        <p:txBody>
          <a:bodyPr anchor="t" rtlCol="false" tIns="0" lIns="0" bIns="0" rIns="0">
            <a:spAutoFit/>
          </a:bodyPr>
          <a:lstStyle/>
          <a:p>
            <a:pPr algn="l" marL="0" indent="0" lvl="1">
              <a:lnSpc>
                <a:spcPts val="5940"/>
              </a:lnSpc>
              <a:spcBef>
                <a:spcPct val="0"/>
              </a:spcBef>
            </a:pPr>
            <a:r>
              <a:rPr lang="en-US" sz="6000">
                <a:solidFill>
                  <a:srgbClr val="545454"/>
                </a:solidFill>
                <a:latin typeface="TAN Pearl"/>
                <a:ea typeface="TAN Pearl"/>
                <a:cs typeface="TAN Pearl"/>
                <a:sym typeface="TAN Pearl"/>
              </a:rPr>
              <a:t>Entidad -Relación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28700"/>
            <a:ext cx="8705531" cy="8229600"/>
            <a:chOff x="0" y="0"/>
            <a:chExt cx="2292815" cy="2167467"/>
          </a:xfrm>
        </p:grpSpPr>
        <p:sp>
          <p:nvSpPr>
            <p:cNvPr name="Freeform 3" id="3"/>
            <p:cNvSpPr/>
            <p:nvPr/>
          </p:nvSpPr>
          <p:spPr>
            <a:xfrm flipH="false" flipV="false" rot="0">
              <a:off x="0" y="0"/>
              <a:ext cx="2292815" cy="2167467"/>
            </a:xfrm>
            <a:custGeom>
              <a:avLst/>
              <a:gdLst/>
              <a:ahLst/>
              <a:cxnLst/>
              <a:rect r="r" b="b" t="t" l="l"/>
              <a:pathLst>
                <a:path h="2167467" w="2292815">
                  <a:moveTo>
                    <a:pt x="0" y="0"/>
                  </a:moveTo>
                  <a:lnTo>
                    <a:pt x="2292815" y="0"/>
                  </a:lnTo>
                  <a:lnTo>
                    <a:pt x="2292815" y="2167467"/>
                  </a:lnTo>
                  <a:lnTo>
                    <a:pt x="0" y="2167467"/>
                  </a:lnTo>
                  <a:close/>
                </a:path>
              </a:pathLst>
            </a:custGeom>
            <a:solidFill>
              <a:srgbClr val="A7C0BD"/>
            </a:solidFill>
          </p:spPr>
        </p:sp>
        <p:sp>
          <p:nvSpPr>
            <p:cNvPr name="TextBox 4" id="4"/>
            <p:cNvSpPr txBox="true"/>
            <p:nvPr/>
          </p:nvSpPr>
          <p:spPr>
            <a:xfrm>
              <a:off x="0" y="-38100"/>
              <a:ext cx="2292815" cy="220556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9419288" y="2254469"/>
            <a:ext cx="8655808" cy="5778062"/>
          </a:xfrm>
          <a:custGeom>
            <a:avLst/>
            <a:gdLst/>
            <a:ahLst/>
            <a:cxnLst/>
            <a:rect r="r" b="b" t="t" l="l"/>
            <a:pathLst>
              <a:path h="5778062" w="8655808">
                <a:moveTo>
                  <a:pt x="0" y="0"/>
                </a:moveTo>
                <a:lnTo>
                  <a:pt x="8655808" y="0"/>
                </a:lnTo>
                <a:lnTo>
                  <a:pt x="8655808" y="5778062"/>
                </a:lnTo>
                <a:lnTo>
                  <a:pt x="0" y="5778062"/>
                </a:lnTo>
                <a:lnTo>
                  <a:pt x="0" y="0"/>
                </a:lnTo>
                <a:close/>
              </a:path>
            </a:pathLst>
          </a:custGeom>
          <a:blipFill>
            <a:blip r:embed="rId2"/>
            <a:stretch>
              <a:fillRect l="0" t="0" r="0" b="0"/>
            </a:stretch>
          </a:blipFill>
        </p:spPr>
      </p:sp>
      <p:sp>
        <p:nvSpPr>
          <p:cNvPr name="TextBox 6" id="6"/>
          <p:cNvSpPr txBox="true"/>
          <p:nvPr/>
        </p:nvSpPr>
        <p:spPr>
          <a:xfrm rot="0">
            <a:off x="1766134" y="4139565"/>
            <a:ext cx="4956301" cy="1607820"/>
          </a:xfrm>
          <a:prstGeom prst="rect">
            <a:avLst/>
          </a:prstGeom>
        </p:spPr>
        <p:txBody>
          <a:bodyPr anchor="t" rtlCol="false" tIns="0" lIns="0" bIns="0" rIns="0">
            <a:spAutoFit/>
          </a:bodyPr>
          <a:lstStyle/>
          <a:p>
            <a:pPr algn="l">
              <a:lnSpc>
                <a:spcPts val="5940"/>
              </a:lnSpc>
            </a:pPr>
            <a:r>
              <a:rPr lang="en-US" sz="6000">
                <a:solidFill>
                  <a:srgbClr val="FFFFFF"/>
                </a:solidFill>
                <a:latin typeface="TAN Pearl"/>
                <a:ea typeface="TAN Pearl"/>
                <a:cs typeface="TAN Pearl"/>
                <a:sym typeface="TAN Pearl"/>
              </a:rPr>
              <a:t>Modelo </a:t>
            </a:r>
          </a:p>
          <a:p>
            <a:pPr algn="l" marL="0" indent="0" lvl="1">
              <a:lnSpc>
                <a:spcPts val="5940"/>
              </a:lnSpc>
              <a:spcBef>
                <a:spcPct val="0"/>
              </a:spcBef>
            </a:pPr>
            <a:r>
              <a:rPr lang="en-US" sz="6000">
                <a:solidFill>
                  <a:srgbClr val="FFFFFF"/>
                </a:solidFill>
                <a:latin typeface="TAN Pearl"/>
                <a:ea typeface="TAN Pearl"/>
                <a:cs typeface="TAN Pearl"/>
                <a:sym typeface="TAN Pearl"/>
              </a:rPr>
              <a:t>Relacional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7166951" y="153909"/>
            <a:ext cx="5729594" cy="21413414"/>
            <a:chOff x="0" y="0"/>
            <a:chExt cx="1509029" cy="5639747"/>
          </a:xfrm>
        </p:grpSpPr>
        <p:sp>
          <p:nvSpPr>
            <p:cNvPr name="Freeform 3" id="3"/>
            <p:cNvSpPr/>
            <p:nvPr/>
          </p:nvSpPr>
          <p:spPr>
            <a:xfrm flipH="false" flipV="false" rot="0">
              <a:off x="0" y="0"/>
              <a:ext cx="1509029" cy="5639747"/>
            </a:xfrm>
            <a:custGeom>
              <a:avLst/>
              <a:gdLst/>
              <a:ahLst/>
              <a:cxnLst/>
              <a:rect r="r" b="b" t="t" l="l"/>
              <a:pathLst>
                <a:path h="5639747" w="1509029">
                  <a:moveTo>
                    <a:pt x="0" y="0"/>
                  </a:moveTo>
                  <a:lnTo>
                    <a:pt x="1509029" y="0"/>
                  </a:lnTo>
                  <a:lnTo>
                    <a:pt x="1509029" y="5639747"/>
                  </a:lnTo>
                  <a:lnTo>
                    <a:pt x="0" y="5639747"/>
                  </a:lnTo>
                  <a:close/>
                </a:path>
              </a:pathLst>
            </a:custGeom>
            <a:solidFill>
              <a:srgbClr val="C1D4D1"/>
            </a:solidFill>
          </p:spPr>
        </p:sp>
        <p:sp>
          <p:nvSpPr>
            <p:cNvPr name="TextBox 4" id="4"/>
            <p:cNvSpPr txBox="true"/>
            <p:nvPr/>
          </p:nvSpPr>
          <p:spPr>
            <a:xfrm>
              <a:off x="0" y="-38100"/>
              <a:ext cx="1509029" cy="567784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7057733"/>
            <a:ext cx="16230600" cy="1334022"/>
            <a:chOff x="0" y="0"/>
            <a:chExt cx="4274726" cy="351347"/>
          </a:xfrm>
        </p:grpSpPr>
        <p:sp>
          <p:nvSpPr>
            <p:cNvPr name="Freeform 6" id="6"/>
            <p:cNvSpPr/>
            <p:nvPr/>
          </p:nvSpPr>
          <p:spPr>
            <a:xfrm flipH="false" flipV="false" rot="0">
              <a:off x="0" y="0"/>
              <a:ext cx="4274726" cy="351347"/>
            </a:xfrm>
            <a:custGeom>
              <a:avLst/>
              <a:gdLst/>
              <a:ahLst/>
              <a:cxnLst/>
              <a:rect r="r" b="b" t="t" l="l"/>
              <a:pathLst>
                <a:path h="351347" w="4274726">
                  <a:moveTo>
                    <a:pt x="0" y="0"/>
                  </a:moveTo>
                  <a:lnTo>
                    <a:pt x="4274726" y="0"/>
                  </a:lnTo>
                  <a:lnTo>
                    <a:pt x="4274726" y="351347"/>
                  </a:lnTo>
                  <a:lnTo>
                    <a:pt x="0" y="351347"/>
                  </a:lnTo>
                  <a:close/>
                </a:path>
              </a:pathLst>
            </a:custGeom>
            <a:solidFill>
              <a:srgbClr val="A7C0BD"/>
            </a:solidFill>
          </p:spPr>
        </p:sp>
        <p:sp>
          <p:nvSpPr>
            <p:cNvPr name="TextBox 7" id="7"/>
            <p:cNvSpPr txBox="true"/>
            <p:nvPr/>
          </p:nvSpPr>
          <p:spPr>
            <a:xfrm>
              <a:off x="0" y="-38100"/>
              <a:ext cx="4274726" cy="38944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0971530" y="1966061"/>
            <a:ext cx="803332" cy="803332"/>
          </a:xfrm>
          <a:custGeom>
            <a:avLst/>
            <a:gdLst/>
            <a:ahLst/>
            <a:cxnLst/>
            <a:rect r="r" b="b" t="t" l="l"/>
            <a:pathLst>
              <a:path h="803332" w="803332">
                <a:moveTo>
                  <a:pt x="0" y="0"/>
                </a:moveTo>
                <a:lnTo>
                  <a:pt x="803332" y="0"/>
                </a:lnTo>
                <a:lnTo>
                  <a:pt x="803332" y="803332"/>
                </a:lnTo>
                <a:lnTo>
                  <a:pt x="0" y="803332"/>
                </a:lnTo>
                <a:lnTo>
                  <a:pt x="0" y="0"/>
                </a:lnTo>
                <a:close/>
              </a:path>
            </a:pathLst>
          </a:custGeom>
          <a:blipFill>
            <a:blip r:embed="rId2"/>
            <a:stretch>
              <a:fillRect l="0" t="0" r="0" b="0"/>
            </a:stretch>
          </a:blipFill>
        </p:spPr>
      </p:sp>
      <p:sp>
        <p:nvSpPr>
          <p:cNvPr name="TextBox 9" id="9"/>
          <p:cNvSpPr txBox="true"/>
          <p:nvPr/>
        </p:nvSpPr>
        <p:spPr>
          <a:xfrm rot="0">
            <a:off x="1570265" y="2095242"/>
            <a:ext cx="15147470" cy="855345"/>
          </a:xfrm>
          <a:prstGeom prst="rect">
            <a:avLst/>
          </a:prstGeom>
        </p:spPr>
        <p:txBody>
          <a:bodyPr anchor="t" rtlCol="false" tIns="0" lIns="0" bIns="0" rIns="0">
            <a:spAutoFit/>
          </a:bodyPr>
          <a:lstStyle/>
          <a:p>
            <a:pPr algn="ctr" marL="0" indent="0" lvl="1">
              <a:lnSpc>
                <a:spcPts val="5940"/>
              </a:lnSpc>
              <a:spcBef>
                <a:spcPct val="0"/>
              </a:spcBef>
            </a:pPr>
            <a:r>
              <a:rPr lang="en-US" sz="6000">
                <a:solidFill>
                  <a:srgbClr val="545454"/>
                </a:solidFill>
                <a:latin typeface="TAN Pearl"/>
                <a:ea typeface="TAN Pearl"/>
                <a:cs typeface="TAN Pearl"/>
                <a:sym typeface="TAN Pearl"/>
              </a:rPr>
              <a:t>GitHub</a:t>
            </a:r>
          </a:p>
        </p:txBody>
      </p:sp>
      <p:sp>
        <p:nvSpPr>
          <p:cNvPr name="TextBox 10" id="10"/>
          <p:cNvSpPr txBox="true"/>
          <p:nvPr/>
        </p:nvSpPr>
        <p:spPr>
          <a:xfrm rot="0">
            <a:off x="1570265" y="3696497"/>
            <a:ext cx="15147470" cy="711200"/>
          </a:xfrm>
          <a:prstGeom prst="rect">
            <a:avLst/>
          </a:prstGeom>
        </p:spPr>
        <p:txBody>
          <a:bodyPr anchor="t" rtlCol="false" tIns="0" lIns="0" bIns="0" rIns="0">
            <a:spAutoFit/>
          </a:bodyPr>
          <a:lstStyle/>
          <a:p>
            <a:pPr algn="ctr">
              <a:lnSpc>
                <a:spcPts val="2800"/>
              </a:lnSpc>
            </a:pPr>
            <a:r>
              <a:rPr lang="en-US" sz="2000">
                <a:solidFill>
                  <a:srgbClr val="545454"/>
                </a:solidFill>
                <a:latin typeface="Klein"/>
                <a:ea typeface="Klein"/>
                <a:cs typeface="Klein"/>
                <a:sym typeface="Klein"/>
              </a:rPr>
              <a:t>Enlace de mi repositorio del GitHub:</a:t>
            </a:r>
          </a:p>
          <a:p>
            <a:pPr algn="ctr" marL="0" indent="0" lvl="0">
              <a:lnSpc>
                <a:spcPts val="2800"/>
              </a:lnSpc>
              <a:spcBef>
                <a:spcPct val="0"/>
              </a:spcBef>
            </a:pPr>
            <a:r>
              <a:rPr lang="en-US" sz="2000" u="sng">
                <a:solidFill>
                  <a:srgbClr val="545454"/>
                </a:solidFill>
                <a:latin typeface="Klein"/>
                <a:ea typeface="Klein"/>
                <a:cs typeface="Klein"/>
                <a:sym typeface="Klein"/>
                <a:hlinkClick r:id="rId3" tooltip="https://github.com/caarlaa20/Ahorcado_Dom-nguezEspinosaCarla.git"/>
              </a:rPr>
              <a:t>https://github.com/caarlaa20/Ahorcado_Dom-nguezEspinosaCarla.git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411235" y="1028700"/>
            <a:ext cx="7848065" cy="8229600"/>
            <a:chOff x="0" y="0"/>
            <a:chExt cx="2066980" cy="2167467"/>
          </a:xfrm>
        </p:grpSpPr>
        <p:sp>
          <p:nvSpPr>
            <p:cNvPr name="Freeform 3" id="3"/>
            <p:cNvSpPr/>
            <p:nvPr/>
          </p:nvSpPr>
          <p:spPr>
            <a:xfrm flipH="false" flipV="false" rot="0">
              <a:off x="0" y="0"/>
              <a:ext cx="2066980" cy="2167467"/>
            </a:xfrm>
            <a:custGeom>
              <a:avLst/>
              <a:gdLst/>
              <a:ahLst/>
              <a:cxnLst/>
              <a:rect r="r" b="b" t="t" l="l"/>
              <a:pathLst>
                <a:path h="2167467" w="2066980">
                  <a:moveTo>
                    <a:pt x="0" y="0"/>
                  </a:moveTo>
                  <a:lnTo>
                    <a:pt x="2066980" y="0"/>
                  </a:lnTo>
                  <a:lnTo>
                    <a:pt x="2066980" y="2167467"/>
                  </a:lnTo>
                  <a:lnTo>
                    <a:pt x="0" y="2167467"/>
                  </a:lnTo>
                  <a:close/>
                </a:path>
              </a:pathLst>
            </a:custGeom>
            <a:solidFill>
              <a:srgbClr val="A7C0BD"/>
            </a:solidFill>
          </p:spPr>
        </p:sp>
        <p:sp>
          <p:nvSpPr>
            <p:cNvPr name="TextBox 4" id="4"/>
            <p:cNvSpPr txBox="true"/>
            <p:nvPr/>
          </p:nvSpPr>
          <p:spPr>
            <a:xfrm>
              <a:off x="0" y="-38100"/>
              <a:ext cx="2066980" cy="220556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1249854" y="1711052"/>
            <a:ext cx="4477106" cy="6864896"/>
          </a:xfrm>
          <a:custGeom>
            <a:avLst/>
            <a:gdLst/>
            <a:ahLst/>
            <a:cxnLst/>
            <a:rect r="r" b="b" t="t" l="l"/>
            <a:pathLst>
              <a:path h="6864896" w="4477106">
                <a:moveTo>
                  <a:pt x="0" y="0"/>
                </a:moveTo>
                <a:lnTo>
                  <a:pt x="4477106" y="0"/>
                </a:lnTo>
                <a:lnTo>
                  <a:pt x="4477106" y="6864896"/>
                </a:lnTo>
                <a:lnTo>
                  <a:pt x="0" y="6864896"/>
                </a:lnTo>
                <a:lnTo>
                  <a:pt x="0" y="0"/>
                </a:lnTo>
                <a:close/>
              </a:path>
            </a:pathLst>
          </a:custGeom>
          <a:blipFill>
            <a:blip r:embed="rId2"/>
            <a:stretch>
              <a:fillRect l="0" t="0" r="0" b="0"/>
            </a:stretch>
          </a:blipFill>
        </p:spPr>
      </p:sp>
      <p:sp>
        <p:nvSpPr>
          <p:cNvPr name="TextBox 6" id="6"/>
          <p:cNvSpPr txBox="true"/>
          <p:nvPr/>
        </p:nvSpPr>
        <p:spPr>
          <a:xfrm rot="0">
            <a:off x="1028700" y="3693094"/>
            <a:ext cx="6966772" cy="855345"/>
          </a:xfrm>
          <a:prstGeom prst="rect">
            <a:avLst/>
          </a:prstGeom>
        </p:spPr>
        <p:txBody>
          <a:bodyPr anchor="t" rtlCol="false" tIns="0" lIns="0" bIns="0" rIns="0">
            <a:spAutoFit/>
          </a:bodyPr>
          <a:lstStyle/>
          <a:p>
            <a:pPr algn="l" marL="0" indent="0" lvl="1">
              <a:lnSpc>
                <a:spcPts val="5940"/>
              </a:lnSpc>
              <a:spcBef>
                <a:spcPct val="0"/>
              </a:spcBef>
            </a:pPr>
            <a:r>
              <a:rPr lang="en-US" sz="6000">
                <a:solidFill>
                  <a:srgbClr val="545454"/>
                </a:solidFill>
                <a:latin typeface="TAN Pearl"/>
                <a:ea typeface="TAN Pearl"/>
                <a:cs typeface="TAN Pearl"/>
                <a:sym typeface="TAN Pearl"/>
              </a:rPr>
              <a:t>Base De Datos </a:t>
            </a:r>
          </a:p>
        </p:txBody>
      </p:sp>
      <p:sp>
        <p:nvSpPr>
          <p:cNvPr name="TextBox 7" id="7"/>
          <p:cNvSpPr txBox="true"/>
          <p:nvPr/>
        </p:nvSpPr>
        <p:spPr>
          <a:xfrm rot="0">
            <a:off x="1028700" y="5496526"/>
            <a:ext cx="6966772" cy="1768475"/>
          </a:xfrm>
          <a:prstGeom prst="rect">
            <a:avLst/>
          </a:prstGeom>
        </p:spPr>
        <p:txBody>
          <a:bodyPr anchor="t" rtlCol="false" tIns="0" lIns="0" bIns="0" rIns="0">
            <a:spAutoFit/>
          </a:bodyPr>
          <a:lstStyle/>
          <a:p>
            <a:pPr algn="l">
              <a:lnSpc>
                <a:spcPts val="2800"/>
              </a:lnSpc>
            </a:pPr>
            <a:r>
              <a:rPr lang="en-US" sz="2000">
                <a:solidFill>
                  <a:srgbClr val="545454"/>
                </a:solidFill>
                <a:latin typeface="Klein"/>
                <a:ea typeface="Klein"/>
                <a:cs typeface="Klein"/>
                <a:sym typeface="Klein"/>
              </a:rPr>
              <a:t>He optado por utilizar MySQL para la base de datos, ya que considero que es más fácil de manejar que SQLite. A continuación, mostraré las tablas que he creado y explicaré el propósito de cada una de ellas.</a:t>
            </a:r>
          </a:p>
          <a:p>
            <a:pPr algn="l" marL="0" indent="0" lvl="0">
              <a:lnSpc>
                <a:spcPts val="280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610331" y="-344279"/>
            <a:ext cx="9482564" cy="10942868"/>
            <a:chOff x="0" y="0"/>
            <a:chExt cx="2497465" cy="2882072"/>
          </a:xfrm>
        </p:grpSpPr>
        <p:sp>
          <p:nvSpPr>
            <p:cNvPr name="Freeform 3" id="3"/>
            <p:cNvSpPr/>
            <p:nvPr/>
          </p:nvSpPr>
          <p:spPr>
            <a:xfrm flipH="false" flipV="false" rot="0">
              <a:off x="0" y="0"/>
              <a:ext cx="2497465" cy="2882072"/>
            </a:xfrm>
            <a:custGeom>
              <a:avLst/>
              <a:gdLst/>
              <a:ahLst/>
              <a:cxnLst/>
              <a:rect r="r" b="b" t="t" l="l"/>
              <a:pathLst>
                <a:path h="2882072" w="2497465">
                  <a:moveTo>
                    <a:pt x="0" y="0"/>
                  </a:moveTo>
                  <a:lnTo>
                    <a:pt x="2497465" y="0"/>
                  </a:lnTo>
                  <a:lnTo>
                    <a:pt x="2497465" y="2882072"/>
                  </a:lnTo>
                  <a:lnTo>
                    <a:pt x="0" y="2882072"/>
                  </a:lnTo>
                  <a:close/>
                </a:path>
              </a:pathLst>
            </a:custGeom>
            <a:solidFill>
              <a:srgbClr val="A7C0BD"/>
            </a:solidFill>
          </p:spPr>
        </p:sp>
        <p:sp>
          <p:nvSpPr>
            <p:cNvPr name="TextBox 4" id="4"/>
            <p:cNvSpPr txBox="true"/>
            <p:nvPr/>
          </p:nvSpPr>
          <p:spPr>
            <a:xfrm>
              <a:off x="0" y="-38100"/>
              <a:ext cx="2497465" cy="29201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8824580" y="2971891"/>
            <a:ext cx="9054064" cy="5163570"/>
          </a:xfrm>
          <a:custGeom>
            <a:avLst/>
            <a:gdLst/>
            <a:ahLst/>
            <a:cxnLst/>
            <a:rect r="r" b="b" t="t" l="l"/>
            <a:pathLst>
              <a:path h="5163570" w="9054064">
                <a:moveTo>
                  <a:pt x="0" y="0"/>
                </a:moveTo>
                <a:lnTo>
                  <a:pt x="9054065" y="0"/>
                </a:lnTo>
                <a:lnTo>
                  <a:pt x="9054065" y="5163570"/>
                </a:lnTo>
                <a:lnTo>
                  <a:pt x="0" y="5163570"/>
                </a:lnTo>
                <a:lnTo>
                  <a:pt x="0" y="0"/>
                </a:lnTo>
                <a:close/>
              </a:path>
            </a:pathLst>
          </a:custGeom>
          <a:blipFill>
            <a:blip r:embed="rId2"/>
            <a:stretch>
              <a:fillRect l="0" t="0" r="0" b="-1582"/>
            </a:stretch>
          </a:blipFill>
        </p:spPr>
      </p:sp>
      <p:sp>
        <p:nvSpPr>
          <p:cNvPr name="TextBox 6" id="6"/>
          <p:cNvSpPr txBox="true"/>
          <p:nvPr/>
        </p:nvSpPr>
        <p:spPr>
          <a:xfrm rot="0">
            <a:off x="1028700" y="3693094"/>
            <a:ext cx="6966772" cy="855345"/>
          </a:xfrm>
          <a:prstGeom prst="rect">
            <a:avLst/>
          </a:prstGeom>
        </p:spPr>
        <p:txBody>
          <a:bodyPr anchor="t" rtlCol="false" tIns="0" lIns="0" bIns="0" rIns="0">
            <a:spAutoFit/>
          </a:bodyPr>
          <a:lstStyle/>
          <a:p>
            <a:pPr algn="l" marL="0" indent="0" lvl="1">
              <a:lnSpc>
                <a:spcPts val="5940"/>
              </a:lnSpc>
              <a:spcBef>
                <a:spcPct val="0"/>
              </a:spcBef>
            </a:pPr>
            <a:r>
              <a:rPr lang="en-US" sz="6000">
                <a:solidFill>
                  <a:srgbClr val="545454"/>
                </a:solidFill>
                <a:latin typeface="TAN Pearl"/>
                <a:ea typeface="TAN Pearl"/>
                <a:cs typeface="TAN Pearl"/>
                <a:sym typeface="TAN Pearl"/>
              </a:rPr>
              <a:t>Clase Bbdd</a:t>
            </a:r>
          </a:p>
        </p:txBody>
      </p:sp>
      <p:sp>
        <p:nvSpPr>
          <p:cNvPr name="TextBox 7" id="7"/>
          <p:cNvSpPr txBox="true"/>
          <p:nvPr/>
        </p:nvSpPr>
        <p:spPr>
          <a:xfrm rot="0">
            <a:off x="1028700" y="5496526"/>
            <a:ext cx="6966772" cy="2473325"/>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545454"/>
                </a:solidFill>
                <a:latin typeface="Klein"/>
                <a:ea typeface="Klein"/>
                <a:cs typeface="Klein"/>
                <a:sym typeface="Klein"/>
              </a:rPr>
              <a:t>Este código nos permite establecer una conexión con la base de datos, proporcionando los parámetros necesarios. Además, hemos añadido una validación para que, si la conexión no se establece correctamente, se genere un mensaje de error. Si la conexión se realiza con éxito, también recibimos una confirmación indicando que la conexión fue exitosa.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610331" y="-344279"/>
            <a:ext cx="9482564" cy="10942868"/>
            <a:chOff x="0" y="0"/>
            <a:chExt cx="2497465" cy="2882072"/>
          </a:xfrm>
        </p:grpSpPr>
        <p:sp>
          <p:nvSpPr>
            <p:cNvPr name="Freeform 3" id="3"/>
            <p:cNvSpPr/>
            <p:nvPr/>
          </p:nvSpPr>
          <p:spPr>
            <a:xfrm flipH="false" flipV="false" rot="0">
              <a:off x="0" y="0"/>
              <a:ext cx="2497465" cy="2882072"/>
            </a:xfrm>
            <a:custGeom>
              <a:avLst/>
              <a:gdLst/>
              <a:ahLst/>
              <a:cxnLst/>
              <a:rect r="r" b="b" t="t" l="l"/>
              <a:pathLst>
                <a:path h="2882072" w="2497465">
                  <a:moveTo>
                    <a:pt x="0" y="0"/>
                  </a:moveTo>
                  <a:lnTo>
                    <a:pt x="2497465" y="0"/>
                  </a:lnTo>
                  <a:lnTo>
                    <a:pt x="2497465" y="2882072"/>
                  </a:lnTo>
                  <a:lnTo>
                    <a:pt x="0" y="2882072"/>
                  </a:lnTo>
                  <a:close/>
                </a:path>
              </a:pathLst>
            </a:custGeom>
            <a:solidFill>
              <a:srgbClr val="A7C0BD"/>
            </a:solidFill>
          </p:spPr>
        </p:sp>
        <p:sp>
          <p:nvSpPr>
            <p:cNvPr name="TextBox 4" id="4"/>
            <p:cNvSpPr txBox="true"/>
            <p:nvPr/>
          </p:nvSpPr>
          <p:spPr>
            <a:xfrm>
              <a:off x="0" y="-38100"/>
              <a:ext cx="2497465" cy="29201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9158853" y="292313"/>
            <a:ext cx="8385518" cy="4582783"/>
          </a:xfrm>
          <a:custGeom>
            <a:avLst/>
            <a:gdLst/>
            <a:ahLst/>
            <a:cxnLst/>
            <a:rect r="r" b="b" t="t" l="l"/>
            <a:pathLst>
              <a:path h="4582783" w="8385518">
                <a:moveTo>
                  <a:pt x="0" y="0"/>
                </a:moveTo>
                <a:lnTo>
                  <a:pt x="8385519" y="0"/>
                </a:lnTo>
                <a:lnTo>
                  <a:pt x="8385519" y="4582783"/>
                </a:lnTo>
                <a:lnTo>
                  <a:pt x="0" y="4582783"/>
                </a:lnTo>
                <a:lnTo>
                  <a:pt x="0" y="0"/>
                </a:lnTo>
                <a:close/>
              </a:path>
            </a:pathLst>
          </a:custGeom>
          <a:blipFill>
            <a:blip r:embed="rId2"/>
            <a:stretch>
              <a:fillRect l="0" t="0" r="0" b="0"/>
            </a:stretch>
          </a:blipFill>
        </p:spPr>
      </p:sp>
      <p:sp>
        <p:nvSpPr>
          <p:cNvPr name="Freeform 6" id="6"/>
          <p:cNvSpPr/>
          <p:nvPr/>
        </p:nvSpPr>
        <p:spPr>
          <a:xfrm flipH="false" flipV="false" rot="0">
            <a:off x="9158853" y="5553676"/>
            <a:ext cx="8385518" cy="3957651"/>
          </a:xfrm>
          <a:custGeom>
            <a:avLst/>
            <a:gdLst/>
            <a:ahLst/>
            <a:cxnLst/>
            <a:rect r="r" b="b" t="t" l="l"/>
            <a:pathLst>
              <a:path h="3957651" w="8385518">
                <a:moveTo>
                  <a:pt x="0" y="0"/>
                </a:moveTo>
                <a:lnTo>
                  <a:pt x="8385519" y="0"/>
                </a:lnTo>
                <a:lnTo>
                  <a:pt x="8385519" y="3957651"/>
                </a:lnTo>
                <a:lnTo>
                  <a:pt x="0" y="3957651"/>
                </a:lnTo>
                <a:lnTo>
                  <a:pt x="0" y="0"/>
                </a:lnTo>
                <a:close/>
              </a:path>
            </a:pathLst>
          </a:custGeom>
          <a:blipFill>
            <a:blip r:embed="rId3"/>
            <a:stretch>
              <a:fillRect l="0" t="0" r="0" b="0"/>
            </a:stretch>
          </a:blipFill>
        </p:spPr>
      </p:sp>
      <p:sp>
        <p:nvSpPr>
          <p:cNvPr name="TextBox 7" id="7"/>
          <p:cNvSpPr txBox="true"/>
          <p:nvPr/>
        </p:nvSpPr>
        <p:spPr>
          <a:xfrm rot="0">
            <a:off x="1028700" y="3693094"/>
            <a:ext cx="6966772" cy="855345"/>
          </a:xfrm>
          <a:prstGeom prst="rect">
            <a:avLst/>
          </a:prstGeom>
        </p:spPr>
        <p:txBody>
          <a:bodyPr anchor="t" rtlCol="false" tIns="0" lIns="0" bIns="0" rIns="0">
            <a:spAutoFit/>
          </a:bodyPr>
          <a:lstStyle/>
          <a:p>
            <a:pPr algn="l" marL="0" indent="0" lvl="1">
              <a:lnSpc>
                <a:spcPts val="5940"/>
              </a:lnSpc>
              <a:spcBef>
                <a:spcPct val="0"/>
              </a:spcBef>
            </a:pPr>
            <a:r>
              <a:rPr lang="en-US" sz="6000">
                <a:solidFill>
                  <a:srgbClr val="545454"/>
                </a:solidFill>
                <a:latin typeface="TAN Pearl"/>
                <a:ea typeface="TAN Pearl"/>
                <a:cs typeface="TAN Pearl"/>
                <a:sym typeface="TAN Pearl"/>
              </a:rPr>
              <a:t>Clase Bbdd</a:t>
            </a:r>
          </a:p>
        </p:txBody>
      </p:sp>
      <p:sp>
        <p:nvSpPr>
          <p:cNvPr name="TextBox 8" id="8"/>
          <p:cNvSpPr txBox="true"/>
          <p:nvPr/>
        </p:nvSpPr>
        <p:spPr>
          <a:xfrm rot="0">
            <a:off x="1028700" y="5496526"/>
            <a:ext cx="6966772" cy="1063625"/>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545454"/>
                </a:solidFill>
                <a:latin typeface="Klein"/>
                <a:ea typeface="Klein"/>
                <a:cs typeface="Klein"/>
                <a:sym typeface="Klein"/>
              </a:rPr>
              <a:t>En el siguiente apartado, voy a explicar los métodos que he implementado para gestionar y mostrar las palabras dentro del juego.</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610331" y="-344279"/>
            <a:ext cx="9482564" cy="10942868"/>
            <a:chOff x="0" y="0"/>
            <a:chExt cx="2497465" cy="2882072"/>
          </a:xfrm>
        </p:grpSpPr>
        <p:sp>
          <p:nvSpPr>
            <p:cNvPr name="Freeform 3" id="3"/>
            <p:cNvSpPr/>
            <p:nvPr/>
          </p:nvSpPr>
          <p:spPr>
            <a:xfrm flipH="false" flipV="false" rot="0">
              <a:off x="0" y="0"/>
              <a:ext cx="2497465" cy="2882072"/>
            </a:xfrm>
            <a:custGeom>
              <a:avLst/>
              <a:gdLst/>
              <a:ahLst/>
              <a:cxnLst/>
              <a:rect r="r" b="b" t="t" l="l"/>
              <a:pathLst>
                <a:path h="2882072" w="2497465">
                  <a:moveTo>
                    <a:pt x="0" y="0"/>
                  </a:moveTo>
                  <a:lnTo>
                    <a:pt x="2497465" y="0"/>
                  </a:lnTo>
                  <a:lnTo>
                    <a:pt x="2497465" y="2882072"/>
                  </a:lnTo>
                  <a:lnTo>
                    <a:pt x="0" y="2882072"/>
                  </a:lnTo>
                  <a:close/>
                </a:path>
              </a:pathLst>
            </a:custGeom>
            <a:solidFill>
              <a:srgbClr val="A7C0BD"/>
            </a:solidFill>
          </p:spPr>
        </p:sp>
        <p:sp>
          <p:nvSpPr>
            <p:cNvPr name="TextBox 4" id="4"/>
            <p:cNvSpPr txBox="true"/>
            <p:nvPr/>
          </p:nvSpPr>
          <p:spPr>
            <a:xfrm>
              <a:off x="0" y="-38100"/>
              <a:ext cx="2497465" cy="29201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9574685" y="6189649"/>
            <a:ext cx="7553855" cy="3832020"/>
          </a:xfrm>
          <a:custGeom>
            <a:avLst/>
            <a:gdLst/>
            <a:ahLst/>
            <a:cxnLst/>
            <a:rect r="r" b="b" t="t" l="l"/>
            <a:pathLst>
              <a:path h="3832020" w="7553855">
                <a:moveTo>
                  <a:pt x="0" y="0"/>
                </a:moveTo>
                <a:lnTo>
                  <a:pt x="7553855" y="0"/>
                </a:lnTo>
                <a:lnTo>
                  <a:pt x="7553855" y="3832021"/>
                </a:lnTo>
                <a:lnTo>
                  <a:pt x="0" y="3832021"/>
                </a:lnTo>
                <a:lnTo>
                  <a:pt x="0" y="0"/>
                </a:lnTo>
                <a:close/>
              </a:path>
            </a:pathLst>
          </a:custGeom>
          <a:blipFill>
            <a:blip r:embed="rId2"/>
            <a:stretch>
              <a:fillRect l="0" t="0" r="0" b="0"/>
            </a:stretch>
          </a:blipFill>
        </p:spPr>
      </p:sp>
      <p:sp>
        <p:nvSpPr>
          <p:cNvPr name="Freeform 6" id="6"/>
          <p:cNvSpPr/>
          <p:nvPr/>
        </p:nvSpPr>
        <p:spPr>
          <a:xfrm flipH="false" flipV="false" rot="0">
            <a:off x="9111339" y="310910"/>
            <a:ext cx="8480547" cy="5746003"/>
          </a:xfrm>
          <a:custGeom>
            <a:avLst/>
            <a:gdLst/>
            <a:ahLst/>
            <a:cxnLst/>
            <a:rect r="r" b="b" t="t" l="l"/>
            <a:pathLst>
              <a:path h="5746003" w="8480547">
                <a:moveTo>
                  <a:pt x="0" y="0"/>
                </a:moveTo>
                <a:lnTo>
                  <a:pt x="8480547" y="0"/>
                </a:lnTo>
                <a:lnTo>
                  <a:pt x="8480547" y="5746004"/>
                </a:lnTo>
                <a:lnTo>
                  <a:pt x="0" y="5746004"/>
                </a:lnTo>
                <a:lnTo>
                  <a:pt x="0" y="0"/>
                </a:lnTo>
                <a:close/>
              </a:path>
            </a:pathLst>
          </a:custGeom>
          <a:blipFill>
            <a:blip r:embed="rId3"/>
            <a:stretch>
              <a:fillRect l="0" t="0" r="0" b="0"/>
            </a:stretch>
          </a:blipFill>
        </p:spPr>
      </p:sp>
      <p:sp>
        <p:nvSpPr>
          <p:cNvPr name="TextBox 7" id="7"/>
          <p:cNvSpPr txBox="true"/>
          <p:nvPr/>
        </p:nvSpPr>
        <p:spPr>
          <a:xfrm rot="0">
            <a:off x="1028700" y="3693094"/>
            <a:ext cx="6966772" cy="855345"/>
          </a:xfrm>
          <a:prstGeom prst="rect">
            <a:avLst/>
          </a:prstGeom>
        </p:spPr>
        <p:txBody>
          <a:bodyPr anchor="t" rtlCol="false" tIns="0" lIns="0" bIns="0" rIns="0">
            <a:spAutoFit/>
          </a:bodyPr>
          <a:lstStyle/>
          <a:p>
            <a:pPr algn="l" marL="0" indent="0" lvl="1">
              <a:lnSpc>
                <a:spcPts val="5940"/>
              </a:lnSpc>
              <a:spcBef>
                <a:spcPct val="0"/>
              </a:spcBef>
            </a:pPr>
            <a:r>
              <a:rPr lang="en-US" sz="6000">
                <a:solidFill>
                  <a:srgbClr val="545454"/>
                </a:solidFill>
                <a:latin typeface="TAN Pearl"/>
                <a:ea typeface="TAN Pearl"/>
                <a:cs typeface="TAN Pearl"/>
                <a:sym typeface="TAN Pearl"/>
              </a:rPr>
              <a:t>Clase Bbdd</a:t>
            </a:r>
          </a:p>
        </p:txBody>
      </p:sp>
      <p:sp>
        <p:nvSpPr>
          <p:cNvPr name="TextBox 8" id="8"/>
          <p:cNvSpPr txBox="true"/>
          <p:nvPr/>
        </p:nvSpPr>
        <p:spPr>
          <a:xfrm rot="0">
            <a:off x="1028700" y="5496526"/>
            <a:ext cx="6966772" cy="1063625"/>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545454"/>
                </a:solidFill>
                <a:latin typeface="Klein"/>
                <a:ea typeface="Klein"/>
                <a:cs typeface="Klein"/>
                <a:sym typeface="Klein"/>
              </a:rPr>
              <a:t>En el siguiente apartado, voy a explicar los métodos que he implementado para gestionar y mostrar las palabras dentro del juego.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DAGW8YHMAWg</dc:identifier>
  <dcterms:modified xsi:type="dcterms:W3CDTF">2011-08-01T06:04:30Z</dcterms:modified>
  <cp:revision>1</cp:revision>
  <dc:title>Presentación Propuesta de proyecto Minimalista Turquesa</dc:title>
</cp:coreProperties>
</file>