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64" r:id="rId2"/>
    <p:sldId id="394" r:id="rId3"/>
    <p:sldId id="314" r:id="rId4"/>
    <p:sldId id="398" r:id="rId5"/>
    <p:sldId id="400" r:id="rId6"/>
    <p:sldId id="402" r:id="rId7"/>
    <p:sldId id="403" r:id="rId8"/>
    <p:sldId id="401" r:id="rId9"/>
    <p:sldId id="404" r:id="rId10"/>
    <p:sldId id="374" r:id="rId11"/>
    <p:sldId id="389" r:id="rId12"/>
  </p:sldIdLst>
  <p:sldSz cx="9144000" cy="6858000" type="screen4x3"/>
  <p:notesSz cx="6858000" cy="9144000"/>
  <p:custDataLst>
    <p:tags r:id="rId14"/>
  </p:custData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2" autoAdjust="0"/>
    <p:restoredTop sz="78462" autoAdjust="0"/>
  </p:normalViewPr>
  <p:slideViewPr>
    <p:cSldViewPr>
      <p:cViewPr>
        <p:scale>
          <a:sx n="40" d="100"/>
          <a:sy n="40" d="100"/>
        </p:scale>
        <p:origin x="-1956" y="-4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1F513-FC3D-46F3-B7F8-DF1D07A066BB}" type="datetimeFigureOut">
              <a:rPr lang="es-PE" smtClean="0"/>
              <a:pPr/>
              <a:t>27/05/2013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8A779-A623-42FA-AC5E-48785FD5F1C1}" type="slidenum">
              <a:rPr lang="es-PE" smtClean="0"/>
              <a:pPr/>
              <a:t>‹Nº›</a:t>
            </a:fld>
            <a:endParaRPr lang="es-PE"/>
          </a:p>
        </p:txBody>
      </p:sp>
    </p:spTree>
    <p:extLst>
      <p:ext uri="{BB962C8B-B14F-4D97-AF65-F5344CB8AC3E}">
        <p14:creationId xmlns:p14="http://schemas.microsoft.com/office/powerpoint/2010/main" val="322873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AD22F9-94C6-4E23-925B-EF6702A09F7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2AD22F9-94C6-4E23-925B-EF6702A09F7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2AD22F9-94C6-4E23-925B-EF6702A09F72}"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I will divide the presentation</a:t>
            </a:r>
            <a:r>
              <a:rPr lang="en-GB" sz="1200" baseline="0" dirty="0" smtClean="0"/>
              <a:t> in three parts. In the first I will talk about the 13 years in Mexico since our democratic transition in 2000. In the second part, I will talk about Mexico today providing some data on were we are on some social and economic indicators. Finally, in the third part I will talk about the human rights situation in Mexico. At the end, there will be time for questions and answers.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But first, I will like to maybe get two or three reactions from you. What struck you from the readings we sent you?    </a:t>
            </a:r>
            <a:endParaRPr lang="en-GB" sz="1200" dirty="0" smtClean="0"/>
          </a:p>
        </p:txBody>
      </p:sp>
      <p:sp>
        <p:nvSpPr>
          <p:cNvPr id="4" name="Slide Number Placeholder 3"/>
          <p:cNvSpPr>
            <a:spLocks noGrp="1"/>
          </p:cNvSpPr>
          <p:nvPr>
            <p:ph type="sldNum" sz="quarter" idx="10"/>
          </p:nvPr>
        </p:nvSpPr>
        <p:spPr/>
        <p:txBody>
          <a:bodyPr/>
          <a:lstStyle/>
          <a:p>
            <a:fld id="{72AD22F9-94C6-4E23-925B-EF6702A09F7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Authoritarian regime: Dissidence was not permitted (1968). Even though elections were held (allowing minimum opposition), the PRI controlled all political positions. Unions were loyal to the regime in exchange for political power or benefits.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Although both were from the</a:t>
            </a:r>
            <a:r>
              <a:rPr lang="en-US" sz="1200" kern="1200" baseline="0" dirty="0" smtClean="0">
                <a:solidFill>
                  <a:schemeClr val="tx1"/>
                </a:solidFill>
                <a:latin typeface="+mn-lt"/>
                <a:ea typeface="+mn-ea"/>
                <a:cs typeface="+mn-cs"/>
              </a:rPr>
              <a:t> same party, their regimes differed in many things. But let’s start with those things that they had in common.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Calderón</a:t>
            </a:r>
            <a:r>
              <a:rPr lang="en-US" sz="1200" kern="1200" dirty="0" smtClean="0">
                <a:solidFill>
                  <a:schemeClr val="tx1"/>
                </a:solidFill>
                <a:latin typeface="+mn-lt"/>
                <a:ea typeface="+mn-ea"/>
                <a:cs typeface="+mn-cs"/>
              </a:rPr>
              <a:t> approved Labor Reform.</a:t>
            </a:r>
            <a:r>
              <a:rPr lang="en-US" sz="1200" kern="1200" baseline="0" dirty="0" smtClean="0">
                <a:solidFill>
                  <a:schemeClr val="tx1"/>
                </a:solidFill>
                <a:latin typeface="+mn-lt"/>
                <a:ea typeface="+mn-ea"/>
                <a:cs typeface="+mn-cs"/>
              </a:rPr>
              <a:t> Critics said it undermined many of the labor rights that the Constitution protected. </a:t>
            </a:r>
            <a:r>
              <a:rPr lang="en-US" sz="1200" kern="120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Fox really tried to implement and enact reforms to open the decision-making process to citizens’ scrutiny.</a:t>
            </a:r>
            <a:endParaRPr lang="en-CA"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AD22F9-94C6-4E23-925B-EF6702A09F7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Social reforms: </a:t>
            </a:r>
            <a:r>
              <a:rPr lang="en-US" sz="1200" dirty="0" err="1" smtClean="0"/>
              <a:t>Oportunidades</a:t>
            </a:r>
            <a:r>
              <a:rPr lang="en-US" sz="1200" dirty="0" smtClean="0"/>
              <a:t> was strengthened, the Popular Insurance and the Universal Pension for Elderly People were created.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Political reforms: </a:t>
            </a:r>
            <a:r>
              <a:rPr lang="en-US" dirty="0" smtClean="0"/>
              <a:t>Freedom of Information Act, Act to Support Civil Society Organizations’ Activities, Public Service Professional Career Service Act, etc. </a:t>
            </a:r>
            <a:r>
              <a:rPr lang="en-US" sz="1200" dirty="0" smtClean="0"/>
              <a:t>He opened institutional spaces for civil society participation.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Institutional</a:t>
            </a:r>
            <a:r>
              <a:rPr lang="en-US" baseline="0" dirty="0" smtClean="0"/>
              <a:t> spaces: citizen advisory committees; ministries consulting CSOs, etc. </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a:buFontTx/>
              <a:buNone/>
            </a:pPr>
            <a:endParaRPr lang="en-CA" sz="1200" dirty="0" smtClean="0"/>
          </a:p>
          <a:p>
            <a:r>
              <a:rPr lang="en-US" sz="1200" dirty="0" smtClean="0"/>
              <a:t> </a:t>
            </a:r>
            <a:endParaRPr lang="en-CA"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72AD22F9-94C6-4E23-925B-EF6702A09F7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Undersecretary</a:t>
            </a:r>
            <a:r>
              <a:rPr lang="en-US" baseline="0" dirty="0" smtClean="0"/>
              <a:t> </a:t>
            </a:r>
            <a:r>
              <a:rPr lang="en-US" sz="1200" dirty="0" smtClean="0"/>
              <a:t> (tried to solve cases before reaching the Inter-American HRs System)</a:t>
            </a:r>
          </a:p>
          <a:p>
            <a:endParaRPr lang="en-US" sz="1200" dirty="0" smtClean="0"/>
          </a:p>
          <a:p>
            <a:r>
              <a:rPr lang="en-US" sz="1200" dirty="0" smtClean="0"/>
              <a:t>San Salvador </a:t>
            </a:r>
            <a:r>
              <a:rPr lang="en-US" sz="1200" dirty="0" err="1" smtClean="0"/>
              <a:t>Atenco</a:t>
            </a:r>
            <a:r>
              <a:rPr lang="en-US" sz="1200" dirty="0" smtClean="0"/>
              <a:t> Case:</a:t>
            </a:r>
            <a:r>
              <a:rPr lang="en-US" sz="1200" baseline="0" dirty="0" smtClean="0"/>
              <a:t> human rights violations occurred.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2AD22F9-94C6-4E23-925B-EF6702A09F7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Justice</a:t>
            </a:r>
            <a:r>
              <a:rPr lang="en-US" baseline="0" dirty="0" smtClean="0"/>
              <a:t> reform: provinces have to draft and enact a Penal Code, train staff, create structures, protect in a greater way the rights of people being accused of a crime, victims’ rights are enhanced. </a:t>
            </a:r>
            <a:endParaRPr lang="en-US" dirty="0"/>
          </a:p>
        </p:txBody>
      </p:sp>
      <p:sp>
        <p:nvSpPr>
          <p:cNvPr id="4" name="Slide Number Placeholder 3"/>
          <p:cNvSpPr>
            <a:spLocks noGrp="1"/>
          </p:cNvSpPr>
          <p:nvPr>
            <p:ph type="sldNum" sz="quarter" idx="10"/>
          </p:nvPr>
        </p:nvSpPr>
        <p:spPr/>
        <p:txBody>
          <a:bodyPr/>
          <a:lstStyle/>
          <a:p>
            <a:fld id="{72AD22F9-94C6-4E23-925B-EF6702A09F7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AD22F9-94C6-4E23-925B-EF6702A09F7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AD22F9-94C6-4E23-925B-EF6702A09F7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Human rights</a:t>
            </a:r>
            <a:r>
              <a:rPr lang="en-US" baseline="0" dirty="0" smtClean="0"/>
              <a:t> activists are killed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mtClean="0"/>
              <a:t>Miles de empresas cerradas  (166 000 en 2011) o que están bajo extorsión</a:t>
            </a:r>
          </a:p>
          <a:p>
            <a:endParaRPr lang="en-US" dirty="0"/>
          </a:p>
        </p:txBody>
      </p:sp>
      <p:sp>
        <p:nvSpPr>
          <p:cNvPr id="4" name="Slide Number Placeholder 3"/>
          <p:cNvSpPr>
            <a:spLocks noGrp="1"/>
          </p:cNvSpPr>
          <p:nvPr>
            <p:ph type="sldNum" sz="quarter" idx="10"/>
          </p:nvPr>
        </p:nvSpPr>
        <p:spPr/>
        <p:txBody>
          <a:bodyPr/>
          <a:lstStyle/>
          <a:p>
            <a:fld id="{72AD22F9-94C6-4E23-925B-EF6702A09F7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E122A-3BB4-4F0A-AAB0-25860E2C8B58}" type="datetimeFigureOut">
              <a:rPr lang="es-PE" smtClean="0"/>
              <a:pPr/>
              <a:t>27/05/2013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FC28F30-0E17-49A0-91C7-AFFF27A43CA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122A-3BB4-4F0A-AAB0-25860E2C8B58}" type="datetimeFigureOut">
              <a:rPr lang="es-PE" smtClean="0"/>
              <a:pPr/>
              <a:t>27/05/2013</a:t>
            </a:fld>
            <a:endParaRPr lang="es-P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28F30-0E17-49A0-91C7-AFFF27A43CA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ella.practicalaction.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8" Type="http://schemas.openxmlformats.org/officeDocument/2006/relationships/hyperlink" Target="http://ella.practicalaction.org/" TargetMode="External"/><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8.jpeg"/><Relationship Id="rId4" Type="http://schemas.openxmlformats.org/officeDocument/2006/relationships/image" Target="../media/image9.jpeg"/><Relationship Id="rId9"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ctrTitle"/>
          </p:nvPr>
        </p:nvSpPr>
        <p:spPr>
          <a:xfrm>
            <a:off x="685799" y="2708920"/>
            <a:ext cx="7772400" cy="2160240"/>
          </a:xfrm>
        </p:spPr>
        <p:txBody>
          <a:bodyPr>
            <a:normAutofit/>
          </a:bodyPr>
          <a:lstStyle/>
          <a:p>
            <a:r>
              <a:rPr lang="en-US" b="1" dirty="0" smtClean="0">
                <a:effectLst>
                  <a:outerShdw blurRad="38100" dist="38100" dir="2700000" algn="tl">
                    <a:srgbClr val="000000">
                      <a:alpha val="43137"/>
                    </a:srgbClr>
                  </a:outerShdw>
                </a:effectLst>
              </a:rPr>
              <a:t>Mexico’s Current Political Context</a:t>
            </a:r>
            <a:br>
              <a:rPr lang="en-US" b="1" dirty="0" smtClean="0">
                <a:effectLst>
                  <a:outerShdw blurRad="38100" dist="38100" dir="2700000" algn="tl">
                    <a:srgbClr val="000000">
                      <a:alpha val="43137"/>
                    </a:srgbClr>
                  </a:outerShdw>
                </a:effectLst>
              </a:rPr>
            </a:br>
            <a:endParaRPr lang="en-US" sz="1300" i="1" dirty="0"/>
          </a:p>
        </p:txBody>
      </p:sp>
      <p:sp>
        <p:nvSpPr>
          <p:cNvPr id="7" name="6 CuadroTexto"/>
          <p:cNvSpPr txBox="1"/>
          <p:nvPr/>
        </p:nvSpPr>
        <p:spPr>
          <a:xfrm>
            <a:off x="6007270" y="15007"/>
            <a:ext cx="3101234" cy="461665"/>
          </a:xfrm>
          <a:prstGeom prst="rect">
            <a:avLst/>
          </a:prstGeom>
          <a:noFill/>
        </p:spPr>
        <p:txBody>
          <a:bodyPr wrap="none" rtlCol="0">
            <a:spAutoFit/>
          </a:bodyPr>
          <a:lstStyle/>
          <a:p>
            <a:r>
              <a:rPr lang="en-US" sz="2400" b="1" u="sng" dirty="0" smtClean="0">
                <a:hlinkClick r:id="rId4"/>
              </a:rPr>
              <a:t>ella.practicalaction.org</a:t>
            </a:r>
            <a:endParaRPr lang="es-PE" sz="2400" u="sng" dirty="0"/>
          </a:p>
        </p:txBody>
      </p:sp>
      <p:pic>
        <p:nvPicPr>
          <p:cNvPr id="6" name="Picture 12" descr="C:\Users\Williams\Downloads\120302 ELLA Learning Alliance logo.JPG"/>
          <p:cNvPicPr>
            <a:picLocks noChangeAspect="1" noChangeArrowheads="1"/>
          </p:cNvPicPr>
          <p:nvPr/>
        </p:nvPicPr>
        <p:blipFill>
          <a:blip r:embed="rId5" cstate="print"/>
          <a:srcRect/>
          <a:stretch>
            <a:fillRect/>
          </a:stretch>
        </p:blipFill>
        <p:spPr bwMode="auto">
          <a:xfrm>
            <a:off x="1547813" y="404664"/>
            <a:ext cx="5672137" cy="2514600"/>
          </a:xfrm>
          <a:prstGeom prst="rect">
            <a:avLst/>
          </a:prstGeom>
          <a:noFill/>
          <a:ln w="9525">
            <a:noFill/>
            <a:miter lim="800000"/>
            <a:headEnd/>
            <a:tailEnd/>
          </a:ln>
        </p:spPr>
      </p:pic>
      <p:sp>
        <p:nvSpPr>
          <p:cNvPr id="2" name="1 CuadroTexto"/>
          <p:cNvSpPr txBox="1"/>
          <p:nvPr/>
        </p:nvSpPr>
        <p:spPr>
          <a:xfrm>
            <a:off x="5119720" y="4942909"/>
            <a:ext cx="4060792" cy="646331"/>
          </a:xfrm>
          <a:prstGeom prst="rect">
            <a:avLst/>
          </a:prstGeom>
          <a:noFill/>
        </p:spPr>
        <p:txBody>
          <a:bodyPr wrap="none" rtlCol="0">
            <a:spAutoFit/>
          </a:bodyPr>
          <a:lstStyle/>
          <a:p>
            <a:r>
              <a:rPr lang="es-ES" b="1" i="1" dirty="0" smtClean="0"/>
              <a:t>Janet Oropeza </a:t>
            </a:r>
            <a:r>
              <a:rPr lang="es-ES" b="1" i="1" dirty="0" err="1" smtClean="0"/>
              <a:t>Eng</a:t>
            </a:r>
            <a:endParaRPr lang="es-ES" b="1" i="1" dirty="0"/>
          </a:p>
          <a:p>
            <a:r>
              <a:rPr lang="es-ES" b="1" i="1" dirty="0" smtClean="0"/>
              <a:t>Fundar, Center of </a:t>
            </a:r>
            <a:r>
              <a:rPr lang="es-ES" b="1" i="1" dirty="0" err="1" smtClean="0"/>
              <a:t>Analysis</a:t>
            </a:r>
            <a:r>
              <a:rPr lang="es-ES" b="1" i="1" dirty="0" smtClean="0"/>
              <a:t> and </a:t>
            </a:r>
            <a:r>
              <a:rPr lang="es-ES" b="1" i="1" dirty="0" err="1" smtClean="0"/>
              <a:t>Research</a:t>
            </a:r>
            <a:r>
              <a:rPr lang="es-ES" b="1" i="1" dirty="0" smtClean="0"/>
              <a:t> </a:t>
            </a:r>
            <a:endParaRPr lang="es-MX" b="1" i="1" dirty="0"/>
          </a:p>
        </p:txBody>
      </p:sp>
    </p:spTree>
    <p:extLst>
      <p:ext uri="{BB962C8B-B14F-4D97-AF65-F5344CB8AC3E}">
        <p14:creationId xmlns:p14="http://schemas.microsoft.com/office/powerpoint/2010/main" val="464237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827584" y="1772816"/>
            <a:ext cx="7416824" cy="1261884"/>
          </a:xfrm>
          <a:prstGeom prst="rect">
            <a:avLst/>
          </a:prstGeom>
          <a:noFill/>
        </p:spPr>
        <p:txBody>
          <a:bodyPr wrap="square" rtlCol="0">
            <a:spAutoFit/>
          </a:bodyPr>
          <a:lstStyle/>
          <a:p>
            <a:pPr algn="ctr"/>
            <a:r>
              <a:rPr lang="en-US" sz="5800" b="1" dirty="0" smtClean="0"/>
              <a:t>Q&amp;A</a:t>
            </a:r>
          </a:p>
          <a:p>
            <a:endParaRPr lang="es-MX" dirty="0"/>
          </a:p>
        </p:txBody>
      </p:sp>
      <p:pic>
        <p:nvPicPr>
          <p:cNvPr id="5" name="Picture 12" descr="C:\Users\Williams\Downloads\120302 ELLA Learning Alliance logo.JPG"/>
          <p:cNvPicPr>
            <a:picLocks noChangeAspect="1" noChangeArrowheads="1"/>
          </p:cNvPicPr>
          <p:nvPr/>
        </p:nvPicPr>
        <p:blipFill>
          <a:blip r:embed="rId4" cstate="print"/>
          <a:srcRect/>
          <a:stretch>
            <a:fillRect/>
          </a:stretch>
        </p:blipFill>
        <p:spPr bwMode="auto">
          <a:xfrm>
            <a:off x="2915816" y="5013176"/>
            <a:ext cx="3240211" cy="1436466"/>
          </a:xfrm>
          <a:prstGeom prst="rect">
            <a:avLst/>
          </a:prstGeom>
          <a:noFill/>
          <a:ln w="9525">
            <a:noFill/>
            <a:miter lim="800000"/>
            <a:headEnd/>
            <a:tailEnd/>
          </a:ln>
        </p:spPr>
      </p:pic>
    </p:spTree>
    <p:extLst>
      <p:ext uri="{BB962C8B-B14F-4D97-AF65-F5344CB8AC3E}">
        <p14:creationId xmlns:p14="http://schemas.microsoft.com/office/powerpoint/2010/main" val="3764193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11 Imagen"/>
          <p:cNvPicPr>
            <a:picLocks noChangeAspect="1"/>
          </p:cNvPicPr>
          <p:nvPr/>
        </p:nvPicPr>
        <p:blipFill>
          <a:blip r:embed="rId4" cstate="print"/>
          <a:srcRect/>
          <a:stretch>
            <a:fillRect/>
          </a:stretch>
        </p:blipFill>
        <p:spPr bwMode="auto">
          <a:xfrm>
            <a:off x="539750" y="1471265"/>
            <a:ext cx="1524000" cy="704850"/>
          </a:xfrm>
          <a:prstGeom prst="rect">
            <a:avLst/>
          </a:prstGeom>
          <a:noFill/>
          <a:ln w="9525">
            <a:noFill/>
            <a:miter lim="800000"/>
            <a:headEnd/>
            <a:tailEnd/>
          </a:ln>
        </p:spPr>
      </p:pic>
      <p:pic>
        <p:nvPicPr>
          <p:cNvPr id="13" name="Picture 23" descr="logo dfid"/>
          <p:cNvPicPr>
            <a:picLocks noChangeAspect="1" noChangeArrowheads="1"/>
          </p:cNvPicPr>
          <p:nvPr/>
        </p:nvPicPr>
        <p:blipFill>
          <a:blip r:embed="rId5" cstate="print"/>
          <a:srcRect l="1251" t="26057" b="33408"/>
          <a:stretch>
            <a:fillRect/>
          </a:stretch>
        </p:blipFill>
        <p:spPr bwMode="auto">
          <a:xfrm>
            <a:off x="3060700" y="3717578"/>
            <a:ext cx="1839913" cy="530225"/>
          </a:xfrm>
          <a:prstGeom prst="rect">
            <a:avLst/>
          </a:prstGeom>
          <a:noFill/>
          <a:ln w="9525">
            <a:noFill/>
            <a:miter lim="800000"/>
            <a:headEnd/>
            <a:tailEnd/>
          </a:ln>
        </p:spPr>
      </p:pic>
      <p:sp>
        <p:nvSpPr>
          <p:cNvPr id="15" name="14 CuadroTexto"/>
          <p:cNvSpPr txBox="1">
            <a:spLocks noChangeArrowheads="1"/>
          </p:cNvSpPr>
          <p:nvPr/>
        </p:nvSpPr>
        <p:spPr bwMode="auto">
          <a:xfrm>
            <a:off x="577850" y="980728"/>
            <a:ext cx="2522538" cy="307975"/>
          </a:xfrm>
          <a:prstGeom prst="rect">
            <a:avLst/>
          </a:prstGeom>
          <a:noFill/>
          <a:ln w="9525">
            <a:noFill/>
            <a:miter lim="800000"/>
            <a:headEnd/>
            <a:tailEnd/>
          </a:ln>
        </p:spPr>
        <p:txBody>
          <a:bodyPr wrap="none">
            <a:spAutoFit/>
          </a:bodyPr>
          <a:lstStyle/>
          <a:p>
            <a:r>
              <a:rPr lang="en-US" sz="1400" b="1" dirty="0" smtClean="0"/>
              <a:t>African and Asian coordinators:</a:t>
            </a:r>
            <a:endParaRPr lang="en-US" sz="1400" b="1" dirty="0"/>
          </a:p>
        </p:txBody>
      </p:sp>
      <p:sp>
        <p:nvSpPr>
          <p:cNvPr id="16" name="15 CuadroTexto"/>
          <p:cNvSpPr txBox="1">
            <a:spLocks noChangeArrowheads="1"/>
          </p:cNvSpPr>
          <p:nvPr/>
        </p:nvSpPr>
        <p:spPr bwMode="auto">
          <a:xfrm>
            <a:off x="577850" y="3193703"/>
            <a:ext cx="1152525" cy="307975"/>
          </a:xfrm>
          <a:prstGeom prst="rect">
            <a:avLst/>
          </a:prstGeom>
          <a:noFill/>
          <a:ln w="9525">
            <a:noFill/>
            <a:miter lim="800000"/>
            <a:headEnd/>
            <a:tailEnd/>
          </a:ln>
        </p:spPr>
        <p:txBody>
          <a:bodyPr wrap="none">
            <a:spAutoFit/>
          </a:bodyPr>
          <a:lstStyle/>
          <a:p>
            <a:r>
              <a:rPr lang="en-US" sz="1400" b="1"/>
              <a:t>Managed by:</a:t>
            </a:r>
            <a:endParaRPr lang="es-PE" sz="1400" b="1"/>
          </a:p>
        </p:txBody>
      </p:sp>
      <p:pic>
        <p:nvPicPr>
          <p:cNvPr id="17" name="Picture 2" descr="consulting 4col"/>
          <p:cNvPicPr>
            <a:picLocks noChangeAspect="1" noChangeArrowheads="1"/>
          </p:cNvPicPr>
          <p:nvPr/>
        </p:nvPicPr>
        <p:blipFill>
          <a:blip r:embed="rId6" cstate="print"/>
          <a:srcRect/>
          <a:stretch>
            <a:fillRect/>
          </a:stretch>
        </p:blipFill>
        <p:spPr bwMode="auto">
          <a:xfrm>
            <a:off x="581025" y="3558828"/>
            <a:ext cx="1717675" cy="777875"/>
          </a:xfrm>
          <a:prstGeom prst="rect">
            <a:avLst/>
          </a:prstGeom>
          <a:noFill/>
          <a:ln w="9525">
            <a:noFill/>
            <a:miter lim="800000"/>
            <a:headEnd/>
            <a:tailEnd/>
          </a:ln>
        </p:spPr>
      </p:pic>
      <p:sp>
        <p:nvSpPr>
          <p:cNvPr id="18" name="17 CuadroTexto"/>
          <p:cNvSpPr txBox="1">
            <a:spLocks noChangeArrowheads="1"/>
          </p:cNvSpPr>
          <p:nvPr/>
        </p:nvSpPr>
        <p:spPr bwMode="auto">
          <a:xfrm>
            <a:off x="4857750" y="980728"/>
            <a:ext cx="3441007" cy="307777"/>
          </a:xfrm>
          <a:prstGeom prst="rect">
            <a:avLst/>
          </a:prstGeom>
          <a:noFill/>
          <a:ln w="9525">
            <a:noFill/>
            <a:miter lim="800000"/>
            <a:headEnd/>
            <a:tailEnd/>
          </a:ln>
        </p:spPr>
        <p:txBody>
          <a:bodyPr wrap="none">
            <a:spAutoFit/>
          </a:bodyPr>
          <a:lstStyle/>
          <a:p>
            <a:r>
              <a:rPr lang="en-US" sz="1400" b="1" dirty="0" smtClean="0"/>
              <a:t>Latin American Regional Centre of Expertise</a:t>
            </a:r>
            <a:endParaRPr lang="en-US" sz="1400" b="1" dirty="0"/>
          </a:p>
        </p:txBody>
      </p:sp>
      <p:sp>
        <p:nvSpPr>
          <p:cNvPr id="19" name="18 CuadroTexto"/>
          <p:cNvSpPr txBox="1">
            <a:spLocks noChangeArrowheads="1"/>
          </p:cNvSpPr>
          <p:nvPr/>
        </p:nvSpPr>
        <p:spPr bwMode="auto">
          <a:xfrm>
            <a:off x="2976563" y="3193703"/>
            <a:ext cx="1235075" cy="307975"/>
          </a:xfrm>
          <a:prstGeom prst="rect">
            <a:avLst/>
          </a:prstGeom>
          <a:noFill/>
          <a:ln w="9525">
            <a:noFill/>
            <a:miter lim="800000"/>
            <a:headEnd/>
            <a:tailEnd/>
          </a:ln>
        </p:spPr>
        <p:txBody>
          <a:bodyPr wrap="none">
            <a:spAutoFit/>
          </a:bodyPr>
          <a:lstStyle/>
          <a:p>
            <a:r>
              <a:rPr lang="en-US" sz="1400" b="1"/>
              <a:t>Supported by:</a:t>
            </a:r>
            <a:endParaRPr lang="es-PE" sz="1400" b="1"/>
          </a:p>
        </p:txBody>
      </p:sp>
      <p:pic>
        <p:nvPicPr>
          <p:cNvPr id="20" name="Picture 60"/>
          <p:cNvPicPr>
            <a:picLocks noChangeAspect="1" noChangeArrowheads="1"/>
          </p:cNvPicPr>
          <p:nvPr/>
        </p:nvPicPr>
        <p:blipFill>
          <a:blip r:embed="rId7" cstate="print"/>
          <a:srcRect/>
          <a:stretch>
            <a:fillRect/>
          </a:stretch>
        </p:blipFill>
        <p:spPr bwMode="auto">
          <a:xfrm>
            <a:off x="6129809" y="3588990"/>
            <a:ext cx="1106487" cy="920750"/>
          </a:xfrm>
          <a:prstGeom prst="rect">
            <a:avLst/>
          </a:prstGeom>
          <a:noFill/>
          <a:ln w="9525">
            <a:noFill/>
            <a:miter lim="800000"/>
            <a:headEnd/>
            <a:tailEnd/>
          </a:ln>
        </p:spPr>
      </p:pic>
      <p:sp>
        <p:nvSpPr>
          <p:cNvPr id="21" name="20 CuadroTexto"/>
          <p:cNvSpPr txBox="1">
            <a:spLocks noChangeArrowheads="1"/>
          </p:cNvSpPr>
          <p:nvPr/>
        </p:nvSpPr>
        <p:spPr bwMode="auto">
          <a:xfrm>
            <a:off x="5588000" y="3193703"/>
            <a:ext cx="2079625" cy="307975"/>
          </a:xfrm>
          <a:prstGeom prst="rect">
            <a:avLst/>
          </a:prstGeom>
          <a:noFill/>
          <a:ln w="9525">
            <a:noFill/>
            <a:miter lim="800000"/>
            <a:headEnd/>
            <a:tailEnd/>
          </a:ln>
        </p:spPr>
        <p:txBody>
          <a:bodyPr wrap="none">
            <a:spAutoFit/>
          </a:bodyPr>
          <a:lstStyle/>
          <a:p>
            <a:r>
              <a:rPr lang="en-US" sz="1400" b="1"/>
              <a:t>With the participation of:</a:t>
            </a:r>
            <a:endParaRPr lang="es-PE" sz="1400" b="1"/>
          </a:p>
        </p:txBody>
      </p:sp>
      <p:pic>
        <p:nvPicPr>
          <p:cNvPr id="23" name="Picture 2" descr="consulting 4col"/>
          <p:cNvPicPr>
            <a:picLocks noChangeAspect="1" noChangeArrowheads="1"/>
          </p:cNvPicPr>
          <p:nvPr/>
        </p:nvPicPr>
        <p:blipFill>
          <a:blip r:embed="rId6" cstate="print"/>
          <a:srcRect/>
          <a:stretch>
            <a:fillRect/>
          </a:stretch>
        </p:blipFill>
        <p:spPr bwMode="auto">
          <a:xfrm>
            <a:off x="2351088" y="1398240"/>
            <a:ext cx="1719262" cy="777875"/>
          </a:xfrm>
          <a:prstGeom prst="rect">
            <a:avLst/>
          </a:prstGeom>
          <a:noFill/>
          <a:ln w="9525">
            <a:noFill/>
            <a:miter lim="800000"/>
            <a:headEnd/>
            <a:tailEnd/>
          </a:ln>
        </p:spPr>
      </p:pic>
      <p:sp>
        <p:nvSpPr>
          <p:cNvPr id="24" name="23 CuadroTexto"/>
          <p:cNvSpPr txBox="1">
            <a:spLocks noChangeArrowheads="1"/>
          </p:cNvSpPr>
          <p:nvPr/>
        </p:nvSpPr>
        <p:spPr bwMode="auto">
          <a:xfrm>
            <a:off x="2339975" y="2061815"/>
            <a:ext cx="1658938" cy="461963"/>
          </a:xfrm>
          <a:prstGeom prst="rect">
            <a:avLst/>
          </a:prstGeom>
          <a:noFill/>
          <a:ln w="9525">
            <a:noFill/>
            <a:miter lim="800000"/>
            <a:headEnd/>
            <a:tailEnd/>
          </a:ln>
        </p:spPr>
        <p:txBody>
          <a:bodyPr>
            <a:spAutoFit/>
          </a:bodyPr>
          <a:lstStyle/>
          <a:p>
            <a:r>
              <a:rPr lang="en-US" sz="1200" dirty="0" smtClean="0"/>
              <a:t>Kenya, Zimbabwe, Nepal</a:t>
            </a:r>
            <a:endParaRPr lang="en-US" sz="1200" dirty="0"/>
          </a:p>
        </p:txBody>
      </p:sp>
      <p:sp>
        <p:nvSpPr>
          <p:cNvPr id="25" name="24 CuadroTexto"/>
          <p:cNvSpPr txBox="1"/>
          <p:nvPr/>
        </p:nvSpPr>
        <p:spPr>
          <a:xfrm>
            <a:off x="6007270" y="15007"/>
            <a:ext cx="3101234" cy="461665"/>
          </a:xfrm>
          <a:prstGeom prst="rect">
            <a:avLst/>
          </a:prstGeom>
          <a:noFill/>
        </p:spPr>
        <p:txBody>
          <a:bodyPr wrap="none" rtlCol="0">
            <a:spAutoFit/>
          </a:bodyPr>
          <a:lstStyle/>
          <a:p>
            <a:r>
              <a:rPr lang="en-US" sz="2400" b="1" u="sng" dirty="0" smtClean="0">
                <a:hlinkClick r:id="rId8"/>
              </a:rPr>
              <a:t>ella.practicalaction.org</a:t>
            </a:r>
            <a:endParaRPr lang="es-PE" sz="2400" u="sng" dirty="0"/>
          </a:p>
        </p:txBody>
      </p:sp>
      <p:pic>
        <p:nvPicPr>
          <p:cNvPr id="22" name="21 Imagen" descr="LOGO2011.jpg"/>
          <p:cNvPicPr>
            <a:picLocks noChangeAspect="1"/>
          </p:cNvPicPr>
          <p:nvPr/>
        </p:nvPicPr>
        <p:blipFill>
          <a:blip r:embed="rId9" cstate="print"/>
          <a:stretch>
            <a:fillRect/>
          </a:stretch>
        </p:blipFill>
        <p:spPr>
          <a:xfrm>
            <a:off x="4644008" y="1556792"/>
            <a:ext cx="4032448" cy="1003906"/>
          </a:xfrm>
          <a:prstGeom prst="rect">
            <a:avLst/>
          </a:prstGeom>
        </p:spPr>
      </p:pic>
      <p:pic>
        <p:nvPicPr>
          <p:cNvPr id="27" name="Picture 12" descr="C:\Users\Williams\Downloads\120302 ELLA Learning Alliance logo.JPG"/>
          <p:cNvPicPr>
            <a:picLocks noChangeAspect="1" noChangeArrowheads="1"/>
          </p:cNvPicPr>
          <p:nvPr/>
        </p:nvPicPr>
        <p:blipFill>
          <a:blip r:embed="rId10" cstate="print"/>
          <a:srcRect/>
          <a:stretch>
            <a:fillRect/>
          </a:stretch>
        </p:blipFill>
        <p:spPr bwMode="auto">
          <a:xfrm>
            <a:off x="2843808" y="5013176"/>
            <a:ext cx="3240211" cy="1436466"/>
          </a:xfrm>
          <a:prstGeom prst="rect">
            <a:avLst/>
          </a:prstGeom>
          <a:noFill/>
          <a:ln w="9525">
            <a:noFill/>
            <a:miter lim="800000"/>
            <a:headEnd/>
            <a:tailEnd/>
          </a:ln>
        </p:spPr>
      </p:pic>
    </p:spTree>
    <p:extLst>
      <p:ext uri="{BB962C8B-B14F-4D97-AF65-F5344CB8AC3E}">
        <p14:creationId xmlns:p14="http://schemas.microsoft.com/office/powerpoint/2010/main" val="376419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1"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a:xfrm>
            <a:off x="395536" y="197768"/>
            <a:ext cx="8229600" cy="1431032"/>
          </a:xfrm>
        </p:spPr>
        <p:txBody>
          <a:bodyPr>
            <a:normAutofit/>
          </a:bodyPr>
          <a:lstStyle/>
          <a:p>
            <a:r>
              <a:rPr lang="en-US" sz="4300" b="1" dirty="0" smtClean="0"/>
              <a:t>Goals of the presentation</a:t>
            </a:r>
            <a:endParaRPr lang="en-US" sz="4300" b="1" dirty="0"/>
          </a:p>
        </p:txBody>
      </p:sp>
      <p:sp>
        <p:nvSpPr>
          <p:cNvPr id="7" name="Title 1"/>
          <p:cNvSpPr txBox="1">
            <a:spLocks/>
          </p:cNvSpPr>
          <p:nvPr/>
        </p:nvSpPr>
        <p:spPr>
          <a:xfrm>
            <a:off x="702807" y="1556792"/>
            <a:ext cx="7772400" cy="2837793"/>
          </a:xfrm>
          <a:prstGeom prst="rect">
            <a:avLst/>
          </a:prstGeom>
        </p:spPr>
        <p:txBody>
          <a:bodyPr vert="horz" lIns="91440" tIns="45720" rIns="91440" bIns="45720" rtlCol="0" anchor="ctr">
            <a:normAutofit/>
          </a:bodyPr>
          <a:lstStyle/>
          <a:p>
            <a:pPr algn="ctr"/>
            <a:r>
              <a:rPr lang="en-US" sz="4000" dirty="0" smtClean="0"/>
              <a:t>Provide a brief presentation of the Mexican political context with an emphasis on current human rights situation</a:t>
            </a:r>
            <a:endParaRPr lang="en-CA" sz="4000" dirty="0"/>
          </a:p>
        </p:txBody>
      </p:sp>
    </p:spTree>
    <p:extLst>
      <p:ext uri="{BB962C8B-B14F-4D97-AF65-F5344CB8AC3E}">
        <p14:creationId xmlns:p14="http://schemas.microsoft.com/office/powerpoint/2010/main" val="159203066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4"/>
          <p:cNvSpPr txBox="1">
            <a:spLocks/>
          </p:cNvSpPr>
          <p:nvPr/>
        </p:nvSpPr>
        <p:spPr>
          <a:xfrm>
            <a:off x="179512" y="3212976"/>
            <a:ext cx="8640960" cy="3645024"/>
          </a:xfrm>
          <a:prstGeom prst="rect">
            <a:avLst/>
          </a:prstGeom>
        </p:spPr>
        <p:txBody>
          <a:bodyPr vert="horz" lIns="91440" tIns="45720" rIns="91440" bIns="45720" rtlCol="0" anchor="ctr">
            <a:normAutofit fontScale="40000" lnSpcReduction="20000"/>
          </a:bodyPr>
          <a:lstStyle/>
          <a:p>
            <a:pPr lvl="0">
              <a:spcBef>
                <a:spcPct val="0"/>
              </a:spcBef>
            </a:pPr>
            <a:r>
              <a:rPr lang="en-US" sz="6000" dirty="0" smtClean="0">
                <a:latin typeface="+mj-lt"/>
                <a:ea typeface="+mj-ea"/>
                <a:cs typeface="+mj-cs"/>
              </a:rPr>
              <a:t>-Two presidents from the PAN ruled the country in the next 12 years: Fox from 2000 to 2006; and </a:t>
            </a:r>
            <a:r>
              <a:rPr lang="en-US" sz="6000" dirty="0" err="1" smtClean="0">
                <a:latin typeface="+mj-lt"/>
                <a:ea typeface="+mj-ea"/>
                <a:cs typeface="+mj-cs"/>
              </a:rPr>
              <a:t>Calderón</a:t>
            </a:r>
            <a:r>
              <a:rPr lang="en-US" sz="6000" dirty="0" smtClean="0">
                <a:latin typeface="+mj-lt"/>
                <a:ea typeface="+mj-ea"/>
                <a:cs typeface="+mj-cs"/>
              </a:rPr>
              <a:t> from 2006-2012.  </a:t>
            </a:r>
            <a:endParaRPr kumimoji="0" lang="en-US" sz="6000" u="none" strike="noStrike" kern="1200" cap="none" spc="0" normalizeH="0" noProof="0" dirty="0" smtClean="0">
              <a:ln>
                <a:noFill/>
              </a:ln>
              <a:solidFill>
                <a:schemeClr val="tx1"/>
              </a:solidFill>
              <a:uLnTx/>
              <a:uFillTx/>
              <a:latin typeface="+mj-lt"/>
              <a:ea typeface="+mj-ea"/>
              <a:cs typeface="+mj-cs"/>
            </a:endParaRPr>
          </a:p>
          <a:p>
            <a:pPr>
              <a:spcBef>
                <a:spcPct val="0"/>
              </a:spcBef>
            </a:pPr>
            <a:endParaRPr lang="en-US" sz="6000" dirty="0" smtClean="0">
              <a:latin typeface="+mj-lt"/>
            </a:endParaRPr>
          </a:p>
          <a:p>
            <a:pPr>
              <a:spcBef>
                <a:spcPct val="0"/>
              </a:spcBef>
            </a:pPr>
            <a:r>
              <a:rPr lang="en-US" sz="6000" dirty="0" smtClean="0">
                <a:latin typeface="+mj-lt"/>
              </a:rPr>
              <a:t>-Both kept implementing a liberal economic model and deepened it. Economic growth was minimal.  Natural resources and territories are considered as crucial elements of an extractive model. </a:t>
            </a:r>
          </a:p>
          <a:p>
            <a:pPr>
              <a:spcBef>
                <a:spcPct val="0"/>
              </a:spcBef>
            </a:pPr>
            <a:endParaRPr lang="en-US" sz="6000" dirty="0" smtClean="0">
              <a:latin typeface="+mj-lt"/>
            </a:endParaRPr>
          </a:p>
          <a:p>
            <a:pPr>
              <a:spcBef>
                <a:spcPct val="0"/>
              </a:spcBef>
            </a:pPr>
            <a:r>
              <a:rPr lang="en-US" sz="6000" dirty="0" smtClean="0">
                <a:latin typeface="+mj-lt"/>
              </a:rPr>
              <a:t>-Informality increased with both of them.</a:t>
            </a:r>
          </a:p>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9" name="Title 4"/>
          <p:cNvSpPr txBox="1">
            <a:spLocks/>
          </p:cNvSpPr>
          <p:nvPr/>
        </p:nvSpPr>
        <p:spPr>
          <a:xfrm>
            <a:off x="2915816" y="1196752"/>
            <a:ext cx="6084168" cy="1872208"/>
          </a:xfrm>
          <a:prstGeom prst="rect">
            <a:avLst/>
          </a:prstGeom>
        </p:spPr>
        <p:txBody>
          <a:bodyPr vert="horz" lIns="91440" tIns="45720" rIns="91440" bIns="45720" rtlCol="0" anchor="ctr">
            <a:normAutofit fontScale="55000" lnSpcReduction="20000"/>
          </a:bodyPr>
          <a:lstStyle/>
          <a:p>
            <a:pPr lvl="0">
              <a:spcBef>
                <a:spcPct val="0"/>
              </a:spcBef>
            </a:pPr>
            <a:r>
              <a:rPr lang="en-US" sz="4400" dirty="0" smtClean="0">
                <a:latin typeface="+mj-lt"/>
                <a:ea typeface="+mj-ea"/>
                <a:cs typeface="+mj-cs"/>
              </a:rPr>
              <a:t>-</a:t>
            </a:r>
            <a:r>
              <a:rPr lang="en-US" sz="4400" dirty="0" smtClean="0">
                <a:latin typeface="+mj-lt"/>
              </a:rPr>
              <a:t>In 2000, the National Action Party (PAN) won the presidency. The Institutional Revolutionary Party (PRI) left the presidency after holding it for 71 years. </a:t>
            </a:r>
          </a:p>
          <a:p>
            <a:pPr lvl="0">
              <a:spcBef>
                <a:spcPct val="0"/>
              </a:spcBef>
            </a:pPr>
            <a:r>
              <a:rPr kumimoji="0" lang="en-US" sz="4400" u="none" strike="noStrike" kern="1200" cap="none" spc="0" normalizeH="0" noProof="0" dirty="0" smtClean="0">
                <a:ln>
                  <a:noFill/>
                </a:ln>
                <a:solidFill>
                  <a:schemeClr val="tx1"/>
                </a:solidFill>
                <a:uLnTx/>
                <a:uFillTx/>
                <a:latin typeface="+mj-lt"/>
                <a:ea typeface="+mj-ea"/>
                <a:cs typeface="+mj-cs"/>
              </a:rPr>
              <a:t>-In those 71 years, Mexico was considered an authoritarian regime. </a:t>
            </a:r>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1" name="Title 10"/>
          <p:cNvSpPr>
            <a:spLocks noGrp="1"/>
          </p:cNvSpPr>
          <p:nvPr>
            <p:ph type="ctrTitle"/>
          </p:nvPr>
        </p:nvSpPr>
        <p:spPr>
          <a:xfrm>
            <a:off x="179512" y="-99392"/>
            <a:ext cx="8928992" cy="1008112"/>
          </a:xfrm>
        </p:spPr>
        <p:txBody>
          <a:bodyPr>
            <a:noAutofit/>
          </a:bodyPr>
          <a:lstStyle/>
          <a:p>
            <a:r>
              <a:rPr lang="en-CA" sz="3900" b="1" dirty="0" smtClean="0"/>
              <a:t>The long-awaited democratic transition  </a:t>
            </a:r>
            <a:endParaRPr lang="en-CA" sz="3900" b="1" dirty="0"/>
          </a:p>
        </p:txBody>
      </p:sp>
      <p:pic>
        <p:nvPicPr>
          <p:cNvPr id="22532" name="Picture 4" descr="http://t3.gstatic.com/images?q=tbn:ANd9GcTaf13lBWGM7xYzEHb2vEzLXK7DVf5l5u_SLp2Ub-DvZsSrBvQZ"/>
          <p:cNvPicPr>
            <a:picLocks noChangeAspect="1" noChangeArrowheads="1"/>
          </p:cNvPicPr>
          <p:nvPr/>
        </p:nvPicPr>
        <p:blipFill>
          <a:blip r:embed="rId4" cstate="print"/>
          <a:srcRect/>
          <a:stretch>
            <a:fillRect/>
          </a:stretch>
        </p:blipFill>
        <p:spPr bwMode="auto">
          <a:xfrm>
            <a:off x="155575" y="1124744"/>
            <a:ext cx="2544218" cy="1848992"/>
          </a:xfrm>
          <a:prstGeom prst="rect">
            <a:avLst/>
          </a:prstGeom>
          <a:noFill/>
        </p:spPr>
      </p:pic>
    </p:spTree>
    <p:extLst>
      <p:ext uri="{BB962C8B-B14F-4D97-AF65-F5344CB8AC3E}">
        <p14:creationId xmlns:p14="http://schemas.microsoft.com/office/powerpoint/2010/main" val="410749982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4"/>
          <p:cNvSpPr txBox="1">
            <a:spLocks/>
          </p:cNvSpPr>
          <p:nvPr/>
        </p:nvSpPr>
        <p:spPr>
          <a:xfrm>
            <a:off x="2771800" y="476672"/>
            <a:ext cx="6408712" cy="4725144"/>
          </a:xfrm>
          <a:prstGeom prst="rect">
            <a:avLst/>
          </a:prstGeom>
        </p:spPr>
        <p:txBody>
          <a:bodyPr vert="horz" lIns="91440" tIns="45720" rIns="91440" bIns="45720" rtlCol="0" anchor="ctr">
            <a:normAutofit fontScale="40000" lnSpcReduction="20000"/>
          </a:bodyPr>
          <a:lstStyle/>
          <a:p>
            <a:pPr>
              <a:spcBef>
                <a:spcPct val="0"/>
              </a:spcBef>
            </a:pPr>
            <a:r>
              <a:rPr lang="en-US" sz="5100" dirty="0" smtClean="0"/>
              <a:t>-</a:t>
            </a:r>
            <a:r>
              <a:rPr lang="en-US" sz="6000" dirty="0" smtClean="0"/>
              <a:t>In the social realm, there was an effort to implement reforms to improve citizens’ quality of life. Corruption, ineffectiveness, and the economic model undermined these reforms. </a:t>
            </a:r>
          </a:p>
          <a:p>
            <a:pPr>
              <a:spcBef>
                <a:spcPct val="0"/>
              </a:spcBef>
            </a:pPr>
            <a:r>
              <a:rPr lang="en-US" sz="6000" dirty="0" smtClean="0"/>
              <a:t> </a:t>
            </a:r>
          </a:p>
          <a:p>
            <a:pPr>
              <a:spcBef>
                <a:spcPct val="0"/>
              </a:spcBef>
            </a:pPr>
            <a:r>
              <a:rPr lang="en-US" sz="6000" dirty="0" smtClean="0"/>
              <a:t>-In the political realm, Fox enacted reforms to open the decision-making process to citizens’ scrutiny. These reforms extended to </a:t>
            </a:r>
            <a:r>
              <a:rPr lang="en-US" sz="6000" dirty="0" err="1" smtClean="0"/>
              <a:t>Calderón’s</a:t>
            </a:r>
            <a:r>
              <a:rPr lang="en-US" sz="6000" dirty="0" smtClean="0"/>
              <a:t> term; however, we was not as open as Fox. </a:t>
            </a:r>
          </a:p>
          <a:p>
            <a:pPr>
              <a:spcBef>
                <a:spcPct val="0"/>
              </a:spcBef>
            </a:pPr>
            <a:r>
              <a:rPr lang="en-US" sz="6000" dirty="0" smtClean="0"/>
              <a:t> </a:t>
            </a:r>
            <a:endParaRPr lang="en-CA" sz="6000" dirty="0" smtClean="0"/>
          </a:p>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1" name="Title 10"/>
          <p:cNvSpPr>
            <a:spLocks noGrp="1"/>
          </p:cNvSpPr>
          <p:nvPr>
            <p:ph type="ctrTitle"/>
          </p:nvPr>
        </p:nvSpPr>
        <p:spPr>
          <a:xfrm>
            <a:off x="179512" y="-99392"/>
            <a:ext cx="8928992" cy="1008112"/>
          </a:xfrm>
        </p:spPr>
        <p:txBody>
          <a:bodyPr>
            <a:noAutofit/>
          </a:bodyPr>
          <a:lstStyle/>
          <a:p>
            <a:r>
              <a:rPr lang="en-CA" sz="3900" b="1" dirty="0" smtClean="0"/>
              <a:t>Fox and Calderon’s Presidential Terms </a:t>
            </a:r>
            <a:endParaRPr lang="en-CA" sz="3900" b="1" dirty="0"/>
          </a:p>
        </p:txBody>
      </p:sp>
      <p:sp>
        <p:nvSpPr>
          <p:cNvPr id="8" name="Title 4"/>
          <p:cNvSpPr txBox="1">
            <a:spLocks/>
          </p:cNvSpPr>
          <p:nvPr/>
        </p:nvSpPr>
        <p:spPr>
          <a:xfrm>
            <a:off x="323528" y="2924944"/>
            <a:ext cx="8568952" cy="2016224"/>
          </a:xfrm>
          <a:prstGeom prst="rect">
            <a:avLst/>
          </a:prstGeom>
        </p:spPr>
        <p:txBody>
          <a:bodyPr vert="horz" lIns="91440" tIns="45720" rIns="91440" bIns="45720" rtlCol="0" anchor="ctr">
            <a:normAutofit fontScale="92500" lnSpcReduction="20000"/>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0" name="Title 4"/>
          <p:cNvSpPr txBox="1">
            <a:spLocks/>
          </p:cNvSpPr>
          <p:nvPr/>
        </p:nvSpPr>
        <p:spPr>
          <a:xfrm>
            <a:off x="251520" y="3068960"/>
            <a:ext cx="8640960" cy="3240360"/>
          </a:xfrm>
          <a:prstGeom prst="rect">
            <a:avLst/>
          </a:prstGeom>
        </p:spPr>
        <p:txBody>
          <a:bodyPr vert="horz" lIns="91440" tIns="45720" rIns="91440" bIns="45720" rtlCol="0" anchor="ctr">
            <a:normAutofit/>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2" name="TextBox 11"/>
          <p:cNvSpPr txBox="1"/>
          <p:nvPr/>
        </p:nvSpPr>
        <p:spPr>
          <a:xfrm>
            <a:off x="107504" y="3356992"/>
            <a:ext cx="8964488" cy="3231654"/>
          </a:xfrm>
          <a:prstGeom prst="rect">
            <a:avLst/>
          </a:prstGeom>
          <a:noFill/>
        </p:spPr>
        <p:txBody>
          <a:bodyPr wrap="square" rtlCol="0">
            <a:spAutoFit/>
          </a:bodyPr>
          <a:lstStyle/>
          <a:p>
            <a:pPr>
              <a:buFontTx/>
              <a:buChar char="-"/>
            </a:pPr>
            <a:endParaRPr lang="en-US" sz="2400" dirty="0" smtClean="0"/>
          </a:p>
          <a:p>
            <a:pPr>
              <a:defRPr/>
            </a:pPr>
            <a:r>
              <a:rPr lang="en-CA" sz="2400" dirty="0" smtClean="0"/>
              <a:t>-</a:t>
            </a:r>
            <a:r>
              <a:rPr lang="en-CA" sz="2400" dirty="0" err="1" smtClean="0"/>
              <a:t>Calderón</a:t>
            </a:r>
            <a:r>
              <a:rPr lang="en-CA" sz="2400" dirty="0" smtClean="0"/>
              <a:t> made the security policy (war against drug cartels) the highlight of his presidential term. A </a:t>
            </a:r>
            <a:r>
              <a:rPr lang="en-US" sz="2400" dirty="0" smtClean="0"/>
              <a:t>wave of political violence throughout the country followed this decision. </a:t>
            </a:r>
          </a:p>
          <a:p>
            <a:pPr>
              <a:defRPr/>
            </a:pPr>
            <a:endParaRPr lang="en-US" sz="2400" dirty="0" smtClean="0"/>
          </a:p>
          <a:p>
            <a:pPr>
              <a:defRPr/>
            </a:pPr>
            <a:r>
              <a:rPr lang="en-US" sz="2400" dirty="0" smtClean="0"/>
              <a:t>Citizens’ dissatisfaction with Fox and </a:t>
            </a:r>
            <a:r>
              <a:rPr lang="en-US" sz="2400" dirty="0" err="1" smtClean="0"/>
              <a:t>Calderón</a:t>
            </a:r>
            <a:r>
              <a:rPr lang="en-US" sz="2400" dirty="0" smtClean="0"/>
              <a:t> brought the PRI back in 2012.</a:t>
            </a:r>
            <a:endParaRPr lang="en-CA" sz="2400" dirty="0" smtClean="0"/>
          </a:p>
          <a:p>
            <a:pPr>
              <a:defRPr/>
            </a:pPr>
            <a:endParaRPr lang="en-CA" dirty="0" smtClean="0"/>
          </a:p>
          <a:p>
            <a:endParaRPr lang="en-CA" dirty="0"/>
          </a:p>
        </p:txBody>
      </p:sp>
      <p:pic>
        <p:nvPicPr>
          <p:cNvPr id="41986" name="Picture 2" descr="http://t1.gstatic.com/images?q=tbn:ANd9GcSUXAR6CicBIgJBTH5wOI01R-7Ds0EM7yY4YUffGXfEgBh5zw14"/>
          <p:cNvPicPr>
            <a:picLocks noChangeAspect="1" noChangeArrowheads="1"/>
          </p:cNvPicPr>
          <p:nvPr/>
        </p:nvPicPr>
        <p:blipFill>
          <a:blip r:embed="rId4" cstate="print"/>
          <a:srcRect/>
          <a:stretch>
            <a:fillRect/>
          </a:stretch>
        </p:blipFill>
        <p:spPr bwMode="auto">
          <a:xfrm>
            <a:off x="160357" y="980728"/>
            <a:ext cx="1891363" cy="1440160"/>
          </a:xfrm>
          <a:prstGeom prst="rect">
            <a:avLst/>
          </a:prstGeom>
          <a:noFill/>
        </p:spPr>
      </p:pic>
      <p:sp>
        <p:nvSpPr>
          <p:cNvPr id="41988" name="AutoShape 4"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0" name="AutoShape 6"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2" name="AutoShape 8"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4" name="AutoShape 10"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8" name="AutoShape 14" descr="data:image/jpeg;base64,/9j/4AAQSkZJRgABAQAAAQABAAD/2wCEAAkGBxAREBUSEBQWFhUXGBgVGBgWFh4YGRgZHBkcGhgcGhgYHSghGB8lHhoZITEhJSkrOjouFx8zODMsNygtLiwBCgoKDg0OGxAQGywkICQsLCwvLCwsLCwsLCwsLCwsLCwsLCwsLCwsLCwsLCwsLCwsLCwsLCwsLCwsLCwsLCwsLP/AABEIAMIBAwMBEQACEQEDEQH/xAAcAAEAAwADAQEAAAAAAAAAAAAABQYHAgMEAQj/xABDEAABAwIEBAQDBQQHCAMAAAABAAIDBBEFEiExBhNBUQciYXEygZEUQlJyoSNisbIVFoKiwdHwCCQ0U5KTwvEzQ3P/xAAaAQEAAwEBAQAAAAAAAAAAAAAAAgMEAQUG/8QAMBEBAAICAQMDAQYGAwEAAAAAAAECAxEEEiExE0FRIgUUMmFxwYGRobHR8CNC4TP/2gAMAwEAAhEDEQA/ANxQEBAQEBAQEBAQEBAQEBAQEBAQEBAQEBAQEBAQEBAQEBAQEBAQEBAQEBAQEBAQEBAQEBAQEBAQEBAQEBAQEBAQEBAQEBAQEBAQEBAQEBAQEBAQEBAQEBAQEBAQEBAQEBAQEBAQEBAQEBAQLoCAgICAgICAgICAgICAgICAgICAgICAgICAgICAgIIzEMdp4XZXu83UNBJHvbZZsvLxYp1ae6q+alO0y8fEuaekzwOu0ec2PxNAN/pvb0VPM3lw9WOfzQz7tj3WVa4bxZ0ErWknluOUi+gvs709fRebw+TOPJETPaWXBlmtu/hoYK+hek+oCAgICAgICAgICAgICAgICAgICAgICAgICAgICCp8aUkFhIXBsttrXzj1ttbv8l5X2jix/i3q392Pk1p5me6AwvGZqcODLFp+64XF+41Xn4OVkwxMV8T7Sz481qdoR7jc/wCWyzzPfapO8N4hO6ojYZHlpJuCbiwBPXbZbuHmyzlrXqnTRgvebxG+y/Be+9EQEBAQEBAQEBAQEBAQEBAQEBAQEBAQEBAQEBAQeDFcKiqG2kGo2cPiHsf8FRm49M0asrvjreO6iYvg0tOfNqw7PGx9+xXg8ji3wz37x8vPy4Zx/ojVmVLLwNS5pnydGtsPdx/yB+q9P7Mx7yTb4a+JX6pld17bcICCG4k4mpaBsbqp5aJHiNpAJ1tck22aOpU6Y7X/AAuxG0tBM17Q9jg5rgC1zTcEHUEEbhQcc0BAQEBAQEBAQEBAQEBAQEBAQEHixPFqamaHVM0cQJsDI8MBPYZjqu1rNvEbHDDscpKj/h6iGX/85GuP0BXZravmDSQUQQEHnratkLC+Q2A/X0HcqGTJXHXqt4RtaKxuVIxniN9QDGxoaw9LXcdbj2+X1Xh8jnWzfRWO39WHJyJv9MR2QhYQbEG/a2v0WLUxOtM8wkMMxaalJDdjqWuG/r3Cvw8jJx96/lKymW+JesFxVlTHmboRo5vY/wCI7Fe7x+RXNXqh6GPJF43CQWhYIMB8c8YE2INgB8tPHY/nks5390R/qvU4NNVm3z+y3HHuu1FjIwLAqV0zHSSOtaPNlOaTNKWk2OVrRpsendZOic+aelDW57LJwNxfDicBkjGR7DlkjJzFhO1jYZmkbGw2PZV5sU4ralyYmPKyKpwQEBAQEBAQEBAQEBAQEBAQEGDeKmA4nU4pI5tPLJGGMbCWNLm5AAXajQHOXaHX5ar0uJlxUx957razEQotRw/Wx6yUtQ23V0Dxa3Y5f1Wv1cdveEtxKcwDxFxOjOUTGVg0Mc93/LMTnb9fkq78XHeNx2/RzoiWn4L4w0EkRdVB8EjR8AaZA78jmj9HAf4rBfhZKz27oTSVarvGKumm5dBTMs51mNka6SR/9mNwAJ7C/ur44Na13e2nej5loeHYZV1kET8TDYpRcmOE+WxtbNe9nb3sT7rx+Xxcea8d51H9WbJii8xtYKWhihbaJgHsNT7ncqVMVMddVhOtIr4hmlTVyPkMjyc9732II2t2svm8mS1rza3l5VrzNtz5aDhTefTRmoaHEjXMAb66H5ix+a+gwx6uKPUh6VI6qR1PDiFG+ihlmoIOdKQLRGTKDY62JB2BJt1tYKfH4uLHeZjtt3HirWZ0pGH+MwbIY6+kkic02dkNy0/vRvDSLe59l6k8KZjdJ2v6PhfK3iujjoDXiQPhy5mlu7zsGAH7xPlsdjvaxWSMVpv0a7o676YfwPgrsXxOSeptymuNRUEny6uJbHc9DYj8rHei9PPf0cUUjz4WWnUaePxH4q/pGsLmH9hFeOEdMt/M/wDtEA+wap8XD6de/mUqRqGneB/D0lPSyVMoLTUlhY0/8tgOV1v3i5x9sp6rDzMsXvqPZXedtLWRAQEBAQEBAQEBAQEBAQEBAQEGK8WeLtWyolgpIomNje+PO8F7nFji0kAEBouNtV6OLhRasWtPlZWm43Kpt8TsZDr/AGs3J+HlQkewHLv9FfPEw+8f1S6IR3EvFtRX5RUtgzsJ87IgyU6Wyude5A7aaqeHBWk7pM/zdisQg1fPZJpvhtxPg+HNaZeaaiUftJuXdkQv/wDGNc1tiS1pufQADzuRjzZZ8do9ldomW5wyte0OaQ5rgCCDcEEXBB6iy85U5oPBLg1M5/MdE0u79/cbFUTxsU26prG1c4qTO9PcAr1j6gzrxTwegrYywTU8ddGM0YdKxsjwATy3Am9iL2vsddrrTx8lsc71OkqzMME578mTM7JfOGXOUOIsXZds1gBfsF7Go3uIXPdDjtTHSvpGSZIXvMkgaLF5LQ2znDUts34dtTe6hOGk3658uaje2h+G3hi6bJVYg0ti0dHCdDJ2dIOjP3evXTQ4+Ty/+tP5/wCEbX+G3AWXmqn1AQEBAQEBAQEBAQEBAQEBAQEFYb4fYTzHSGkjc57i52fM8Ek3PlcSBqegVnr5Na32d6pTdDhVPALQQxxj9xjW/wAoUJmZ8ubV3xTig/oqpkmjY4tjswuaCWvcQxhaSLghzhsrePuclYj5dr5Y54d8EuxP7Q4+VkcbmsdqAZ3NPL23DdHEflHVejy+R0aiPPlba2kTFwfiTp/s/wBlmEl7G7CGD1Mnw5f3r2Vn3jFFerbvVGn6W4cw00tJBTl2YxRMjLuhLWgEgdBovGvPVaZUJFRBAQfHg2Nt0H5FxSCWOaVlTfmte4S5ty+/mJJ3udb+t171JrNI6V8T2SvEfDE1FDSSy3/3mIyZS3KWOB1aR+VzD7k9lXgzRkm0fBW22leD/BNHLTR18zTJKXPytf8AAzI8tBDfvO0vd17aWA3WPl579U0jwhe0+GuLCrEBBjXinx7VsqzQ0LnR5MrXuYPO97wCGNJHlADhqNST6a+hxeNWa9d1lKx5l6qXw2xgsa5+LTMfa5aJJXBp7ZuaL/RcnlYvajnVHw03BKaWKmijnk5kjWNa+T8bgLF2uuqxWmJtMxHZB4KzjLDInZJKyAOG45jSR72OnzU64clu8RLupSOG4rT1Lc9PLHK3vG8OA98p0ULVmvaYNPVJI1oLnEADUkmwA9SdlFxATccYUw2NbBf0kDv1bdWxgyT4rLupejDuK8OqHhkNVA97tGsEjczuujSbnQHYLlsV6+Ylx6MQx6jp3ZKipgicRmyySsYctyL2cQbXBF/Qrlcdrd4iZNJG6gI6DHqN8vIZUwOlu5vLbKwvu2+YZAb3FjcW6FTnHeI3MTp3UvtZjtHDII5qiGOQ2sx8rWuN9BZrjfVIx3mNxE6NOpnEdE6o+ytqIjPcjlh4LrgEuBA2IANx6J6V+nq12NPRieLU1M3PUzRxNOgMjw257C51PsuVrNu0Q4j6HjHDZniOKrhc92jWh4u49gDufQKVsOSsbmJd1KdVbggICCv8fYMa3DqiBgu8tzMHd7CHsHzLQPmrMN+i8Wdjyr/gjROiww52uY588jiHtLToGs2Ov3P4q3l2i2Tt47O2ncr+syL6gICAgIPBU4JSSStnkghfK22WR0bS8W2s4i4spRa0RqJFG8d6LPhzJANYp2H5PDmfq4t/RaeFaK5O6dJ1KweGeFPpcLp4pQWvyukcDuDI4vsexAcAR6KnPfryTaEbeVoVTggIMn8WPDuSpe6uoxmkIAlhA1flFszD1dawLettNdDv4vJikdFvCyltdpPCrxClnkFDXG8liIpHXDnlu8b77vtc30vlIOu/OVxorHqU8F6+7yeNPFlQ2ZuH0znNBY10mS+Z5eSGx3GtrWuBvmA9DLh4azHqWKR7u7BMLwaCnEUuH1kz7eeR9DNmJO5bp5B2y22HXVcyZM1rb6oj+MOTaZlD+HGH1NNjRdFBUQ0juc0unie0ckBzmZnOaAHXazU+vdWcm9b4dTMTPbwlad1cqqrqOJMSdTxymOjiu6wvYsa4APLfvPcSLX0aPY5kVrxsfVMfVJ+GF0xDw5wWlpZZX0xeIo3yEmaTMcjS46hwAJt0AWaOVmtaI35R67SpHgXhImrpaots2FlmjUgPkuBYnezA4f2gtXOvqkU+Urz20+MiGLcTuvrFFJc9uXT2FvUOkH0eU36PG/Of3PFW043X/Z6aac2PKjfJYmwJa0kC/ray82leq0V+VUMe8DMPdPWVNbLq5gtfvJKS559wB/fXo863TSKQtydo0guIoJsR4hljgJDzPy2uH/1iEBrn76Zchdp121KtxzXFx4m3x/d2O1WiP4Ww/AoDiB5ks8TCA5zz+0kf5Ph2bcu9bC51WL1cmeej2lDc2nSq8CcLPxyaSvxKRz2B+QNBLcxtmIB+5G0OAs3qTqLG+jPljBEY8flKZ6e0PR4ucEUFHRsnpWcp3NbGRnc4PaWuNgHE6gtB9gVzicjJe/TaduUtMzqV68Ja+WfCYHTFznAyMzONy5rZHBuvWws3X8Ky8qsVyzEIW8rgs7ggIOE0ga0udoACT7AXK5a0ViZn2cmdRtFcN4m6oZI92lnkAdm2FvfqsvDzzmrMz8qsOTriZlMLWuEBAQEBAQRHFFa6GDMy2bM0C4v1vsfZZOZmtixdVfO4U57zSm48pCgqOZEyTbM0Ot2uL2WjFfrpFvmFlbdURLvU0hBA8b48+gon1McfMc1zAGEkAhzwHagEjQkqzDSL36ZnTsRtRm+OFIWf8NNzOjQ5mUntmvf+6tU8C3zGnenvpWOC+GazEMV+2ywuhiE5qnF4c0El5e1kZIBfr17DXcA35stceLoidzrSybarp6vFjBKmmxQYhFG6SNxilzZS5rJIsoyvtsCGNNz+IjoucXJW+L05nUuVncaWqk8aMMcy8jZmP/AGh1zb7rg6x10F7fJZ54OSJ7a0h0rZTVH9JYc52R8TaiKRrQ+weGuDmhxykgXGu53Cz69PJ86c8Sw3griKTA6yQVcDxnbkkaQGvBabgsLtHC99jY3BvoL+rmxRnpHTKy31Qs/iDx1UVeHHk00kFNK5sZkm8r5bgvyxNabFtmHM65BBt1Wfj4K1yd53MfH7o1jusfhZh0sOBOkgaOfMJpWZti/VkV/SzGn5qnlWi2fv4jsW/Eyjgvih+EVj5JI3OJaYpI3nlvBzA3OYEggjY9yvQzYozUiIlO0RMeVm4444xCvpMsdK+CmkdlLjdz5bC5A8o8lxqQOwvuFRgwY8d+9omXKxEStvh004fgD6l0Zzu5s+WxzON8kQt65W/VZ+TPqZ9RPZC07lDeBeESGaprJ2uDrCMF7SCXPOeQ6j0b9SrObeNRSqV59l78ScClrsOlhh1ku2RjdBmLDfLc6C4uAT1ssvHyRjyRM+EKzqWY8DeILcIhfRVtPMHNe5wygBwzbhzZC3qNCO/pruz8f1p66TCdo3O4fcbqsQ4knjZTwvipGOuHvHlBOhkc7Z7gLgMaTv6krlIpxqzNp3YjVWy4BhEVHTR00IOSMWF9ySSXOPqXEk+pXnXvN7TaVcpBRBAQRPEU7Ps0rc7Q7KdMwBPcWWTl2rOG0b9lWa0dEqzwhibYXva82a5uYX0F23/iP4Lzfs/PFLTFvfuyca8VmYl5BxDVczmZzvfL923a3+iqY52bq6t/wV/eL73toFFPzI2PAtmaHW9xdfQY79dYt8vTrO4271N0QEHTWTiONzzs1pcfkLqGS8UrNp9nLW6Y2o39a6nmZrjLf4A0Wt2va9/W68OPtHL1b9vhg+833+T0caYiJHMiabhozG3cjT6D+ZWfaOeLTFY9u7vKybmKwsuCfs6SLOQ2zATc2tfXW69Pj/AEYa9Xbs14vppG3VLxHTB7WNdnLiG+UXGptvt9FC3NwxaKxO5n4RnPTekuta4QdfJZe+UX72F03I5oPqDqEDL3ytv3sE3I8fENTNFSTSU7M8zY3GNti7M+3lGUanXopY4ibRFvAzOHxWqQMtXhcheN8oc3Xr5JIyW/UrbPEr5reP9/is6Y9pV7GDi3EFSxrad8MDc2TO1zYmDYue8iz39LNHoBuVdT0uPXe9y72q3PCqBlPBHBELMjY1je9mi2p6leXa02mZlU73QtJuWg+4uuDmg+oCAg4Pia7cA+4ukbHIBB9QEBBnmNYzUve5jnZA0luVug0PU7lfPcnlZrWmszp5uXLeZmJQ1liUCErNgGC0tQ0OzPzN0ey4377XsV6nF4uHNWJmZ3HmGvFhx3ja6RsDQABYAWA7BezEREahucl0dYmbmy5hm7X1+iDsQddRC17XMdqHAg+x0UbVi0TE+7kxuNSouN4JDTNJMpc4/A2wvvqXG+3rovD5PEx4Y/F39oYMuGtI8oFeezOb5XOADnEgbAkm3tfZSm0zGpl2ZmfL4yQtIINiDcHseiRMxO4I37J3h+OpkqWOcZC0HMXOLrWttc732st3EjNfNEzvTRhi9rxM7X1e89BgmHcX47W1z6ajq23LpSzNHEG5Gk283KJ2svVthwY8cWtH91uoiNykeIq7inD4vtFRUMdGHNDixsTgLmwzDlNNidNO/RQxxxsk9MR3/wB/MjplpHAPED8QoI6mRoa8l7XBt8t2uLbtvrY2vbW21ysWfH6d5rCuY1KVrMXpoTlmnijPZ8jWn6OKritp8QaeinqGSNDo3Nc07OaQ4H2I0XJiY8uOb3gC5Nh3OgQRv9YqG5H2qnuNCOcy4+WZS9O3xLupSUcgcAWkEHUEG4PsVFxxfM0GxcAfU2TuOxB1tnYTYOBPYEFNSMmqOLMRk4i+xQzlsHPY0sEcZ8jIw+UZi3Nrlfrfrot8YaRx+uY76/dZqOlrM87GNLnuDWjcuIAHuSsGpnwreGn4gopDljqYHE7BszCfoCpTS0eYd1KSuouOl1XGAXF7QALk5hYDuT0TUmnkjx2jcLtqISO4laR9QVKaW+HdS9lVO2Njnu0DQSfkq72ilZtPsjM6jbMsQq3TzOkI1cdh22HvovmcuScuSbfLyr267TLyqpBP8K4THUc3mXsAALG1i6+vuLfqt/B41M0W6vbTRx8UX3t2PwKsppM9P5h0LSAbdnNO/wCqlPEz4b9WPv8A77pThyY7bomoOJI4zHHXFtPLLm5YebCTLlzWJ0abvboTr0uvW405clZm9dTDZim1q7tGndxfLUNoKh1JczCJ5jy6m9t2jq61yPWy049dcdXhZD8swTSCUSRufzc2Zr2k8zOTuDuXEn9V7c+nrXsu1D9Z4O+U08JqBaUxsMgHR+UZ/wBbrwp1vsolC1fFMcs76SheyWpY0ve0XIY0ENPm+AuBc0Zb312VXJrnrj6sceflDJ1xH0wjG8NVkz80xDSdy52Y/IN0+VwvH+48jLbeSf67Yvu+S87s8WP4K6mcLEuY7Zx79Qf4/wDpUcrizgmPePlDNh9OfyRKyKUlg2LGmcXNY1xOlze4HYLTx+R6MzMV2sxZfT9trZw/xAal7mGPLZua4NxuB29V63F5k57TWY024c/qTrT349Wciknm/wCXFJJ/0sLv8F6NI6rRDRD8+eF8s0E09XBAZ3U8Gkbb3cZJGM0ytcdG5zt0Xr8rpmIpM63P9lt/CwcRYhjmNFtM2ikp4swLg5j2tJ6OkkkaLtbvlA6dTZVYq4cH1dW5I6YjaX47xQ4HhtPh1G5zXva4um2cAHXkcOznOcbdhe2tlVgp6+Sb38I1jc7l2cMeENM+nbJiBldPIM7gH2DM2tibXc7uSTrdMnNtFtU1p2bzvsrODc3B8fbRwSudC+aONzSdHNlDcpe0aZ25hrYfD0Bsrr6zYOuY7/4d8129P+0BNmrKePcthLrb6ueQNP7K5wI+m0uY47blaIvBjDuTlL5zIR8Zc3yn8gba3ofqqJ5+Xfto9SVX8KK+ejxd+HF+eIumjIBOQPiDjnYOl8pBHrrsr+VWt8UZPf8Ay7aImNmPM+38VMj3bHJG3v5YW8149PNmHzSn/HxZn5c8V22jF64QU8s5FxHG+S17XytLrX6bLzaR1TEK4Y94A0eepqqlzfMGMZmt1kcXP/kC9DnzqtawsvGnV4Z/71xDU1G4aamUHtmkyN/uuIXeT9HHrX9HbfhXjj7AMMnmjmxSpyMjaWxxGRsbSSbudtncTYDQ/dCy4MmSsaxx5QrM+zL+Of6u8gNwwOM+YHMOaW5fvZucdfSw3t0W7DPI6v8Ak8LK9Xu0Hgaolbw0+SZxs2GpLCSbiNoeGi57WNvSyx54j7xqPyQt+Jmvhrwc/EnSx8wxU7eWZso1efNkaL6XHmNze2mh0tu5OaMWp139k7TFW24HwTS0sDIG5nhubzPylxzOLtbNA6226Ly8me17TaVfUleIKN01O9jPiNiB3sQbfOyxcvFOTFNa+VOas2pMQrnCWEvEpllY5oYPLmFruOmx7C/1XncDj26+u8a1/f8A8ZeNinq6phATjmzO5bfiecrR6nQBeff68k9MeZ7M8/Vbt7rXwJHaOUnfPb6Af5r1vsysxS2/ls4karP6rQvTalQ8SODBilO1rXBk0RLo3OHlNxZzHdQ11m6jYtG+yvwZpxW2lW2pYk7EcZwiTkGWeAjZjjnjI7xh+ZhHq1elFMGaNxC3VZQzMXqBU/aw+0+cy58rfjO5y2y9drK30a9PR7O6jWk01+NYq7LeqnDtPvNh+drRD5qmYwYvj90fphs/hrwM3DIi55DqiQASOHwtA1DGegvqep9gF53Izzln8ldrbXRUIuitpGTMMbxdp/0CPVQyY65KzWyNqxaNSpreEpudkJHL3z+na34v0XjR9nX9TX/X5/33YvuturXsmJuEKYnyl7fQOv8AzArZb7Nwz43C6eLRI4ThEVMCI7kndzjclaMHGphjVVuPFWkdkJ4p1YiweqcfvMEf/cc1n/kt3GjeWFseVM/2fKYcurm/E6KP/pa5x/nH0Wn7QnvWE7y12y89WyDx44fnkMVXGHPjYwxyBoJ5epcH2HQ3IJ6ZWr0eDkrG6z7rKT7JGh8ZqD7M10rZeeGDMxrQQXga5X3sGk9T9FC3AydWo8HpygOAcEqMUxR2K1UZZEHiZuhAe8WETWE/E1oAJd1LR3Nrc+SuLF6VZ3JM6jSL8UZ5Z8dLaZpfJC2NrWgXJcxpnNh1tc6DsVZxoiuDdvE7/wAO18LjN400X2bOyOT7RbSJwAaHesgPw/r6BZ44F+r8vlH05Rvg1w3NJUPxSpaRmzGIkWzukJ5jwPw2JA/MeylzMsRWMVf907afZTcIx+bC8YknqYiX55RKw+VxD3Elzb+tiDsR11utV8cZsMVrPwlrcdlm428TTXUU0VHTyMh8rZppC3yhx0YA0kXdbve19Ooz4eLFLxNpjftCMV15TPhbOylwCpqhuDPI49yxlmj9B9VXy92zxX9HLeUV4FUsggrqiIBzw1scd9i9rXPsfclis58x1VrLt5jtCq8J1lA6ullx7mOcbnzteRzc3mEjGDN6BtrCxBGy0Za5IpEYE53r6Vi8WMUohh9JHh7GRwzufP5I+VmEYyNJbYE3Lr6j7gWfiVt12m894QpPfutPiRO3D8AZSsOUvbFSj2AvJf3a1wJ/eVHHicmfc/qjXvZIeDGHcnCo3kAGZ75T7E5W3P5Wg/Nc5l+rLP5Fp3K9LKiIOL23BHfRcmN9nJVjC+GHQ1IeXB0bbkfivawuPTuvMwcCcebq3uI2y4+PNL79loDQNl6emt9XQQZ545x3wsEDaeMn0+IfxIWrh/8A1j+KdPLCaTD5pWSviYXNhbnkIt5G3tmIJuR7XXrWyVrMRPutmYhs/gZxE2SmdRPP7SEl7ATq6Jxubd8rib+jmry+bi6b9UeJVXjvtqSxoCAgICAg4yRtcLOAI7EXCD5FE1vwtA9hb+CbHNAsgjv6Aos2f7NBmvfNymZr972upddvk2kAFEYl4fwPqOIp6l7H5QamVri0gWLuWzUj8Dl6We0V48VifhZafp016XA6Nz+Y+nhc/fMYmF1/zEXXnxe0R5V7e8BRHkrcKp57GeGKS23Mja+3tmBsuxaY8SOyKiiawMbGxrBs0NAaPkBZNz5HYIGAZQ0W7WFvoubH2OJrdGtA9hb+CT38jx1eC0krs8tPC934nxNc76kXUotMeJNvT9kjsBkbYaDyjQdh2XNyOUkLXfE0H3F/4rkdhyYwAWAAHYbIOSAgICAgICCseJWGGpwqpjFy4M5rbbl0ZEgA98tvmrcF+nJEuxPdinhTjUdNiAZMAYqlppn32GcjJf0JGU+jr9F6fMxzam49u628dnj4hw2owbEiInOYY3cyB/4oz8P5ha7HDrYqWK1c+LVv4uxPVDeeBOLYsTpuY2zZW2bLH+B3cd2mxIPuNwV5WbDOK3TKmY0sqqcEBAQEBAQEBAQEBAQEBAQEBAQEBAQEBAQEBAQEHxwuLFB+VOLsFdRVs1MQQGPJYe8bvNGQfykD3B7L3MF4yY4/qvr3hr+GMh4kwq0wLKiE8vmkA2lDGkubY6scCLtNv0BXnW6uNl7eP2V/hlz8OPDefDqg1E9Q0uyuZy4gcrgSLFznWvsDbLv1TkcmMsaiC1ttKWRAQEBAQEBAQEBAQEBAQEBAQEBAQEBAQEBAQEBAQEETjXDVFWEGqgjlLdAXN8wHbMNbeilW9q/hnTu5evDMNgpoxFTxsjYLnKxoaLnc6bn1XJtNp3Lj1rgICAgICAgICAgICAgICAgICAgICAgICAgICAgICAgICAgICAgICAgICAgICAgICAgICAgICAgICAgICAgICAgICAgICAgICAgICAgICAgICAgICAgICAgICAgICAgICAgICAgICAgICAgICAgICAgICAgICAgICAgICAgICAgICAgICAgICAgICAgICAgICAgICAgICAgICAgIC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17" name="Picture 16" descr="seguro popular.jpg"/>
          <p:cNvPicPr>
            <a:picLocks noChangeAspect="1"/>
          </p:cNvPicPr>
          <p:nvPr/>
        </p:nvPicPr>
        <p:blipFill>
          <a:blip r:embed="rId5" cstate="print"/>
          <a:stretch>
            <a:fillRect/>
          </a:stretch>
        </p:blipFill>
        <p:spPr>
          <a:xfrm>
            <a:off x="611560" y="2348880"/>
            <a:ext cx="2035380" cy="1312614"/>
          </a:xfrm>
          <a:prstGeom prst="rect">
            <a:avLst/>
          </a:prstGeom>
        </p:spPr>
      </p:pic>
    </p:spTree>
    <p:extLst>
      <p:ext uri="{BB962C8B-B14F-4D97-AF65-F5344CB8AC3E}">
        <p14:creationId xmlns:p14="http://schemas.microsoft.com/office/powerpoint/2010/main" val="410749982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p:cNvSpPr>
            <a:spLocks noGrp="1"/>
          </p:cNvSpPr>
          <p:nvPr>
            <p:ph type="ctrTitle"/>
          </p:nvPr>
        </p:nvSpPr>
        <p:spPr>
          <a:xfrm>
            <a:off x="179512" y="-171400"/>
            <a:ext cx="8928992" cy="1008112"/>
          </a:xfrm>
        </p:spPr>
        <p:txBody>
          <a:bodyPr>
            <a:noAutofit/>
          </a:bodyPr>
          <a:lstStyle/>
          <a:p>
            <a:r>
              <a:rPr lang="en-CA" sz="3900" b="1" dirty="0" smtClean="0"/>
              <a:t>Human Rights’ Development 2000-2006</a:t>
            </a:r>
            <a:endParaRPr lang="en-CA" sz="3900" b="1" dirty="0"/>
          </a:p>
        </p:txBody>
      </p:sp>
      <p:sp>
        <p:nvSpPr>
          <p:cNvPr id="8" name="Title 4"/>
          <p:cNvSpPr txBox="1">
            <a:spLocks/>
          </p:cNvSpPr>
          <p:nvPr/>
        </p:nvSpPr>
        <p:spPr>
          <a:xfrm>
            <a:off x="323528" y="2924944"/>
            <a:ext cx="8568952" cy="2016224"/>
          </a:xfrm>
          <a:prstGeom prst="rect">
            <a:avLst/>
          </a:prstGeom>
        </p:spPr>
        <p:txBody>
          <a:bodyPr vert="horz" lIns="91440" tIns="45720" rIns="91440" bIns="45720" rtlCol="0" anchor="ctr">
            <a:normAutofit fontScale="92500" lnSpcReduction="20000"/>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0" name="Title 4"/>
          <p:cNvSpPr txBox="1">
            <a:spLocks/>
          </p:cNvSpPr>
          <p:nvPr/>
        </p:nvSpPr>
        <p:spPr>
          <a:xfrm>
            <a:off x="251520" y="3068960"/>
            <a:ext cx="8640960" cy="3240360"/>
          </a:xfrm>
          <a:prstGeom prst="rect">
            <a:avLst/>
          </a:prstGeom>
        </p:spPr>
        <p:txBody>
          <a:bodyPr vert="horz" lIns="91440" tIns="45720" rIns="91440" bIns="45720" rtlCol="0" anchor="ctr">
            <a:normAutofit/>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2" name="TextBox 11"/>
          <p:cNvSpPr txBox="1"/>
          <p:nvPr/>
        </p:nvSpPr>
        <p:spPr>
          <a:xfrm>
            <a:off x="107504" y="692696"/>
            <a:ext cx="8964488" cy="5816977"/>
          </a:xfrm>
          <a:prstGeom prst="rect">
            <a:avLst/>
          </a:prstGeom>
          <a:noFill/>
        </p:spPr>
        <p:txBody>
          <a:bodyPr wrap="square" rtlCol="0">
            <a:spAutoFit/>
          </a:bodyPr>
          <a:lstStyle/>
          <a:p>
            <a:pPr>
              <a:defRPr/>
            </a:pPr>
            <a:r>
              <a:rPr lang="en-US" sz="2400" dirty="0" smtClean="0"/>
              <a:t>-Fox made an effort to promote, advance and enforce human rights:</a:t>
            </a:r>
          </a:p>
          <a:p>
            <a:pPr>
              <a:defRPr/>
            </a:pPr>
            <a:endParaRPr lang="en-US" sz="2400" dirty="0" smtClean="0"/>
          </a:p>
          <a:p>
            <a:pPr>
              <a:defRPr/>
            </a:pPr>
            <a:r>
              <a:rPr lang="en-US" sz="2400" dirty="0" smtClean="0"/>
              <a:t>1)  He ratified many international human rights treaties and covenants</a:t>
            </a:r>
          </a:p>
          <a:p>
            <a:pPr>
              <a:defRPr/>
            </a:pPr>
            <a:r>
              <a:rPr lang="en-US" sz="2400" dirty="0" smtClean="0"/>
              <a:t>2) A Human Rights Plan and a Human Rights Undersecretary’s Office  were created</a:t>
            </a:r>
          </a:p>
          <a:p>
            <a:pPr>
              <a:defRPr/>
            </a:pPr>
            <a:r>
              <a:rPr lang="en-US" sz="2400" dirty="0" smtClean="0"/>
              <a:t>3) The voice and opinion of civil society was heard</a:t>
            </a:r>
          </a:p>
          <a:p>
            <a:pPr>
              <a:defRPr/>
            </a:pPr>
            <a:r>
              <a:rPr lang="en-US" sz="2400" dirty="0" smtClean="0"/>
              <a:t>4) Mexico acknowledged human rights violations and accepted international scrutiny  and advice  (UNHCHR office in 2002) </a:t>
            </a:r>
          </a:p>
          <a:p>
            <a:pPr>
              <a:defRPr/>
            </a:pPr>
            <a:r>
              <a:rPr lang="en-US" sz="2400" dirty="0" smtClean="0"/>
              <a:t>5) Mexico took an ambitious leadership in international HRs </a:t>
            </a:r>
            <a:r>
              <a:rPr lang="en-US" sz="2400" dirty="0" err="1" smtClean="0"/>
              <a:t>fora</a:t>
            </a:r>
            <a:endParaRPr lang="en-US" sz="2400" dirty="0" smtClean="0"/>
          </a:p>
          <a:p>
            <a:pPr>
              <a:defRPr/>
            </a:pPr>
            <a:r>
              <a:rPr lang="en-US" sz="2400" dirty="0" smtClean="0"/>
              <a:t>6) Regarding Indigenous Rights, Fox enforced the “San Andrés Agreements” and in 2003 enacted the Linguistic Rights Law. </a:t>
            </a:r>
          </a:p>
          <a:p>
            <a:pPr>
              <a:defRPr/>
            </a:pPr>
            <a:endParaRPr lang="en-CA" sz="2400" dirty="0" smtClean="0"/>
          </a:p>
          <a:p>
            <a:pPr>
              <a:defRPr/>
            </a:pPr>
            <a:r>
              <a:rPr lang="en-CA" sz="2400" dirty="0" smtClean="0"/>
              <a:t>-Fox could not make progress on transitional justice;  effective access to justice; full respect of human rights.</a:t>
            </a:r>
          </a:p>
          <a:p>
            <a:pPr>
              <a:defRPr/>
            </a:pPr>
            <a:endParaRPr lang="en-CA" dirty="0" smtClean="0"/>
          </a:p>
          <a:p>
            <a:endParaRPr lang="en-CA" dirty="0"/>
          </a:p>
        </p:txBody>
      </p:sp>
      <p:sp>
        <p:nvSpPr>
          <p:cNvPr id="41988" name="AutoShape 4"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0" name="AutoShape 6"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2" name="AutoShape 8"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4" name="AutoShape 10"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8" name="AutoShape 14" descr="data:image/jpeg;base64,/9j/4AAQSkZJRgABAQAAAQABAAD/2wCEAAkGBxAREBUSEBQWFhUXGBgVGBgWFh4YGRgZHBkcGhgcGhgYHSghGB8lHhoZITEhJSkrOjouFx8zODMsNygtLiwBCgoKDg0OGxAQGywkICQsLCwvLCwsLCwsLCwsLCwsLCwsLCwsLCwsLCwsLCwsLCwsLCwsLCwsLCwsLCwsLCwsLP/AABEIAMIBAwMBEQACEQEDEQH/xAAcAAEAAwADAQEAAAAAAAAAAAAABQYHAgMEAQj/xABDEAABAwIEBAQDBQQHCAMAAAABAAIDBBEFEiExBhNBUQciYXEygZEUQlJyoSNisbIVFoKiwdHwCCQ0U5KTwvEzQ3P/xAAaAQEAAwEBAQAAAAAAAAAAAAAAAgMEAQUG/8QAMBEBAAICAQMDAQYGAwEAAAAAAAECAxEEEiExE0FRIgUUMmFxwYGRobHR8CNC4TP/2gAMAwEAAhEDEQA/ANxQEBAQEBAQEBAQEBAQEBAQEBAQEBAQEBAQEBAQEBAQEBAQEBAQEBAQEBAQEBAQEBAQEBAQEBAQEBAQEBAQEBAQEBAQEBAQEBAQEBAQEBAQEBAQEBAQEBAQEBAQEBAQEBAQEBAQEBAQEBAQLoCAgICAgICAgICAgICAgICAgICAgICAgICAgICAgIIzEMdp4XZXu83UNBJHvbZZsvLxYp1ae6q+alO0y8fEuaekzwOu0ec2PxNAN/pvb0VPM3lw9WOfzQz7tj3WVa4bxZ0ErWknluOUi+gvs709fRebw+TOPJETPaWXBlmtu/hoYK+hek+oCAgICAgICAgICAgICAgICAgICAgICAgICAgICCp8aUkFhIXBsttrXzj1ttbv8l5X2jix/i3q392Pk1p5me6AwvGZqcODLFp+64XF+41Xn4OVkwxMV8T7Sz481qdoR7jc/wCWyzzPfapO8N4hO6ojYZHlpJuCbiwBPXbZbuHmyzlrXqnTRgvebxG+y/Be+9EQEBAQEBAQEBAQEBAQEBAQEBAQEBAQEBAQEBAQeDFcKiqG2kGo2cPiHsf8FRm49M0asrvjreO6iYvg0tOfNqw7PGx9+xXg8ji3wz37x8vPy4Zx/ojVmVLLwNS5pnydGtsPdx/yB+q9P7Mx7yTb4a+JX6pld17bcICCG4k4mpaBsbqp5aJHiNpAJ1tck22aOpU6Y7X/AAuxG0tBM17Q9jg5rgC1zTcEHUEEbhQcc0BAQEBAQEBAQEBAQEBAQEBAQEHixPFqamaHVM0cQJsDI8MBPYZjqu1rNvEbHDDscpKj/h6iGX/85GuP0BXZravmDSQUQQEHnratkLC+Q2A/X0HcqGTJXHXqt4RtaKxuVIxniN9QDGxoaw9LXcdbj2+X1Xh8jnWzfRWO39WHJyJv9MR2QhYQbEG/a2v0WLUxOtM8wkMMxaalJDdjqWuG/r3Cvw8jJx96/lKymW+JesFxVlTHmboRo5vY/wCI7Fe7x+RXNXqh6GPJF43CQWhYIMB8c8YE2INgB8tPHY/nks5390R/qvU4NNVm3z+y3HHuu1FjIwLAqV0zHSSOtaPNlOaTNKWk2OVrRpsendZOic+aelDW57LJwNxfDicBkjGR7DlkjJzFhO1jYZmkbGw2PZV5sU4ralyYmPKyKpwQEBAQEBAQEBAQEBAQEBAQEGDeKmA4nU4pI5tPLJGGMbCWNLm5AAXajQHOXaHX5ar0uJlxUx957razEQotRw/Wx6yUtQ23V0Dxa3Y5f1Wv1cdveEtxKcwDxFxOjOUTGVg0Mc93/LMTnb9fkq78XHeNx2/RzoiWn4L4w0EkRdVB8EjR8AaZA78jmj9HAf4rBfhZKz27oTSVarvGKumm5dBTMs51mNka6SR/9mNwAJ7C/ur44Na13e2nej5loeHYZV1kET8TDYpRcmOE+WxtbNe9nb3sT7rx+Xxcea8d51H9WbJii8xtYKWhihbaJgHsNT7ncqVMVMddVhOtIr4hmlTVyPkMjyc9732II2t2svm8mS1rza3l5VrzNtz5aDhTefTRmoaHEjXMAb66H5ix+a+gwx6uKPUh6VI6qR1PDiFG+ihlmoIOdKQLRGTKDY62JB2BJt1tYKfH4uLHeZjtt3HirWZ0pGH+MwbIY6+kkic02dkNy0/vRvDSLe59l6k8KZjdJ2v6PhfK3iujjoDXiQPhy5mlu7zsGAH7xPlsdjvaxWSMVpv0a7o676YfwPgrsXxOSeptymuNRUEny6uJbHc9DYj8rHei9PPf0cUUjz4WWnUaePxH4q/pGsLmH9hFeOEdMt/M/wDtEA+wap8XD6de/mUqRqGneB/D0lPSyVMoLTUlhY0/8tgOV1v3i5x9sp6rDzMsXvqPZXedtLWRAQEBAQEBAQEBAQEBAQEBAQEGK8WeLtWyolgpIomNje+PO8F7nFji0kAEBouNtV6OLhRasWtPlZWm43Kpt8TsZDr/AGs3J+HlQkewHLv9FfPEw+8f1S6IR3EvFtRX5RUtgzsJ87IgyU6Wyude5A7aaqeHBWk7pM/zdisQg1fPZJpvhtxPg+HNaZeaaiUftJuXdkQv/wDGNc1tiS1pufQADzuRjzZZ8do9ldomW5wyte0OaQ5rgCCDcEEXBB6iy85U5oPBLg1M5/MdE0u79/cbFUTxsU26prG1c4qTO9PcAr1j6gzrxTwegrYywTU8ddGM0YdKxsjwATy3Am9iL2vsddrrTx8lsc71OkqzMME578mTM7JfOGXOUOIsXZds1gBfsF7Go3uIXPdDjtTHSvpGSZIXvMkgaLF5LQ2znDUts34dtTe6hOGk3658uaje2h+G3hi6bJVYg0ti0dHCdDJ2dIOjP3evXTQ4+Ty/+tP5/wCEbX+G3AWXmqn1AQEBAQEBAQEBAQEBAQEBAQEFYb4fYTzHSGkjc57i52fM8Ek3PlcSBqegVnr5Na32d6pTdDhVPALQQxxj9xjW/wAoUJmZ8ubV3xTig/oqpkmjY4tjswuaCWvcQxhaSLghzhsrePuclYj5dr5Y54d8EuxP7Q4+VkcbmsdqAZ3NPL23DdHEflHVejy+R0aiPPlba2kTFwfiTp/s/wBlmEl7G7CGD1Mnw5f3r2Vn3jFFerbvVGn6W4cw00tJBTl2YxRMjLuhLWgEgdBovGvPVaZUJFRBAQfHg2Nt0H5FxSCWOaVlTfmte4S5ty+/mJJ3udb+t171JrNI6V8T2SvEfDE1FDSSy3/3mIyZS3KWOB1aR+VzD7k9lXgzRkm0fBW22leD/BNHLTR18zTJKXPytf8AAzI8tBDfvO0vd17aWA3WPl579U0jwhe0+GuLCrEBBjXinx7VsqzQ0LnR5MrXuYPO97wCGNJHlADhqNST6a+hxeNWa9d1lKx5l6qXw2xgsa5+LTMfa5aJJXBp7ZuaL/RcnlYvajnVHw03BKaWKmijnk5kjWNa+T8bgLF2uuqxWmJtMxHZB4KzjLDInZJKyAOG45jSR72OnzU64clu8RLupSOG4rT1Lc9PLHK3vG8OA98p0ULVmvaYNPVJI1oLnEADUkmwA9SdlFxATccYUw2NbBf0kDv1bdWxgyT4rLupejDuK8OqHhkNVA97tGsEjczuujSbnQHYLlsV6+Ylx6MQx6jp3ZKipgicRmyySsYctyL2cQbXBF/Qrlcdrd4iZNJG6gI6DHqN8vIZUwOlu5vLbKwvu2+YZAb3FjcW6FTnHeI3MTp3UvtZjtHDII5qiGOQ2sx8rWuN9BZrjfVIx3mNxE6NOpnEdE6o+ytqIjPcjlh4LrgEuBA2IANx6J6V+nq12NPRieLU1M3PUzRxNOgMjw257C51PsuVrNu0Q4j6HjHDZniOKrhc92jWh4u49gDufQKVsOSsbmJd1KdVbggICCv8fYMa3DqiBgu8tzMHd7CHsHzLQPmrMN+i8Wdjyr/gjROiww52uY588jiHtLToGs2Ov3P4q3l2i2Tt47O2ncr+syL6gICAgIPBU4JSSStnkghfK22WR0bS8W2s4i4spRa0RqJFG8d6LPhzJANYp2H5PDmfq4t/RaeFaK5O6dJ1KweGeFPpcLp4pQWvyukcDuDI4vsexAcAR6KnPfryTaEbeVoVTggIMn8WPDuSpe6uoxmkIAlhA1flFszD1dawLettNdDv4vJikdFvCyltdpPCrxClnkFDXG8liIpHXDnlu8b77vtc30vlIOu/OVxorHqU8F6+7yeNPFlQ2ZuH0znNBY10mS+Z5eSGx3GtrWuBvmA9DLh4azHqWKR7u7BMLwaCnEUuH1kz7eeR9DNmJO5bp5B2y22HXVcyZM1rb6oj+MOTaZlD+HGH1NNjRdFBUQ0juc0unie0ckBzmZnOaAHXazU+vdWcm9b4dTMTPbwlad1cqqrqOJMSdTxymOjiu6wvYsa4APLfvPcSLX0aPY5kVrxsfVMfVJ+GF0xDw5wWlpZZX0xeIo3yEmaTMcjS46hwAJt0AWaOVmtaI35R67SpHgXhImrpaots2FlmjUgPkuBYnezA4f2gtXOvqkU+Urz20+MiGLcTuvrFFJc9uXT2FvUOkH0eU36PG/Of3PFW043X/Z6aac2PKjfJYmwJa0kC/ray82leq0V+VUMe8DMPdPWVNbLq5gtfvJKS559wB/fXo863TSKQtydo0guIoJsR4hljgJDzPy2uH/1iEBrn76Zchdp121KtxzXFx4m3x/d2O1WiP4Ww/AoDiB5ks8TCA5zz+0kf5Ph2bcu9bC51WL1cmeej2lDc2nSq8CcLPxyaSvxKRz2B+QNBLcxtmIB+5G0OAs3qTqLG+jPljBEY8flKZ6e0PR4ucEUFHRsnpWcp3NbGRnc4PaWuNgHE6gtB9gVzicjJe/TaduUtMzqV68Ja+WfCYHTFznAyMzONy5rZHBuvWws3X8Ky8qsVyzEIW8rgs7ggIOE0ga0udoACT7AXK5a0ViZn2cmdRtFcN4m6oZI92lnkAdm2FvfqsvDzzmrMz8qsOTriZlMLWuEBAQEBAQRHFFa6GDMy2bM0C4v1vsfZZOZmtixdVfO4U57zSm48pCgqOZEyTbM0Ot2uL2WjFfrpFvmFlbdURLvU0hBA8b48+gon1McfMc1zAGEkAhzwHagEjQkqzDSL36ZnTsRtRm+OFIWf8NNzOjQ5mUntmvf+6tU8C3zGnenvpWOC+GazEMV+2ywuhiE5qnF4c0El5e1kZIBfr17DXcA35stceLoidzrSybarp6vFjBKmmxQYhFG6SNxilzZS5rJIsoyvtsCGNNz+IjoucXJW+L05nUuVncaWqk8aMMcy8jZmP/AGh1zb7rg6x10F7fJZ54OSJ7a0h0rZTVH9JYc52R8TaiKRrQ+weGuDmhxykgXGu53Cz69PJ86c8Sw3griKTA6yQVcDxnbkkaQGvBabgsLtHC99jY3BvoL+rmxRnpHTKy31Qs/iDx1UVeHHk00kFNK5sZkm8r5bgvyxNabFtmHM65BBt1Wfj4K1yd53MfH7o1jusfhZh0sOBOkgaOfMJpWZti/VkV/SzGn5qnlWi2fv4jsW/Eyjgvih+EVj5JI3OJaYpI3nlvBzA3OYEggjY9yvQzYozUiIlO0RMeVm4444xCvpMsdK+CmkdlLjdz5bC5A8o8lxqQOwvuFRgwY8d+9omXKxEStvh004fgD6l0Zzu5s+WxzON8kQt65W/VZ+TPqZ9RPZC07lDeBeESGaprJ2uDrCMF7SCXPOeQ6j0b9SrObeNRSqV59l78ScClrsOlhh1ku2RjdBmLDfLc6C4uAT1ssvHyRjyRM+EKzqWY8DeILcIhfRVtPMHNe5wygBwzbhzZC3qNCO/pruz8f1p66TCdo3O4fcbqsQ4knjZTwvipGOuHvHlBOhkc7Z7gLgMaTv6krlIpxqzNp3YjVWy4BhEVHTR00IOSMWF9ySSXOPqXEk+pXnXvN7TaVcpBRBAQRPEU7Ps0rc7Q7KdMwBPcWWTl2rOG0b9lWa0dEqzwhibYXva82a5uYX0F23/iP4Lzfs/PFLTFvfuyca8VmYl5BxDVczmZzvfL923a3+iqY52bq6t/wV/eL73toFFPzI2PAtmaHW9xdfQY79dYt8vTrO4271N0QEHTWTiONzzs1pcfkLqGS8UrNp9nLW6Y2o39a6nmZrjLf4A0Wt2va9/W68OPtHL1b9vhg+833+T0caYiJHMiabhozG3cjT6D+ZWfaOeLTFY9u7vKybmKwsuCfs6SLOQ2zATc2tfXW69Pj/AEYa9Xbs14vppG3VLxHTB7WNdnLiG+UXGptvt9FC3NwxaKxO5n4RnPTekuta4QdfJZe+UX72F03I5oPqDqEDL3ytv3sE3I8fENTNFSTSU7M8zY3GNti7M+3lGUanXopY4ibRFvAzOHxWqQMtXhcheN8oc3Xr5JIyW/UrbPEr5reP9/is6Y9pV7GDi3EFSxrad8MDc2TO1zYmDYue8iz39LNHoBuVdT0uPXe9y72q3PCqBlPBHBELMjY1je9mi2p6leXa02mZlU73QtJuWg+4uuDmg+oCAg4Pia7cA+4ukbHIBB9QEBBnmNYzUve5jnZA0luVug0PU7lfPcnlZrWmszp5uXLeZmJQ1liUCErNgGC0tQ0OzPzN0ey4377XsV6nF4uHNWJmZ3HmGvFhx3ja6RsDQABYAWA7BezEREahucl0dYmbmy5hm7X1+iDsQddRC17XMdqHAg+x0UbVi0TE+7kxuNSouN4JDTNJMpc4/A2wvvqXG+3rovD5PEx4Y/F39oYMuGtI8oFeezOb5XOADnEgbAkm3tfZSm0zGpl2ZmfL4yQtIINiDcHseiRMxO4I37J3h+OpkqWOcZC0HMXOLrWttc732st3EjNfNEzvTRhi9rxM7X1e89BgmHcX47W1z6ajq23LpSzNHEG5Gk283KJ2svVthwY8cWtH91uoiNykeIq7inD4vtFRUMdGHNDixsTgLmwzDlNNidNO/RQxxxsk9MR3/wB/MjplpHAPED8QoI6mRoa8l7XBt8t2uLbtvrY2vbW21ysWfH6d5rCuY1KVrMXpoTlmnijPZ8jWn6OKritp8QaeinqGSNDo3Nc07OaQ4H2I0XJiY8uOb3gC5Nh3OgQRv9YqG5H2qnuNCOcy4+WZS9O3xLupSUcgcAWkEHUEG4PsVFxxfM0GxcAfU2TuOxB1tnYTYOBPYEFNSMmqOLMRk4i+xQzlsHPY0sEcZ8jIw+UZi3Nrlfrfrot8YaRx+uY76/dZqOlrM87GNLnuDWjcuIAHuSsGpnwreGn4gopDljqYHE7BszCfoCpTS0eYd1KSuouOl1XGAXF7QALk5hYDuT0TUmnkjx2jcLtqISO4laR9QVKaW+HdS9lVO2Njnu0DQSfkq72ilZtPsjM6jbMsQq3TzOkI1cdh22HvovmcuScuSbfLyr267TLyqpBP8K4THUc3mXsAALG1i6+vuLfqt/B41M0W6vbTRx8UX3t2PwKsppM9P5h0LSAbdnNO/wCqlPEz4b9WPv8A77pThyY7bomoOJI4zHHXFtPLLm5YebCTLlzWJ0abvboTr0uvW405clZm9dTDZim1q7tGndxfLUNoKh1JczCJ5jy6m9t2jq61yPWy049dcdXhZD8swTSCUSRufzc2Zr2k8zOTuDuXEn9V7c+nrXsu1D9Z4O+U08JqBaUxsMgHR+UZ/wBbrwp1vsolC1fFMcs76SheyWpY0ve0XIY0ENPm+AuBc0Zb312VXJrnrj6sceflDJ1xH0wjG8NVkz80xDSdy52Y/IN0+VwvH+48jLbeSf67Yvu+S87s8WP4K6mcLEuY7Zx79Qf4/wDpUcrizgmPePlDNh9OfyRKyKUlg2LGmcXNY1xOlze4HYLTx+R6MzMV2sxZfT9trZw/xAal7mGPLZua4NxuB29V63F5k57TWY024c/qTrT349Wciknm/wCXFJJ/0sLv8F6NI6rRDRD8+eF8s0E09XBAZ3U8Gkbb3cZJGM0ytcdG5zt0Xr8rpmIpM63P9lt/CwcRYhjmNFtM2ikp4swLg5j2tJ6OkkkaLtbvlA6dTZVYq4cH1dW5I6YjaX47xQ4HhtPh1G5zXva4um2cAHXkcOznOcbdhe2tlVgp6+Sb38I1jc7l2cMeENM+nbJiBldPIM7gH2DM2tibXc7uSTrdMnNtFtU1p2bzvsrODc3B8fbRwSudC+aONzSdHNlDcpe0aZ25hrYfD0Bsrr6zYOuY7/4d8129P+0BNmrKePcthLrb6ueQNP7K5wI+m0uY47blaIvBjDuTlL5zIR8Zc3yn8gba3ofqqJ5+Xfto9SVX8KK+ejxd+HF+eIumjIBOQPiDjnYOl8pBHrrsr+VWt8UZPf8Ay7aImNmPM+38VMj3bHJG3v5YW8149PNmHzSn/HxZn5c8V22jF64QU8s5FxHG+S17XytLrX6bLzaR1TEK4Y94A0eepqqlzfMGMZmt1kcXP/kC9DnzqtawsvGnV4Z/71xDU1G4aamUHtmkyN/uuIXeT9HHrX9HbfhXjj7AMMnmjmxSpyMjaWxxGRsbSSbudtncTYDQ/dCy4MmSsaxx5QrM+zL+Of6u8gNwwOM+YHMOaW5fvZucdfSw3t0W7DPI6v8Ak8LK9Xu0Hgaolbw0+SZxs2GpLCSbiNoeGi57WNvSyx54j7xqPyQt+Jmvhrwc/EnSx8wxU7eWZso1efNkaL6XHmNze2mh0tu5OaMWp139k7TFW24HwTS0sDIG5nhubzPylxzOLtbNA6226Ly8me17TaVfUleIKN01O9jPiNiB3sQbfOyxcvFOTFNa+VOas2pMQrnCWEvEpllY5oYPLmFruOmx7C/1XncDj26+u8a1/f8A8ZeNinq6phATjmzO5bfiecrR6nQBeff68k9MeZ7M8/Vbt7rXwJHaOUnfPb6Af5r1vsysxS2/ls4karP6rQvTalQ8SODBilO1rXBk0RLo3OHlNxZzHdQ11m6jYtG+yvwZpxW2lW2pYk7EcZwiTkGWeAjZjjnjI7xh+ZhHq1elFMGaNxC3VZQzMXqBU/aw+0+cy58rfjO5y2y9drK30a9PR7O6jWk01+NYq7LeqnDtPvNh+drRD5qmYwYvj90fphs/hrwM3DIi55DqiQASOHwtA1DGegvqep9gF53Izzln8ldrbXRUIuitpGTMMbxdp/0CPVQyY65KzWyNqxaNSpreEpudkJHL3z+na34v0XjR9nX9TX/X5/33YvuturXsmJuEKYnyl7fQOv8AzArZb7Nwz43C6eLRI4ThEVMCI7kndzjclaMHGphjVVuPFWkdkJ4p1YiweqcfvMEf/cc1n/kt3GjeWFseVM/2fKYcurm/E6KP/pa5x/nH0Wn7QnvWE7y12y89WyDx44fnkMVXGHPjYwxyBoJ5epcH2HQ3IJ6ZWr0eDkrG6z7rKT7JGh8ZqD7M10rZeeGDMxrQQXga5X3sGk9T9FC3AydWo8HpygOAcEqMUxR2K1UZZEHiZuhAe8WETWE/E1oAJd1LR3Nrc+SuLF6VZ3JM6jSL8UZ5Z8dLaZpfJC2NrWgXJcxpnNh1tc6DsVZxoiuDdvE7/wAO18LjN400X2bOyOT7RbSJwAaHesgPw/r6BZ44F+r8vlH05Rvg1w3NJUPxSpaRmzGIkWzukJ5jwPw2JA/MeylzMsRWMVf907afZTcIx+bC8YknqYiX55RKw+VxD3Elzb+tiDsR11utV8cZsMVrPwlrcdlm428TTXUU0VHTyMh8rZppC3yhx0YA0kXdbve19Ooz4eLFLxNpjftCMV15TPhbOylwCpqhuDPI49yxlmj9B9VXy92zxX9HLeUV4FUsggrqiIBzw1scd9i9rXPsfclis58x1VrLt5jtCq8J1lA6ullx7mOcbnzteRzc3mEjGDN6BtrCxBGy0Za5IpEYE53r6Vi8WMUohh9JHh7GRwzufP5I+VmEYyNJbYE3Lr6j7gWfiVt12m894QpPfutPiRO3D8AZSsOUvbFSj2AvJf3a1wJ/eVHHicmfc/qjXvZIeDGHcnCo3kAGZ75T7E5W3P5Wg/Nc5l+rLP5Fp3K9LKiIOL23BHfRcmN9nJVjC+GHQ1IeXB0bbkfivawuPTuvMwcCcebq3uI2y4+PNL79loDQNl6emt9XQQZ545x3wsEDaeMn0+IfxIWrh/8A1j+KdPLCaTD5pWSviYXNhbnkIt5G3tmIJuR7XXrWyVrMRPutmYhs/gZxE2SmdRPP7SEl7ATq6Jxubd8rib+jmry+bi6b9UeJVXjvtqSxoCAgICAg4yRtcLOAI7EXCD5FE1vwtA9hb+CbHNAsgjv6Aos2f7NBmvfNymZr972upddvk2kAFEYl4fwPqOIp6l7H5QamVri0gWLuWzUj8Dl6We0V48VifhZafp016XA6Nz+Y+nhc/fMYmF1/zEXXnxe0R5V7e8BRHkrcKp57GeGKS23Mja+3tmBsuxaY8SOyKiiawMbGxrBs0NAaPkBZNz5HYIGAZQ0W7WFvoubH2OJrdGtA9hb+CT38jx1eC0krs8tPC934nxNc76kXUotMeJNvT9kjsBkbYaDyjQdh2XNyOUkLXfE0H3F/4rkdhyYwAWAAHYbIOSAgICAgICCseJWGGpwqpjFy4M5rbbl0ZEgA98tvmrcF+nJEuxPdinhTjUdNiAZMAYqlppn32GcjJf0JGU+jr9F6fMxzam49u628dnj4hw2owbEiInOYY3cyB/4oz8P5ha7HDrYqWK1c+LVv4uxPVDeeBOLYsTpuY2zZW2bLH+B3cd2mxIPuNwV5WbDOK3TKmY0sqqcEBAQEBAQEBAQEBAQEBAQEBAQEBAQEBAQEBAQEHxwuLFB+VOLsFdRVs1MQQGPJYe8bvNGQfykD3B7L3MF4yY4/qvr3hr+GMh4kwq0wLKiE8vmkA2lDGkubY6scCLtNv0BXnW6uNl7eP2V/hlz8OPDefDqg1E9Q0uyuZy4gcrgSLFznWvsDbLv1TkcmMsaiC1ttKWRAQEBAQEBAQEBAQEBAQEBAQEBAQEBAQEBAQEBAQEETjXDVFWEGqgjlLdAXN8wHbMNbeilW9q/hnTu5evDMNgpoxFTxsjYLnKxoaLnc6bn1XJtNp3Lj1rgICAgICAgICAgICAgICAgICAgICAgICAgICAgICAgICAgICAgICAgICAgICAgICAgICAgICAgICAgICAgICAgICAgICAgICAgICAgICAgICAgICAgICAgICAgICAgICAgICAgICAgICAgICAgICAgICAgICAgICAgICAgICAgICAgICAgICAgICAgICAgICAgICAgICAgICAgIC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41074998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p:cNvSpPr>
            <a:spLocks noGrp="1"/>
          </p:cNvSpPr>
          <p:nvPr>
            <p:ph type="ctrTitle"/>
          </p:nvPr>
        </p:nvSpPr>
        <p:spPr>
          <a:xfrm>
            <a:off x="179512" y="-171400"/>
            <a:ext cx="8928992" cy="1008112"/>
          </a:xfrm>
        </p:spPr>
        <p:txBody>
          <a:bodyPr>
            <a:noAutofit/>
          </a:bodyPr>
          <a:lstStyle/>
          <a:p>
            <a:r>
              <a:rPr lang="en-CA" sz="3900" b="1" dirty="0" smtClean="0"/>
              <a:t>Human Rights’ Development 2006-2012</a:t>
            </a:r>
            <a:endParaRPr lang="en-CA" sz="3900" b="1" dirty="0"/>
          </a:p>
        </p:txBody>
      </p:sp>
      <p:sp>
        <p:nvSpPr>
          <p:cNvPr id="8" name="Title 4"/>
          <p:cNvSpPr txBox="1">
            <a:spLocks/>
          </p:cNvSpPr>
          <p:nvPr/>
        </p:nvSpPr>
        <p:spPr>
          <a:xfrm>
            <a:off x="323528" y="2924944"/>
            <a:ext cx="8568952" cy="2016224"/>
          </a:xfrm>
          <a:prstGeom prst="rect">
            <a:avLst/>
          </a:prstGeom>
        </p:spPr>
        <p:txBody>
          <a:bodyPr vert="horz" lIns="91440" tIns="45720" rIns="91440" bIns="45720" rtlCol="0" anchor="ctr">
            <a:normAutofit fontScale="92500" lnSpcReduction="20000"/>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0" name="Title 4"/>
          <p:cNvSpPr txBox="1">
            <a:spLocks/>
          </p:cNvSpPr>
          <p:nvPr/>
        </p:nvSpPr>
        <p:spPr>
          <a:xfrm>
            <a:off x="251520" y="3068960"/>
            <a:ext cx="8640960" cy="3240360"/>
          </a:xfrm>
          <a:prstGeom prst="rect">
            <a:avLst/>
          </a:prstGeom>
        </p:spPr>
        <p:txBody>
          <a:bodyPr vert="horz" lIns="91440" tIns="45720" rIns="91440" bIns="45720" rtlCol="0" anchor="ctr">
            <a:normAutofit/>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2" name="TextBox 11"/>
          <p:cNvSpPr txBox="1"/>
          <p:nvPr/>
        </p:nvSpPr>
        <p:spPr>
          <a:xfrm>
            <a:off x="107504" y="692696"/>
            <a:ext cx="8964488" cy="5909310"/>
          </a:xfrm>
          <a:prstGeom prst="rect">
            <a:avLst/>
          </a:prstGeom>
          <a:noFill/>
        </p:spPr>
        <p:txBody>
          <a:bodyPr wrap="square" rtlCol="0">
            <a:spAutoFit/>
          </a:bodyPr>
          <a:lstStyle/>
          <a:p>
            <a:pPr>
              <a:defRPr/>
            </a:pPr>
            <a:r>
              <a:rPr lang="en-US" sz="2400" dirty="0" smtClean="0"/>
              <a:t>-In </a:t>
            </a:r>
            <a:r>
              <a:rPr lang="en-US" sz="2400" dirty="0" err="1" smtClean="0"/>
              <a:t>Calderón’s</a:t>
            </a:r>
            <a:r>
              <a:rPr lang="en-US" sz="2400" dirty="0" smtClean="0"/>
              <a:t> term , there were important human rights setbacks: </a:t>
            </a:r>
          </a:p>
          <a:p>
            <a:pPr>
              <a:defRPr/>
            </a:pPr>
            <a:endParaRPr lang="en-US" sz="2400" dirty="0" smtClean="0"/>
          </a:p>
          <a:p>
            <a:pPr>
              <a:defRPr/>
            </a:pPr>
            <a:r>
              <a:rPr lang="en-US" sz="2400" dirty="0" smtClean="0"/>
              <a:t>-Human rights violations increased (forced disappearances, torture, wrong detentions, etc).  60,000 people died as a consequence of his war against drug cartels, many of them civilians. Country was militarized.</a:t>
            </a:r>
          </a:p>
          <a:p>
            <a:pPr>
              <a:defRPr/>
            </a:pPr>
            <a:r>
              <a:rPr lang="en-US" sz="2400" dirty="0" smtClean="0"/>
              <a:t>-The minimal transitional justice efforts of Fox were ended</a:t>
            </a:r>
          </a:p>
          <a:p>
            <a:pPr>
              <a:defRPr/>
            </a:pPr>
            <a:r>
              <a:rPr lang="en-US" sz="2400" dirty="0" smtClean="0"/>
              <a:t>-</a:t>
            </a:r>
            <a:r>
              <a:rPr lang="en-US" sz="2400" dirty="0" err="1" smtClean="0"/>
              <a:t>Calderón</a:t>
            </a:r>
            <a:r>
              <a:rPr lang="en-US" sz="2400" dirty="0" smtClean="0"/>
              <a:t> was not open to civil society’s input</a:t>
            </a:r>
          </a:p>
          <a:p>
            <a:pPr>
              <a:defRPr/>
            </a:pPr>
            <a:r>
              <a:rPr lang="en-US" sz="2400" dirty="0" smtClean="0"/>
              <a:t>-Public acts acknowledging State’s wrongdoings for some IAHRC rulings, but no structural reforms to avoid this happening again </a:t>
            </a:r>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CA" dirty="0"/>
          </a:p>
        </p:txBody>
      </p:sp>
      <p:sp>
        <p:nvSpPr>
          <p:cNvPr id="41988" name="AutoShape 4"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0" name="AutoShape 6"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2" name="AutoShape 8"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4" name="AutoShape 10"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8" name="AutoShape 14" descr="data:image/jpeg;base64,/9j/4AAQSkZJRgABAQAAAQABAAD/2wCEAAkGBxAREBUSEBQWFhUXGBgVGBgWFh4YGRgZHBkcGhgcGhgYHSghGB8lHhoZITEhJSkrOjouFx8zODMsNygtLiwBCgoKDg0OGxAQGywkICQsLCwvLCwsLCwsLCwsLCwsLCwsLCwsLCwsLCwsLCwsLCwsLCwsLCwsLCwsLCwsLCwsLP/AABEIAMIBAwMBEQACEQEDEQH/xAAcAAEAAwADAQEAAAAAAAAAAAAABQYHAgMEAQj/xABDEAABAwIEBAQDBQQHCAMAAAABAAIDBBEFEiExBhNBUQciYXEygZEUQlJyoSNisbIVFoKiwdHwCCQ0U5KTwvEzQ3P/xAAaAQEAAwEBAQAAAAAAAAAAAAAAAgMEAQUG/8QAMBEBAAICAQMDAQYGAwEAAAAAAAECAxEEEiExE0FRIgUUMmFxwYGRobHR8CNC4TP/2gAMAwEAAhEDEQA/ANxQEBAQEBAQEBAQEBAQEBAQEBAQEBAQEBAQEBAQEBAQEBAQEBAQEBAQEBAQEBAQEBAQEBAQEBAQEBAQEBAQEBAQEBAQEBAQEBAQEBAQEBAQEBAQEBAQEBAQEBAQEBAQEBAQEBAQEBAQEBAQLoCAgICAgICAgICAgICAgICAgICAgICAgICAgICAgIIzEMdp4XZXu83UNBJHvbZZsvLxYp1ae6q+alO0y8fEuaekzwOu0ec2PxNAN/pvb0VPM3lw9WOfzQz7tj3WVa4bxZ0ErWknluOUi+gvs709fRebw+TOPJETPaWXBlmtu/hoYK+hek+oCAgICAgICAgICAgICAgICAgICAgICAgICAgICCp8aUkFhIXBsttrXzj1ttbv8l5X2jix/i3q392Pk1p5me6AwvGZqcODLFp+64XF+41Xn4OVkwxMV8T7Sz481qdoR7jc/wCWyzzPfapO8N4hO6ojYZHlpJuCbiwBPXbZbuHmyzlrXqnTRgvebxG+y/Be+9EQEBAQEBAQEBAQEBAQEBAQEBAQEBAQEBAQEBAQeDFcKiqG2kGo2cPiHsf8FRm49M0asrvjreO6iYvg0tOfNqw7PGx9+xXg8ji3wz37x8vPy4Zx/ojVmVLLwNS5pnydGtsPdx/yB+q9P7Mx7yTb4a+JX6pld17bcICCG4k4mpaBsbqp5aJHiNpAJ1tck22aOpU6Y7X/AAuxG0tBM17Q9jg5rgC1zTcEHUEEbhQcc0BAQEBAQEBAQEBAQEBAQEBAQEHixPFqamaHVM0cQJsDI8MBPYZjqu1rNvEbHDDscpKj/h6iGX/85GuP0BXZravmDSQUQQEHnratkLC+Q2A/X0HcqGTJXHXqt4RtaKxuVIxniN9QDGxoaw9LXcdbj2+X1Xh8jnWzfRWO39WHJyJv9MR2QhYQbEG/a2v0WLUxOtM8wkMMxaalJDdjqWuG/r3Cvw8jJx96/lKymW+JesFxVlTHmboRo5vY/wCI7Fe7x+RXNXqh6GPJF43CQWhYIMB8c8YE2INgB8tPHY/nks5390R/qvU4NNVm3z+y3HHuu1FjIwLAqV0zHSSOtaPNlOaTNKWk2OVrRpsendZOic+aelDW57LJwNxfDicBkjGR7DlkjJzFhO1jYZmkbGw2PZV5sU4ralyYmPKyKpwQEBAQEBAQEBAQEBAQEBAQEGDeKmA4nU4pI5tPLJGGMbCWNLm5AAXajQHOXaHX5ar0uJlxUx957razEQotRw/Wx6yUtQ23V0Dxa3Y5f1Wv1cdveEtxKcwDxFxOjOUTGVg0Mc93/LMTnb9fkq78XHeNx2/RzoiWn4L4w0EkRdVB8EjR8AaZA78jmj9HAf4rBfhZKz27oTSVarvGKumm5dBTMs51mNka6SR/9mNwAJ7C/ur44Na13e2nej5loeHYZV1kET8TDYpRcmOE+WxtbNe9nb3sT7rx+Xxcea8d51H9WbJii8xtYKWhihbaJgHsNT7ncqVMVMddVhOtIr4hmlTVyPkMjyc9732II2t2svm8mS1rza3l5VrzNtz5aDhTefTRmoaHEjXMAb66H5ix+a+gwx6uKPUh6VI6qR1PDiFG+ihlmoIOdKQLRGTKDY62JB2BJt1tYKfH4uLHeZjtt3HirWZ0pGH+MwbIY6+kkic02dkNy0/vRvDSLe59l6k8KZjdJ2v6PhfK3iujjoDXiQPhy5mlu7zsGAH7xPlsdjvaxWSMVpv0a7o676YfwPgrsXxOSeptymuNRUEny6uJbHc9DYj8rHei9PPf0cUUjz4WWnUaePxH4q/pGsLmH9hFeOEdMt/M/wDtEA+wap8XD6de/mUqRqGneB/D0lPSyVMoLTUlhY0/8tgOV1v3i5x9sp6rDzMsXvqPZXedtLWRAQEBAQEBAQEBAQEBAQEBAQEGK8WeLtWyolgpIomNje+PO8F7nFji0kAEBouNtV6OLhRasWtPlZWm43Kpt8TsZDr/AGs3J+HlQkewHLv9FfPEw+8f1S6IR3EvFtRX5RUtgzsJ87IgyU6Wyude5A7aaqeHBWk7pM/zdisQg1fPZJpvhtxPg+HNaZeaaiUftJuXdkQv/wDGNc1tiS1pufQADzuRjzZZ8do9ldomW5wyte0OaQ5rgCCDcEEXBB6iy85U5oPBLg1M5/MdE0u79/cbFUTxsU26prG1c4qTO9PcAr1j6gzrxTwegrYywTU8ddGM0YdKxsjwATy3Am9iL2vsddrrTx8lsc71OkqzMME578mTM7JfOGXOUOIsXZds1gBfsF7Go3uIXPdDjtTHSvpGSZIXvMkgaLF5LQ2znDUts34dtTe6hOGk3658uaje2h+G3hi6bJVYg0ti0dHCdDJ2dIOjP3evXTQ4+Ty/+tP5/wCEbX+G3AWXmqn1AQEBAQEBAQEBAQEBAQEBAQEFYb4fYTzHSGkjc57i52fM8Ek3PlcSBqegVnr5Na32d6pTdDhVPALQQxxj9xjW/wAoUJmZ8ubV3xTig/oqpkmjY4tjswuaCWvcQxhaSLghzhsrePuclYj5dr5Y54d8EuxP7Q4+VkcbmsdqAZ3NPL23DdHEflHVejy+R0aiPPlba2kTFwfiTp/s/wBlmEl7G7CGD1Mnw5f3r2Vn3jFFerbvVGn6W4cw00tJBTl2YxRMjLuhLWgEgdBovGvPVaZUJFRBAQfHg2Nt0H5FxSCWOaVlTfmte4S5ty+/mJJ3udb+t171JrNI6V8T2SvEfDE1FDSSy3/3mIyZS3KWOB1aR+VzD7k9lXgzRkm0fBW22leD/BNHLTR18zTJKXPytf8AAzI8tBDfvO0vd17aWA3WPl579U0jwhe0+GuLCrEBBjXinx7VsqzQ0LnR5MrXuYPO97wCGNJHlADhqNST6a+hxeNWa9d1lKx5l6qXw2xgsa5+LTMfa5aJJXBp7ZuaL/RcnlYvajnVHw03BKaWKmijnk5kjWNa+T8bgLF2uuqxWmJtMxHZB4KzjLDInZJKyAOG45jSR72OnzU64clu8RLupSOG4rT1Lc9PLHK3vG8OA98p0ULVmvaYNPVJI1oLnEADUkmwA9SdlFxATccYUw2NbBf0kDv1bdWxgyT4rLupejDuK8OqHhkNVA97tGsEjczuujSbnQHYLlsV6+Ylx6MQx6jp3ZKipgicRmyySsYctyL2cQbXBF/Qrlcdrd4iZNJG6gI6DHqN8vIZUwOlu5vLbKwvu2+YZAb3FjcW6FTnHeI3MTp3UvtZjtHDII5qiGOQ2sx8rWuN9BZrjfVIx3mNxE6NOpnEdE6o+ytqIjPcjlh4LrgEuBA2IANx6J6V+nq12NPRieLU1M3PUzRxNOgMjw257C51PsuVrNu0Q4j6HjHDZniOKrhc92jWh4u49gDufQKVsOSsbmJd1KdVbggICCv8fYMa3DqiBgu8tzMHd7CHsHzLQPmrMN+i8Wdjyr/gjROiww52uY588jiHtLToGs2Ov3P4q3l2i2Tt47O2ncr+syL6gICAgIPBU4JSSStnkghfK22WR0bS8W2s4i4spRa0RqJFG8d6LPhzJANYp2H5PDmfq4t/RaeFaK5O6dJ1KweGeFPpcLp4pQWvyukcDuDI4vsexAcAR6KnPfryTaEbeVoVTggIMn8WPDuSpe6uoxmkIAlhA1flFszD1dawLettNdDv4vJikdFvCyltdpPCrxClnkFDXG8liIpHXDnlu8b77vtc30vlIOu/OVxorHqU8F6+7yeNPFlQ2ZuH0znNBY10mS+Z5eSGx3GtrWuBvmA9DLh4azHqWKR7u7BMLwaCnEUuH1kz7eeR9DNmJO5bp5B2y22HXVcyZM1rb6oj+MOTaZlD+HGH1NNjRdFBUQ0juc0unie0ckBzmZnOaAHXazU+vdWcm9b4dTMTPbwlad1cqqrqOJMSdTxymOjiu6wvYsa4APLfvPcSLX0aPY5kVrxsfVMfVJ+GF0xDw5wWlpZZX0xeIo3yEmaTMcjS46hwAJt0AWaOVmtaI35R67SpHgXhImrpaots2FlmjUgPkuBYnezA4f2gtXOvqkU+Urz20+MiGLcTuvrFFJc9uXT2FvUOkH0eU36PG/Of3PFW043X/Z6aac2PKjfJYmwJa0kC/ray82leq0V+VUMe8DMPdPWVNbLq5gtfvJKS559wB/fXo863TSKQtydo0guIoJsR4hljgJDzPy2uH/1iEBrn76Zchdp121KtxzXFx4m3x/d2O1WiP4Ww/AoDiB5ks8TCA5zz+0kf5Ph2bcu9bC51WL1cmeej2lDc2nSq8CcLPxyaSvxKRz2B+QNBLcxtmIB+5G0OAs3qTqLG+jPljBEY8flKZ6e0PR4ucEUFHRsnpWcp3NbGRnc4PaWuNgHE6gtB9gVzicjJe/TaduUtMzqV68Ja+WfCYHTFznAyMzONy5rZHBuvWws3X8Ky8qsVyzEIW8rgs7ggIOE0ga0udoACT7AXK5a0ViZn2cmdRtFcN4m6oZI92lnkAdm2FvfqsvDzzmrMz8qsOTriZlMLWuEBAQEBAQRHFFa6GDMy2bM0C4v1vsfZZOZmtixdVfO4U57zSm48pCgqOZEyTbM0Ot2uL2WjFfrpFvmFlbdURLvU0hBA8b48+gon1McfMc1zAGEkAhzwHagEjQkqzDSL36ZnTsRtRm+OFIWf8NNzOjQ5mUntmvf+6tU8C3zGnenvpWOC+GazEMV+2ywuhiE5qnF4c0El5e1kZIBfr17DXcA35stceLoidzrSybarp6vFjBKmmxQYhFG6SNxilzZS5rJIsoyvtsCGNNz+IjoucXJW+L05nUuVncaWqk8aMMcy8jZmP/AGh1zb7rg6x10F7fJZ54OSJ7a0h0rZTVH9JYc52R8TaiKRrQ+weGuDmhxykgXGu53Cz69PJ86c8Sw3griKTA6yQVcDxnbkkaQGvBabgsLtHC99jY3BvoL+rmxRnpHTKy31Qs/iDx1UVeHHk00kFNK5sZkm8r5bgvyxNabFtmHM65BBt1Wfj4K1yd53MfH7o1jusfhZh0sOBOkgaOfMJpWZti/VkV/SzGn5qnlWi2fv4jsW/Eyjgvih+EVj5JI3OJaYpI3nlvBzA3OYEggjY9yvQzYozUiIlO0RMeVm4444xCvpMsdK+CmkdlLjdz5bC5A8o8lxqQOwvuFRgwY8d+9omXKxEStvh004fgD6l0Zzu5s+WxzON8kQt65W/VZ+TPqZ9RPZC07lDeBeESGaprJ2uDrCMF7SCXPOeQ6j0b9SrObeNRSqV59l78ScClrsOlhh1ku2RjdBmLDfLc6C4uAT1ssvHyRjyRM+EKzqWY8DeILcIhfRVtPMHNe5wygBwzbhzZC3qNCO/pruz8f1p66TCdo3O4fcbqsQ4knjZTwvipGOuHvHlBOhkc7Z7gLgMaTv6krlIpxqzNp3YjVWy4BhEVHTR00IOSMWF9ySSXOPqXEk+pXnXvN7TaVcpBRBAQRPEU7Ps0rc7Q7KdMwBPcWWTl2rOG0b9lWa0dEqzwhibYXva82a5uYX0F23/iP4Lzfs/PFLTFvfuyca8VmYl5BxDVczmZzvfL923a3+iqY52bq6t/wV/eL73toFFPzI2PAtmaHW9xdfQY79dYt8vTrO4271N0QEHTWTiONzzs1pcfkLqGS8UrNp9nLW6Y2o39a6nmZrjLf4A0Wt2va9/W68OPtHL1b9vhg+833+T0caYiJHMiabhozG3cjT6D+ZWfaOeLTFY9u7vKybmKwsuCfs6SLOQ2zATc2tfXW69Pj/AEYa9Xbs14vppG3VLxHTB7WNdnLiG+UXGptvt9FC3NwxaKxO5n4RnPTekuta4QdfJZe+UX72F03I5oPqDqEDL3ytv3sE3I8fENTNFSTSU7M8zY3GNti7M+3lGUanXopY4ibRFvAzOHxWqQMtXhcheN8oc3Xr5JIyW/UrbPEr5reP9/is6Y9pV7GDi3EFSxrad8MDc2TO1zYmDYue8iz39LNHoBuVdT0uPXe9y72q3PCqBlPBHBELMjY1je9mi2p6leXa02mZlU73QtJuWg+4uuDmg+oCAg4Pia7cA+4ukbHIBB9QEBBnmNYzUve5jnZA0luVug0PU7lfPcnlZrWmszp5uXLeZmJQ1liUCErNgGC0tQ0OzPzN0ey4377XsV6nF4uHNWJmZ3HmGvFhx3ja6RsDQABYAWA7BezEREahucl0dYmbmy5hm7X1+iDsQddRC17XMdqHAg+x0UbVi0TE+7kxuNSouN4JDTNJMpc4/A2wvvqXG+3rovD5PEx4Y/F39oYMuGtI8oFeezOb5XOADnEgbAkm3tfZSm0zGpl2ZmfL4yQtIINiDcHseiRMxO4I37J3h+OpkqWOcZC0HMXOLrWttc732st3EjNfNEzvTRhi9rxM7X1e89BgmHcX47W1z6ajq23LpSzNHEG5Gk283KJ2svVthwY8cWtH91uoiNykeIq7inD4vtFRUMdGHNDixsTgLmwzDlNNidNO/RQxxxsk9MR3/wB/MjplpHAPED8QoI6mRoa8l7XBt8t2uLbtvrY2vbW21ysWfH6d5rCuY1KVrMXpoTlmnijPZ8jWn6OKritp8QaeinqGSNDo3Nc07OaQ4H2I0XJiY8uOb3gC5Nh3OgQRv9YqG5H2qnuNCOcy4+WZS9O3xLupSUcgcAWkEHUEG4PsVFxxfM0GxcAfU2TuOxB1tnYTYOBPYEFNSMmqOLMRk4i+xQzlsHPY0sEcZ8jIw+UZi3Nrlfrfrot8YaRx+uY76/dZqOlrM87GNLnuDWjcuIAHuSsGpnwreGn4gopDljqYHE7BszCfoCpTS0eYd1KSuouOl1XGAXF7QALk5hYDuT0TUmnkjx2jcLtqISO4laR9QVKaW+HdS9lVO2Njnu0DQSfkq72ilZtPsjM6jbMsQq3TzOkI1cdh22HvovmcuScuSbfLyr267TLyqpBP8K4THUc3mXsAALG1i6+vuLfqt/B41M0W6vbTRx8UX3t2PwKsppM9P5h0LSAbdnNO/wCqlPEz4b9WPv8A77pThyY7bomoOJI4zHHXFtPLLm5YebCTLlzWJ0abvboTr0uvW405clZm9dTDZim1q7tGndxfLUNoKh1JczCJ5jy6m9t2jq61yPWy049dcdXhZD8swTSCUSRufzc2Zr2k8zOTuDuXEn9V7c+nrXsu1D9Z4O+U08JqBaUxsMgHR+UZ/wBbrwp1vsolC1fFMcs76SheyWpY0ve0XIY0ENPm+AuBc0Zb312VXJrnrj6sceflDJ1xH0wjG8NVkz80xDSdy52Y/IN0+VwvH+48jLbeSf67Yvu+S87s8WP4K6mcLEuY7Zx79Qf4/wDpUcrizgmPePlDNh9OfyRKyKUlg2LGmcXNY1xOlze4HYLTx+R6MzMV2sxZfT9trZw/xAal7mGPLZua4NxuB29V63F5k57TWY024c/qTrT349Wciknm/wCXFJJ/0sLv8F6NI6rRDRD8+eF8s0E09XBAZ3U8Gkbb3cZJGM0ytcdG5zt0Xr8rpmIpM63P9lt/CwcRYhjmNFtM2ikp4swLg5j2tJ6OkkkaLtbvlA6dTZVYq4cH1dW5I6YjaX47xQ4HhtPh1G5zXva4um2cAHXkcOznOcbdhe2tlVgp6+Sb38I1jc7l2cMeENM+nbJiBldPIM7gH2DM2tibXc7uSTrdMnNtFtU1p2bzvsrODc3B8fbRwSudC+aONzSdHNlDcpe0aZ25hrYfD0Bsrr6zYOuY7/4d8129P+0BNmrKePcthLrb6ueQNP7K5wI+m0uY47blaIvBjDuTlL5zIR8Zc3yn8gba3ofqqJ5+Xfto9SVX8KK+ejxd+HF+eIumjIBOQPiDjnYOl8pBHrrsr+VWt8UZPf8Ay7aImNmPM+38VMj3bHJG3v5YW8149PNmHzSn/HxZn5c8V22jF64QU8s5FxHG+S17XytLrX6bLzaR1TEK4Y94A0eepqqlzfMGMZmt1kcXP/kC9DnzqtawsvGnV4Z/71xDU1G4aamUHtmkyN/uuIXeT9HHrX9HbfhXjj7AMMnmjmxSpyMjaWxxGRsbSSbudtncTYDQ/dCy4MmSsaxx5QrM+zL+Of6u8gNwwOM+YHMOaW5fvZucdfSw3t0W7DPI6v8Ak8LK9Xu0Hgaolbw0+SZxs2GpLCSbiNoeGi57WNvSyx54j7xqPyQt+Jmvhrwc/EnSx8wxU7eWZso1efNkaL6XHmNze2mh0tu5OaMWp139k7TFW24HwTS0sDIG5nhubzPylxzOLtbNA6226Ly8me17TaVfUleIKN01O9jPiNiB3sQbfOyxcvFOTFNa+VOas2pMQrnCWEvEpllY5oYPLmFruOmx7C/1XncDj26+u8a1/f8A8ZeNinq6phATjmzO5bfiecrR6nQBeff68k9MeZ7M8/Vbt7rXwJHaOUnfPb6Af5r1vsysxS2/ls4karP6rQvTalQ8SODBilO1rXBk0RLo3OHlNxZzHdQ11m6jYtG+yvwZpxW2lW2pYk7EcZwiTkGWeAjZjjnjI7xh+ZhHq1elFMGaNxC3VZQzMXqBU/aw+0+cy58rfjO5y2y9drK30a9PR7O6jWk01+NYq7LeqnDtPvNh+drRD5qmYwYvj90fphs/hrwM3DIi55DqiQASOHwtA1DGegvqep9gF53Izzln8ldrbXRUIuitpGTMMbxdp/0CPVQyY65KzWyNqxaNSpreEpudkJHL3z+na34v0XjR9nX9TX/X5/33YvuturXsmJuEKYnyl7fQOv8AzArZb7Nwz43C6eLRI4ThEVMCI7kndzjclaMHGphjVVuPFWkdkJ4p1YiweqcfvMEf/cc1n/kt3GjeWFseVM/2fKYcurm/E6KP/pa5x/nH0Wn7QnvWE7y12y89WyDx44fnkMVXGHPjYwxyBoJ5epcH2HQ3IJ6ZWr0eDkrG6z7rKT7JGh8ZqD7M10rZeeGDMxrQQXga5X3sGk9T9FC3AydWo8HpygOAcEqMUxR2K1UZZEHiZuhAe8WETWE/E1oAJd1LR3Nrc+SuLF6VZ3JM6jSL8UZ5Z8dLaZpfJC2NrWgXJcxpnNh1tc6DsVZxoiuDdvE7/wAO18LjN400X2bOyOT7RbSJwAaHesgPw/r6BZ44F+r8vlH05Rvg1w3NJUPxSpaRmzGIkWzukJ5jwPw2JA/MeylzMsRWMVf907afZTcIx+bC8YknqYiX55RKw+VxD3Elzb+tiDsR11utV8cZsMVrPwlrcdlm428TTXUU0VHTyMh8rZppC3yhx0YA0kXdbve19Ooz4eLFLxNpjftCMV15TPhbOylwCpqhuDPI49yxlmj9B9VXy92zxX9HLeUV4FUsggrqiIBzw1scd9i9rXPsfclis58x1VrLt5jtCq8J1lA6ullx7mOcbnzteRzc3mEjGDN6BtrCxBGy0Za5IpEYE53r6Vi8WMUohh9JHh7GRwzufP5I+VmEYyNJbYE3Lr6j7gWfiVt12m894QpPfutPiRO3D8AZSsOUvbFSj2AvJf3a1wJ/eVHHicmfc/qjXvZIeDGHcnCo3kAGZ75T7E5W3P5Wg/Nc5l+rLP5Fp3K9LKiIOL23BHfRcmN9nJVjC+GHQ1IeXB0bbkfivawuPTuvMwcCcebq3uI2y4+PNL79loDQNl6emt9XQQZ545x3wsEDaeMn0+IfxIWrh/8A1j+KdPLCaTD5pWSviYXNhbnkIt5G3tmIJuR7XXrWyVrMRPutmYhs/gZxE2SmdRPP7SEl7ATq6Jxubd8rib+jmry+bi6b9UeJVXjvtqSxoCAgICAg4yRtcLOAI7EXCD5FE1vwtA9hb+CbHNAsgjv6Aos2f7NBmvfNymZr972upddvk2kAFEYl4fwPqOIp6l7H5QamVri0gWLuWzUj8Dl6We0V48VifhZafp016XA6Nz+Y+nhc/fMYmF1/zEXXnxe0R5V7e8BRHkrcKp57GeGKS23Mja+3tmBsuxaY8SOyKiiawMbGxrBs0NAaPkBZNz5HYIGAZQ0W7WFvoubH2OJrdGtA9hb+CT38jx1eC0krs8tPC934nxNc76kXUotMeJNvT9kjsBkbYaDyjQdh2XNyOUkLXfE0H3F/4rkdhyYwAWAAHYbIOSAgICAgICCseJWGGpwqpjFy4M5rbbl0ZEgA98tvmrcF+nJEuxPdinhTjUdNiAZMAYqlppn32GcjJf0JGU+jr9F6fMxzam49u628dnj4hw2owbEiInOYY3cyB/4oz8P5ha7HDrYqWK1c+LVv4uxPVDeeBOLYsTpuY2zZW2bLH+B3cd2mxIPuNwV5WbDOK3TKmY0sqqcEBAQEBAQEBAQEBAQEBAQEBAQEBAQEBAQEBAQEHxwuLFB+VOLsFdRVs1MQQGPJYe8bvNGQfykD3B7L3MF4yY4/qvr3hr+GMh4kwq0wLKiE8vmkA2lDGkubY6scCLtNv0BXnW6uNl7eP2V/hlz8OPDefDqg1E9Q0uyuZy4gcrgSLFznWvsDbLv1TkcmMsaiC1ttKWRAQEBAQEBAQEBAQEBAQEBAQEBAQEBAQEBAQEBAQEETjXDVFWEGqgjlLdAXN8wHbMNbeilW9q/hnTu5evDMNgpoxFTxsjYLnKxoaLnc6bn1XJtNp3Lj1rgICAgICAgICAgICAgICAgICAgICAgICAgICAgICAgICAgICAgICAgICAgICAgICAgICAgICAgICAgICAgICAgICAgICAgICAgICAgICAgICAgICAgICAgICAgICAgICAgICAgICAgICAgICAgICAgICAgICAgICAgICAgICAgICAgICAgICAgICAgICAgICAgICAgICAgICAgIC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41074998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p:cNvSpPr>
            <a:spLocks noGrp="1"/>
          </p:cNvSpPr>
          <p:nvPr>
            <p:ph type="ctrTitle"/>
          </p:nvPr>
        </p:nvSpPr>
        <p:spPr>
          <a:xfrm>
            <a:off x="179512" y="-171400"/>
            <a:ext cx="8928992" cy="1008112"/>
          </a:xfrm>
        </p:spPr>
        <p:txBody>
          <a:bodyPr>
            <a:noAutofit/>
          </a:bodyPr>
          <a:lstStyle/>
          <a:p>
            <a:r>
              <a:rPr lang="en-CA" sz="3900" b="1" dirty="0" smtClean="0"/>
              <a:t>Human Rights’ Development 2006-2012</a:t>
            </a:r>
            <a:endParaRPr lang="en-CA" sz="3900" b="1" dirty="0"/>
          </a:p>
        </p:txBody>
      </p:sp>
      <p:sp>
        <p:nvSpPr>
          <p:cNvPr id="8" name="Title 4"/>
          <p:cNvSpPr txBox="1">
            <a:spLocks/>
          </p:cNvSpPr>
          <p:nvPr/>
        </p:nvSpPr>
        <p:spPr>
          <a:xfrm>
            <a:off x="323528" y="2924944"/>
            <a:ext cx="8568952" cy="2016224"/>
          </a:xfrm>
          <a:prstGeom prst="rect">
            <a:avLst/>
          </a:prstGeom>
        </p:spPr>
        <p:txBody>
          <a:bodyPr vert="horz" lIns="91440" tIns="45720" rIns="91440" bIns="45720" rtlCol="0" anchor="ctr">
            <a:normAutofit fontScale="92500" lnSpcReduction="20000"/>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2" name="TextBox 11"/>
          <p:cNvSpPr txBox="1"/>
          <p:nvPr/>
        </p:nvSpPr>
        <p:spPr>
          <a:xfrm>
            <a:off x="107504" y="692696"/>
            <a:ext cx="8964488" cy="1846659"/>
          </a:xfrm>
          <a:prstGeom prst="rect">
            <a:avLst/>
          </a:prstGeom>
          <a:noFill/>
        </p:spPr>
        <p:txBody>
          <a:bodyPr wrap="square" rtlCol="0">
            <a:spAutoFit/>
          </a:bodyPr>
          <a:lstStyle/>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CA" dirty="0"/>
          </a:p>
        </p:txBody>
      </p:sp>
      <p:sp>
        <p:nvSpPr>
          <p:cNvPr id="41988" name="AutoShape 4"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0" name="AutoShape 6"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2" name="AutoShape 8"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4" name="AutoShape 10"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8" name="AutoShape 14" descr="data:image/jpeg;base64,/9j/4AAQSkZJRgABAQAAAQABAAD/2wCEAAkGBxAREBUSEBQWFhUXGBgVGBgWFh4YGRgZHBkcGhgcGhgYHSghGB8lHhoZITEhJSkrOjouFx8zODMsNygtLiwBCgoKDg0OGxAQGywkICQsLCwvLCwsLCwsLCwsLCwsLCwsLCwsLCwsLCwsLCwsLCwsLCwsLCwsLCwsLCwsLCwsLP/AABEIAMIBAwMBEQACEQEDEQH/xAAcAAEAAwADAQEAAAAAAAAAAAAABQYHAgMEAQj/xABDEAABAwIEBAQDBQQHCAMAAAABAAIDBBEFEiExBhNBUQciYXEygZEUQlJyoSNisbIVFoKiwdHwCCQ0U5KTwvEzQ3P/xAAaAQEAAwEBAQAAAAAAAAAAAAAAAgMEAQUG/8QAMBEBAAICAQMDAQYGAwEAAAAAAAECAxEEEiExE0FRIgUUMmFxwYGRobHR8CNC4TP/2gAMAwEAAhEDEQA/ANxQEBAQEBAQEBAQEBAQEBAQEBAQEBAQEBAQEBAQEBAQEBAQEBAQEBAQEBAQEBAQEBAQEBAQEBAQEBAQEBAQEBAQEBAQEBAQEBAQEBAQEBAQEBAQEBAQEBAQEBAQEBAQEBAQEBAQEBAQEBAQLoCAgICAgICAgICAgICAgICAgICAgICAgICAgICAgIIzEMdp4XZXu83UNBJHvbZZsvLxYp1ae6q+alO0y8fEuaekzwOu0ec2PxNAN/pvb0VPM3lw9WOfzQz7tj3WVa4bxZ0ErWknluOUi+gvs709fRebw+TOPJETPaWXBlmtu/hoYK+hek+oCAgICAgICAgICAgICAgICAgICAgICAgICAgICCp8aUkFhIXBsttrXzj1ttbv8l5X2jix/i3q392Pk1p5me6AwvGZqcODLFp+64XF+41Xn4OVkwxMV8T7Sz481qdoR7jc/wCWyzzPfapO8N4hO6ojYZHlpJuCbiwBPXbZbuHmyzlrXqnTRgvebxG+y/Be+9EQEBAQEBAQEBAQEBAQEBAQEBAQEBAQEBAQEBAQeDFcKiqG2kGo2cPiHsf8FRm49M0asrvjreO6iYvg0tOfNqw7PGx9+xXg8ji3wz37x8vPy4Zx/ojVmVLLwNS5pnydGtsPdx/yB+q9P7Mx7yTb4a+JX6pld17bcICCG4k4mpaBsbqp5aJHiNpAJ1tck22aOpU6Y7X/AAuxG0tBM17Q9jg5rgC1zTcEHUEEbhQcc0BAQEBAQEBAQEBAQEBAQEBAQEHixPFqamaHVM0cQJsDI8MBPYZjqu1rNvEbHDDscpKj/h6iGX/85GuP0BXZravmDSQUQQEHnratkLC+Q2A/X0HcqGTJXHXqt4RtaKxuVIxniN9QDGxoaw9LXcdbj2+X1Xh8jnWzfRWO39WHJyJv9MR2QhYQbEG/a2v0WLUxOtM8wkMMxaalJDdjqWuG/r3Cvw8jJx96/lKymW+JesFxVlTHmboRo5vY/wCI7Fe7x+RXNXqh6GPJF43CQWhYIMB8c8YE2INgB8tPHY/nks5390R/qvU4NNVm3z+y3HHuu1FjIwLAqV0zHSSOtaPNlOaTNKWk2OVrRpsendZOic+aelDW57LJwNxfDicBkjGR7DlkjJzFhO1jYZmkbGw2PZV5sU4ralyYmPKyKpwQEBAQEBAQEBAQEBAQEBAQEGDeKmA4nU4pI5tPLJGGMbCWNLm5AAXajQHOXaHX5ar0uJlxUx957razEQotRw/Wx6yUtQ23V0Dxa3Y5f1Wv1cdveEtxKcwDxFxOjOUTGVg0Mc93/LMTnb9fkq78XHeNx2/RzoiWn4L4w0EkRdVB8EjR8AaZA78jmj9HAf4rBfhZKz27oTSVarvGKumm5dBTMs51mNka6SR/9mNwAJ7C/ur44Na13e2nej5loeHYZV1kET8TDYpRcmOE+WxtbNe9nb3sT7rx+Xxcea8d51H9WbJii8xtYKWhihbaJgHsNT7ncqVMVMddVhOtIr4hmlTVyPkMjyc9732II2t2svm8mS1rza3l5VrzNtz5aDhTefTRmoaHEjXMAb66H5ix+a+gwx6uKPUh6VI6qR1PDiFG+ihlmoIOdKQLRGTKDY62JB2BJt1tYKfH4uLHeZjtt3HirWZ0pGH+MwbIY6+kkic02dkNy0/vRvDSLe59l6k8KZjdJ2v6PhfK3iujjoDXiQPhy5mlu7zsGAH7xPlsdjvaxWSMVpv0a7o676YfwPgrsXxOSeptymuNRUEny6uJbHc9DYj8rHei9PPf0cUUjz4WWnUaePxH4q/pGsLmH9hFeOEdMt/M/wDtEA+wap8XD6de/mUqRqGneB/D0lPSyVMoLTUlhY0/8tgOV1v3i5x9sp6rDzMsXvqPZXedtLWRAQEBAQEBAQEBAQEBAQEBAQEGK8WeLtWyolgpIomNje+PO8F7nFji0kAEBouNtV6OLhRasWtPlZWm43Kpt8TsZDr/AGs3J+HlQkewHLv9FfPEw+8f1S6IR3EvFtRX5RUtgzsJ87IgyU6Wyude5A7aaqeHBWk7pM/zdisQg1fPZJpvhtxPg+HNaZeaaiUftJuXdkQv/wDGNc1tiS1pufQADzuRjzZZ8do9ldomW5wyte0OaQ5rgCCDcEEXBB6iy85U5oPBLg1M5/MdE0u79/cbFUTxsU26prG1c4qTO9PcAr1j6gzrxTwegrYywTU8ddGM0YdKxsjwATy3Am9iL2vsddrrTx8lsc71OkqzMME578mTM7JfOGXOUOIsXZds1gBfsF7Go3uIXPdDjtTHSvpGSZIXvMkgaLF5LQ2znDUts34dtTe6hOGk3658uaje2h+G3hi6bJVYg0ti0dHCdDJ2dIOjP3evXTQ4+Ty/+tP5/wCEbX+G3AWXmqn1AQEBAQEBAQEBAQEBAQEBAQEFYb4fYTzHSGkjc57i52fM8Ek3PlcSBqegVnr5Na32d6pTdDhVPALQQxxj9xjW/wAoUJmZ8ubV3xTig/oqpkmjY4tjswuaCWvcQxhaSLghzhsrePuclYj5dr5Y54d8EuxP7Q4+VkcbmsdqAZ3NPL23DdHEflHVejy+R0aiPPlba2kTFwfiTp/s/wBlmEl7G7CGD1Mnw5f3r2Vn3jFFerbvVGn6W4cw00tJBTl2YxRMjLuhLWgEgdBovGvPVaZUJFRBAQfHg2Nt0H5FxSCWOaVlTfmte4S5ty+/mJJ3udb+t171JrNI6V8T2SvEfDE1FDSSy3/3mIyZS3KWOB1aR+VzD7k9lXgzRkm0fBW22leD/BNHLTR18zTJKXPytf8AAzI8tBDfvO0vd17aWA3WPl579U0jwhe0+GuLCrEBBjXinx7VsqzQ0LnR5MrXuYPO97wCGNJHlADhqNST6a+hxeNWa9d1lKx5l6qXw2xgsa5+LTMfa5aJJXBp7ZuaL/RcnlYvajnVHw03BKaWKmijnk5kjWNa+T8bgLF2uuqxWmJtMxHZB4KzjLDInZJKyAOG45jSR72OnzU64clu8RLupSOG4rT1Lc9PLHK3vG8OA98p0ULVmvaYNPVJI1oLnEADUkmwA9SdlFxATccYUw2NbBf0kDv1bdWxgyT4rLupejDuK8OqHhkNVA97tGsEjczuujSbnQHYLlsV6+Ylx6MQx6jp3ZKipgicRmyySsYctyL2cQbXBF/Qrlcdrd4iZNJG6gI6DHqN8vIZUwOlu5vLbKwvu2+YZAb3FjcW6FTnHeI3MTp3UvtZjtHDII5qiGOQ2sx8rWuN9BZrjfVIx3mNxE6NOpnEdE6o+ytqIjPcjlh4LrgEuBA2IANx6J6V+nq12NPRieLU1M3PUzRxNOgMjw257C51PsuVrNu0Q4j6HjHDZniOKrhc92jWh4u49gDufQKVsOSsbmJd1KdVbggICCv8fYMa3DqiBgu8tzMHd7CHsHzLQPmrMN+i8Wdjyr/gjROiww52uY588jiHtLToGs2Ov3P4q3l2i2Tt47O2ncr+syL6gICAgIPBU4JSSStnkghfK22WR0bS8W2s4i4spRa0RqJFG8d6LPhzJANYp2H5PDmfq4t/RaeFaK5O6dJ1KweGeFPpcLp4pQWvyukcDuDI4vsexAcAR6KnPfryTaEbeVoVTggIMn8WPDuSpe6uoxmkIAlhA1flFszD1dawLettNdDv4vJikdFvCyltdpPCrxClnkFDXG8liIpHXDnlu8b77vtc30vlIOu/OVxorHqU8F6+7yeNPFlQ2ZuH0znNBY10mS+Z5eSGx3GtrWuBvmA9DLh4azHqWKR7u7BMLwaCnEUuH1kz7eeR9DNmJO5bp5B2y22HXVcyZM1rb6oj+MOTaZlD+HGH1NNjRdFBUQ0juc0unie0ckBzmZnOaAHXazU+vdWcm9b4dTMTPbwlad1cqqrqOJMSdTxymOjiu6wvYsa4APLfvPcSLX0aPY5kVrxsfVMfVJ+GF0xDw5wWlpZZX0xeIo3yEmaTMcjS46hwAJt0AWaOVmtaI35R67SpHgXhImrpaots2FlmjUgPkuBYnezA4f2gtXOvqkU+Urz20+MiGLcTuvrFFJc9uXT2FvUOkH0eU36PG/Of3PFW043X/Z6aac2PKjfJYmwJa0kC/ray82leq0V+VUMe8DMPdPWVNbLq5gtfvJKS559wB/fXo863TSKQtydo0guIoJsR4hljgJDzPy2uH/1iEBrn76Zchdp121KtxzXFx4m3x/d2O1WiP4Ww/AoDiB5ks8TCA5zz+0kf5Ph2bcu9bC51WL1cmeej2lDc2nSq8CcLPxyaSvxKRz2B+QNBLcxtmIB+5G0OAs3qTqLG+jPljBEY8flKZ6e0PR4ucEUFHRsnpWcp3NbGRnc4PaWuNgHE6gtB9gVzicjJe/TaduUtMzqV68Ja+WfCYHTFznAyMzONy5rZHBuvWws3X8Ky8qsVyzEIW8rgs7ggIOE0ga0udoACT7AXK5a0ViZn2cmdRtFcN4m6oZI92lnkAdm2FvfqsvDzzmrMz8qsOTriZlMLWuEBAQEBAQRHFFa6GDMy2bM0C4v1vsfZZOZmtixdVfO4U57zSm48pCgqOZEyTbM0Ot2uL2WjFfrpFvmFlbdURLvU0hBA8b48+gon1McfMc1zAGEkAhzwHagEjQkqzDSL36ZnTsRtRm+OFIWf8NNzOjQ5mUntmvf+6tU8C3zGnenvpWOC+GazEMV+2ywuhiE5qnF4c0El5e1kZIBfr17DXcA35stceLoidzrSybarp6vFjBKmmxQYhFG6SNxilzZS5rJIsoyvtsCGNNz+IjoucXJW+L05nUuVncaWqk8aMMcy8jZmP/AGh1zb7rg6x10F7fJZ54OSJ7a0h0rZTVH9JYc52R8TaiKRrQ+weGuDmhxykgXGu53Cz69PJ86c8Sw3griKTA6yQVcDxnbkkaQGvBabgsLtHC99jY3BvoL+rmxRnpHTKy31Qs/iDx1UVeHHk00kFNK5sZkm8r5bgvyxNabFtmHM65BBt1Wfj4K1yd53MfH7o1jusfhZh0sOBOkgaOfMJpWZti/VkV/SzGn5qnlWi2fv4jsW/Eyjgvih+EVj5JI3OJaYpI3nlvBzA3OYEggjY9yvQzYozUiIlO0RMeVm4444xCvpMsdK+CmkdlLjdz5bC5A8o8lxqQOwvuFRgwY8d+9omXKxEStvh004fgD6l0Zzu5s+WxzON8kQt65W/VZ+TPqZ9RPZC07lDeBeESGaprJ2uDrCMF7SCXPOeQ6j0b9SrObeNRSqV59l78ScClrsOlhh1ku2RjdBmLDfLc6C4uAT1ssvHyRjyRM+EKzqWY8DeILcIhfRVtPMHNe5wygBwzbhzZC3qNCO/pruz8f1p66TCdo3O4fcbqsQ4knjZTwvipGOuHvHlBOhkc7Z7gLgMaTv6krlIpxqzNp3YjVWy4BhEVHTR00IOSMWF9ySSXOPqXEk+pXnXvN7TaVcpBRBAQRPEU7Ps0rc7Q7KdMwBPcWWTl2rOG0b9lWa0dEqzwhibYXva82a5uYX0F23/iP4Lzfs/PFLTFvfuyca8VmYl5BxDVczmZzvfL923a3+iqY52bq6t/wV/eL73toFFPzI2PAtmaHW9xdfQY79dYt8vTrO4271N0QEHTWTiONzzs1pcfkLqGS8UrNp9nLW6Y2o39a6nmZrjLf4A0Wt2va9/W68OPtHL1b9vhg+833+T0caYiJHMiabhozG3cjT6D+ZWfaOeLTFY9u7vKybmKwsuCfs6SLOQ2zATc2tfXW69Pj/AEYa9Xbs14vppG3VLxHTB7WNdnLiG+UXGptvt9FC3NwxaKxO5n4RnPTekuta4QdfJZe+UX72F03I5oPqDqEDL3ytv3sE3I8fENTNFSTSU7M8zY3GNti7M+3lGUanXopY4ibRFvAzOHxWqQMtXhcheN8oc3Xr5JIyW/UrbPEr5reP9/is6Y9pV7GDi3EFSxrad8MDc2TO1zYmDYue8iz39LNHoBuVdT0uPXe9y72q3PCqBlPBHBELMjY1je9mi2p6leXa02mZlU73QtJuWg+4uuDmg+oCAg4Pia7cA+4ukbHIBB9QEBBnmNYzUve5jnZA0luVug0PU7lfPcnlZrWmszp5uXLeZmJQ1liUCErNgGC0tQ0OzPzN0ey4377XsV6nF4uHNWJmZ3HmGvFhx3ja6RsDQABYAWA7BezEREahucl0dYmbmy5hm7X1+iDsQddRC17XMdqHAg+x0UbVi0TE+7kxuNSouN4JDTNJMpc4/A2wvvqXG+3rovD5PEx4Y/F39oYMuGtI8oFeezOb5XOADnEgbAkm3tfZSm0zGpl2ZmfL4yQtIINiDcHseiRMxO4I37J3h+OpkqWOcZC0HMXOLrWttc732st3EjNfNEzvTRhi9rxM7X1e89BgmHcX47W1z6ajq23LpSzNHEG5Gk283KJ2svVthwY8cWtH91uoiNykeIq7inD4vtFRUMdGHNDixsTgLmwzDlNNidNO/RQxxxsk9MR3/wB/MjplpHAPED8QoI6mRoa8l7XBt8t2uLbtvrY2vbW21ysWfH6d5rCuY1KVrMXpoTlmnijPZ8jWn6OKritp8QaeinqGSNDo3Nc07OaQ4H2I0XJiY8uOb3gC5Nh3OgQRv9YqG5H2qnuNCOcy4+WZS9O3xLupSUcgcAWkEHUEG4PsVFxxfM0GxcAfU2TuOxB1tnYTYOBPYEFNSMmqOLMRk4i+xQzlsHPY0sEcZ8jIw+UZi3Nrlfrfrot8YaRx+uY76/dZqOlrM87GNLnuDWjcuIAHuSsGpnwreGn4gopDljqYHE7BszCfoCpTS0eYd1KSuouOl1XGAXF7QALk5hYDuT0TUmnkjx2jcLtqISO4laR9QVKaW+HdS9lVO2Njnu0DQSfkq72ilZtPsjM6jbMsQq3TzOkI1cdh22HvovmcuScuSbfLyr267TLyqpBP8K4THUc3mXsAALG1i6+vuLfqt/B41M0W6vbTRx8UX3t2PwKsppM9P5h0LSAbdnNO/wCqlPEz4b9WPv8A77pThyY7bomoOJI4zHHXFtPLLm5YebCTLlzWJ0abvboTr0uvW405clZm9dTDZim1q7tGndxfLUNoKh1JczCJ5jy6m9t2jq61yPWy049dcdXhZD8swTSCUSRufzc2Zr2k8zOTuDuXEn9V7c+nrXsu1D9Z4O+U08JqBaUxsMgHR+UZ/wBbrwp1vsolC1fFMcs76SheyWpY0ve0XIY0ENPm+AuBc0Zb312VXJrnrj6sceflDJ1xH0wjG8NVkz80xDSdy52Y/IN0+VwvH+48jLbeSf67Yvu+S87s8WP4K6mcLEuY7Zx79Qf4/wDpUcrizgmPePlDNh9OfyRKyKUlg2LGmcXNY1xOlze4HYLTx+R6MzMV2sxZfT9trZw/xAal7mGPLZua4NxuB29V63F5k57TWY024c/qTrT349Wciknm/wCXFJJ/0sLv8F6NI6rRDRD8+eF8s0E09XBAZ3U8Gkbb3cZJGM0ytcdG5zt0Xr8rpmIpM63P9lt/CwcRYhjmNFtM2ikp4swLg5j2tJ6OkkkaLtbvlA6dTZVYq4cH1dW5I6YjaX47xQ4HhtPh1G5zXva4um2cAHXkcOznOcbdhe2tlVgp6+Sb38I1jc7l2cMeENM+nbJiBldPIM7gH2DM2tibXc7uSTrdMnNtFtU1p2bzvsrODc3B8fbRwSudC+aONzSdHNlDcpe0aZ25hrYfD0Bsrr6zYOuY7/4d8129P+0BNmrKePcthLrb6ueQNP7K5wI+m0uY47blaIvBjDuTlL5zIR8Zc3yn8gba3ofqqJ5+Xfto9SVX8KK+ejxd+HF+eIumjIBOQPiDjnYOl8pBHrrsr+VWt8UZPf8Ay7aImNmPM+38VMj3bHJG3v5YW8149PNmHzSn/HxZn5c8V22jF64QU8s5FxHG+S17XytLrX6bLzaR1TEK4Y94A0eepqqlzfMGMZmt1kcXP/kC9DnzqtawsvGnV4Z/71xDU1G4aamUHtmkyN/uuIXeT9HHrX9HbfhXjj7AMMnmjmxSpyMjaWxxGRsbSSbudtncTYDQ/dCy4MmSsaxx5QrM+zL+Of6u8gNwwOM+YHMOaW5fvZucdfSw3t0W7DPI6v8Ak8LK9Xu0Hgaolbw0+SZxs2GpLCSbiNoeGi57WNvSyx54j7xqPyQt+Jmvhrwc/EnSx8wxU7eWZso1efNkaL6XHmNze2mh0tu5OaMWp139k7TFW24HwTS0sDIG5nhubzPylxzOLtbNA6226Ly8me17TaVfUleIKN01O9jPiNiB3sQbfOyxcvFOTFNa+VOas2pMQrnCWEvEpllY5oYPLmFruOmx7C/1XncDj26+u8a1/f8A8ZeNinq6phATjmzO5bfiecrR6nQBeff68k9MeZ7M8/Vbt7rXwJHaOUnfPb6Af5r1vsysxS2/ls4karP6rQvTalQ8SODBilO1rXBk0RLo3OHlNxZzHdQ11m6jYtG+yvwZpxW2lW2pYk7EcZwiTkGWeAjZjjnjI7xh+ZhHq1elFMGaNxC3VZQzMXqBU/aw+0+cy58rfjO5y2y9drK30a9PR7O6jWk01+NYq7LeqnDtPvNh+drRD5qmYwYvj90fphs/hrwM3DIi55DqiQASOHwtA1DGegvqep9gF53Izzln8ldrbXRUIuitpGTMMbxdp/0CPVQyY65KzWyNqxaNSpreEpudkJHL3z+na34v0XjR9nX9TX/X5/33YvuturXsmJuEKYnyl7fQOv8AzArZb7Nwz43C6eLRI4ThEVMCI7kndzjclaMHGphjVVuPFWkdkJ4p1YiweqcfvMEf/cc1n/kt3GjeWFseVM/2fKYcurm/E6KP/pa5x/nH0Wn7QnvWE7y12y89WyDx44fnkMVXGHPjYwxyBoJ5epcH2HQ3IJ6ZWr0eDkrG6z7rKT7JGh8ZqD7M10rZeeGDMxrQQXga5X3sGk9T9FC3AydWo8HpygOAcEqMUxR2K1UZZEHiZuhAe8WETWE/E1oAJd1LR3Nrc+SuLF6VZ3JM6jSL8UZ5Z8dLaZpfJC2NrWgXJcxpnNh1tc6DsVZxoiuDdvE7/wAO18LjN400X2bOyOT7RbSJwAaHesgPw/r6BZ44F+r8vlH05Rvg1w3NJUPxSpaRmzGIkWzukJ5jwPw2JA/MeylzMsRWMVf907afZTcIx+bC8YknqYiX55RKw+VxD3Elzb+tiDsR11utV8cZsMVrPwlrcdlm428TTXUU0VHTyMh8rZppC3yhx0YA0kXdbve19Ooz4eLFLxNpjftCMV15TPhbOylwCpqhuDPI49yxlmj9B9VXy92zxX9HLeUV4FUsggrqiIBzw1scd9i9rXPsfclis58x1VrLt5jtCq8J1lA6ullx7mOcbnzteRzc3mEjGDN6BtrCxBGy0Za5IpEYE53r6Vi8WMUohh9JHh7GRwzufP5I+VmEYyNJbYE3Lr6j7gWfiVt12m894QpPfutPiRO3D8AZSsOUvbFSj2AvJf3a1wJ/eVHHicmfc/qjXvZIeDGHcnCo3kAGZ75T7E5W3P5Wg/Nc5l+rLP5Fp3K9LKiIOL23BHfRcmN9nJVjC+GHQ1IeXB0bbkfivawuPTuvMwcCcebq3uI2y4+PNL79loDQNl6emt9XQQZ545x3wsEDaeMn0+IfxIWrh/8A1j+KdPLCaTD5pWSviYXNhbnkIt5G3tmIJuR7XXrWyVrMRPutmYhs/gZxE2SmdRPP7SEl7ATq6Jxubd8rib+jmry+bi6b9UeJVXjvtqSxoCAgICAg4yRtcLOAI7EXCD5FE1vwtA9hb+CbHNAsgjv6Aos2f7NBmvfNymZr972upddvk2kAFEYl4fwPqOIp6l7H5QamVri0gWLuWzUj8Dl6We0V48VifhZafp016XA6Nz+Y+nhc/fMYmF1/zEXXnxe0R5V7e8BRHkrcKp57GeGKS23Mja+3tmBsuxaY8SOyKiiawMbGxrBs0NAaPkBZNz5HYIGAZQ0W7WFvoubH2OJrdGtA9hb+CT38jx1eC0krs8tPC934nxNc76kXUotMeJNvT9kjsBkbYaDyjQdh2XNyOUkLXfE0H3F/4rkdhyYwAWAAHYbIOSAgICAgICCseJWGGpwqpjFy4M5rbbl0ZEgA98tvmrcF+nJEuxPdinhTjUdNiAZMAYqlppn32GcjJf0JGU+jr9F6fMxzam49u628dnj4hw2owbEiInOYY3cyB/4oz8P5ha7HDrYqWK1c+LVv4uxPVDeeBOLYsTpuY2zZW2bLH+B3cd2mxIPuNwV5WbDOK3TKmY0sqqcEBAQEBAQEBAQEBAQEBAQEBAQEBAQEBAQEBAQEHxwuLFB+VOLsFdRVs1MQQGPJYe8bvNGQfykD3B7L3MF4yY4/qvr3hr+GMh4kwq0wLKiE8vmkA2lDGkubY6scCLtNv0BXnW6uNl7eP2V/hlz8OPDefDqg1E9Q0uyuZy4gcrgSLFznWvsDbLv1TkcmMsaiC1ttKWRAQEBAQEBAQEBAQEBAQEBAQEBAQEBAQEBAQEBAQEETjXDVFWEGqgjlLdAXN8wHbMNbeilW9q/hnTu5evDMNgpoxFTxsjYLnKxoaLnc6bn1XJtNp3Lj1rgICAgICAgICAgICAgICAgICAgICAgICAgICAgICAgICAgICAgICAgICAgICAgICAgICAgICAgICAgICAgICAgICAgICAgICAgICAgICAgICAgICAgICAgICAgICAgICAgICAgICAgICAgICAgICAgICAgICAgICAgICAgICAgICAgICAgICAgICAgICAgICAgICAgICAgICAgIC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13" name="Rectangle 12"/>
          <p:cNvSpPr/>
          <p:nvPr/>
        </p:nvSpPr>
        <p:spPr>
          <a:xfrm>
            <a:off x="107504" y="231606"/>
            <a:ext cx="8748464" cy="6340197"/>
          </a:xfrm>
          <a:prstGeom prst="rect">
            <a:avLst/>
          </a:prstGeom>
        </p:spPr>
        <p:txBody>
          <a:bodyPr wrap="square">
            <a:spAutoFit/>
          </a:bodyPr>
          <a:lstStyle/>
          <a:p>
            <a:pPr>
              <a:defRPr/>
            </a:pPr>
            <a:endParaRPr lang="en-US" sz="3400" dirty="0" smtClean="0"/>
          </a:p>
          <a:p>
            <a:pPr>
              <a:defRPr/>
            </a:pPr>
            <a:r>
              <a:rPr lang="en-US" sz="2400" dirty="0" smtClean="0"/>
              <a:t>-Some of </a:t>
            </a:r>
            <a:r>
              <a:rPr lang="en-US" sz="2400" dirty="0" err="1" smtClean="0"/>
              <a:t>Calderón’s</a:t>
            </a:r>
            <a:r>
              <a:rPr lang="en-US" sz="2400" dirty="0" smtClean="0"/>
              <a:t> important human rights reforms:</a:t>
            </a:r>
          </a:p>
          <a:p>
            <a:pPr>
              <a:defRPr/>
            </a:pPr>
            <a:endParaRPr lang="en-US" sz="2400" dirty="0" smtClean="0"/>
          </a:p>
          <a:p>
            <a:pPr>
              <a:defRPr/>
            </a:pPr>
            <a:r>
              <a:rPr lang="en-US" sz="2400" dirty="0" smtClean="0"/>
              <a:t>Criminal Justice System Reform adopted: ambitious reform to improve justice system (progress has been slow). The law has an exception for people supposedly involved in organized crime</a:t>
            </a:r>
          </a:p>
          <a:p>
            <a:pPr>
              <a:defRPr/>
            </a:pPr>
            <a:r>
              <a:rPr lang="en-US" sz="2400" dirty="0" smtClean="0"/>
              <a:t>-The Supreme Court determined that cases involving the military and HRs violations should be ruled in a civil court.</a:t>
            </a:r>
          </a:p>
          <a:p>
            <a:pPr>
              <a:defRPr/>
            </a:pPr>
            <a:r>
              <a:rPr lang="en-US" sz="2400" dirty="0" smtClean="0"/>
              <a:t>-Reform to the Writ of </a:t>
            </a:r>
            <a:r>
              <a:rPr lang="en-US" sz="2400" dirty="0" err="1" smtClean="0"/>
              <a:t>Amparo</a:t>
            </a:r>
            <a:r>
              <a:rPr lang="en-US" sz="2400" dirty="0" smtClean="0"/>
              <a:t> (injunction)- It is enhanced, now communities can use it, the effect can be wider, etc. </a:t>
            </a:r>
          </a:p>
          <a:p>
            <a:pPr>
              <a:defRPr/>
            </a:pPr>
            <a:r>
              <a:rPr lang="en-US" sz="2400" dirty="0" smtClean="0"/>
              <a:t>-International HRs covenants at the same level as the Constitution, judges should use them when ruling. </a:t>
            </a:r>
          </a:p>
          <a:p>
            <a:pPr>
              <a:defRPr/>
            </a:pPr>
            <a:r>
              <a:rPr lang="en-US" sz="2400" dirty="0" smtClean="0"/>
              <a:t>-The term ”Individual guarantees” was replaced for HRs; it was establish that all HRs violations must be investigated, compensated, and punished.   </a:t>
            </a:r>
          </a:p>
          <a:p>
            <a:pPr>
              <a:defRPr/>
            </a:pPr>
            <a:endParaRPr lang="en-US" dirty="0" smtClean="0"/>
          </a:p>
          <a:p>
            <a:pPr>
              <a:defRPr/>
            </a:pPr>
            <a:endParaRPr lang="en-US" dirty="0" smtClean="0"/>
          </a:p>
        </p:txBody>
      </p:sp>
    </p:spTree>
    <p:extLst>
      <p:ext uri="{BB962C8B-B14F-4D97-AF65-F5344CB8AC3E}">
        <p14:creationId xmlns:p14="http://schemas.microsoft.com/office/powerpoint/2010/main" val="41074998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p:cNvSpPr>
            <a:spLocks noGrp="1"/>
          </p:cNvSpPr>
          <p:nvPr>
            <p:ph type="ctrTitle"/>
          </p:nvPr>
        </p:nvSpPr>
        <p:spPr>
          <a:xfrm>
            <a:off x="179512" y="-171400"/>
            <a:ext cx="8928992" cy="1008112"/>
          </a:xfrm>
        </p:spPr>
        <p:txBody>
          <a:bodyPr>
            <a:noAutofit/>
          </a:bodyPr>
          <a:lstStyle/>
          <a:p>
            <a:r>
              <a:rPr lang="en-CA" sz="3900" b="1" dirty="0" smtClean="0"/>
              <a:t>Where are we today?</a:t>
            </a:r>
            <a:endParaRPr lang="en-CA" sz="3900" b="1" dirty="0"/>
          </a:p>
        </p:txBody>
      </p:sp>
      <p:sp>
        <p:nvSpPr>
          <p:cNvPr id="10" name="Title 4"/>
          <p:cNvSpPr txBox="1">
            <a:spLocks/>
          </p:cNvSpPr>
          <p:nvPr/>
        </p:nvSpPr>
        <p:spPr>
          <a:xfrm>
            <a:off x="251520" y="3068960"/>
            <a:ext cx="8640960" cy="3240360"/>
          </a:xfrm>
          <a:prstGeom prst="rect">
            <a:avLst/>
          </a:prstGeom>
        </p:spPr>
        <p:txBody>
          <a:bodyPr vert="horz" lIns="91440" tIns="45720" rIns="91440" bIns="45720" rtlCol="0" anchor="ctr">
            <a:normAutofit/>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2" name="TextBox 11"/>
          <p:cNvSpPr txBox="1"/>
          <p:nvPr/>
        </p:nvSpPr>
        <p:spPr>
          <a:xfrm>
            <a:off x="107504" y="764704"/>
            <a:ext cx="5832648" cy="2954655"/>
          </a:xfrm>
          <a:prstGeom prst="rect">
            <a:avLst/>
          </a:prstGeom>
          <a:noFill/>
        </p:spPr>
        <p:txBody>
          <a:bodyPr wrap="square" rtlCol="0">
            <a:spAutoFit/>
          </a:bodyPr>
          <a:lstStyle/>
          <a:p>
            <a:pPr>
              <a:defRPr/>
            </a:pPr>
            <a:r>
              <a:rPr lang="en-US" sz="2400" dirty="0" smtClean="0"/>
              <a:t>-The PRI is back and a new President, </a:t>
            </a:r>
            <a:r>
              <a:rPr lang="en-US" sz="2400" dirty="0" err="1" smtClean="0"/>
              <a:t>Peña</a:t>
            </a:r>
            <a:r>
              <a:rPr lang="en-US" sz="2400" dirty="0" smtClean="0"/>
              <a:t> Nieto, is in power.  He committed to approve many structural reforms (telecommunication, education, etc).</a:t>
            </a:r>
          </a:p>
          <a:p>
            <a:pPr>
              <a:defRPr/>
            </a:pPr>
            <a:r>
              <a:rPr lang="en-US" sz="2400" dirty="0" smtClean="0"/>
              <a:t>-</a:t>
            </a:r>
            <a:r>
              <a:rPr lang="en-US" sz="2400" dirty="0" err="1" smtClean="0"/>
              <a:t>Peña</a:t>
            </a:r>
            <a:r>
              <a:rPr lang="en-US" sz="2400" dirty="0" smtClean="0"/>
              <a:t> Nieto approved the Victims Law  </a:t>
            </a:r>
          </a:p>
          <a:p>
            <a:pPr>
              <a:defRPr/>
            </a:pPr>
            <a:r>
              <a:rPr lang="en-US" sz="2400" dirty="0" smtClean="0"/>
              <a:t>-He will create a national gendarmerie  still not clarity of the consequences of this</a:t>
            </a:r>
            <a:endParaRPr lang="en-US" dirty="0" smtClean="0"/>
          </a:p>
          <a:p>
            <a:endParaRPr lang="en-CA" dirty="0"/>
          </a:p>
        </p:txBody>
      </p:sp>
      <p:sp>
        <p:nvSpPr>
          <p:cNvPr id="41988" name="AutoShape 4"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0" name="AutoShape 6"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2" name="AutoShape 8"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4" name="AutoShape 10"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8" name="AutoShape 14" descr="data:image/jpeg;base64,/9j/4AAQSkZJRgABAQAAAQABAAD/2wCEAAkGBxAREBUSEBQWFhUXGBgVGBgWFh4YGRgZHBkcGhgcGhgYHSghGB8lHhoZITEhJSkrOjouFx8zODMsNygtLiwBCgoKDg0OGxAQGywkICQsLCwvLCwsLCwsLCwsLCwsLCwsLCwsLCwsLCwsLCwsLCwsLCwsLCwsLCwsLCwsLCwsLP/AABEIAMIBAwMBEQACEQEDEQH/xAAcAAEAAwADAQEAAAAAAAAAAAAABQYHAgMEAQj/xABDEAABAwIEBAQDBQQHCAMAAAABAAIDBBEFEiExBhNBUQciYXEygZEUQlJyoSNisbIVFoKiwdHwCCQ0U5KTwvEzQ3P/xAAaAQEAAwEBAQAAAAAAAAAAAAAAAgMEAQUG/8QAMBEBAAICAQMDAQYGAwEAAAAAAAECAxEEEiExE0FRIgUUMmFxwYGRobHR8CNC4TP/2gAMAwEAAhEDEQA/ANxQEBAQEBAQEBAQEBAQEBAQEBAQEBAQEBAQEBAQEBAQEBAQEBAQEBAQEBAQEBAQEBAQEBAQEBAQEBAQEBAQEBAQEBAQEBAQEBAQEBAQEBAQEBAQEBAQEBAQEBAQEBAQEBAQEBAQEBAQEBAQLoCAgICAgICAgICAgICAgICAgICAgICAgICAgICAgIIzEMdp4XZXu83UNBJHvbZZsvLxYp1ae6q+alO0y8fEuaekzwOu0ec2PxNAN/pvb0VPM3lw9WOfzQz7tj3WVa4bxZ0ErWknluOUi+gvs709fRebw+TOPJETPaWXBlmtu/hoYK+hek+oCAgICAgICAgICAgICAgICAgICAgICAgICAgICCp8aUkFhIXBsttrXzj1ttbv8l5X2jix/i3q392Pk1p5me6AwvGZqcODLFp+64XF+41Xn4OVkwxMV8T7Sz481qdoR7jc/wCWyzzPfapO8N4hO6ojYZHlpJuCbiwBPXbZbuHmyzlrXqnTRgvebxG+y/Be+9EQEBAQEBAQEBAQEBAQEBAQEBAQEBAQEBAQEBAQeDFcKiqG2kGo2cPiHsf8FRm49M0asrvjreO6iYvg0tOfNqw7PGx9+xXg8ji3wz37x8vPy4Zx/ojVmVLLwNS5pnydGtsPdx/yB+q9P7Mx7yTb4a+JX6pld17bcICCG4k4mpaBsbqp5aJHiNpAJ1tck22aOpU6Y7X/AAuxG0tBM17Q9jg5rgC1zTcEHUEEbhQcc0BAQEBAQEBAQEBAQEBAQEBAQEHixPFqamaHVM0cQJsDI8MBPYZjqu1rNvEbHDDscpKj/h6iGX/85GuP0BXZravmDSQUQQEHnratkLC+Q2A/X0HcqGTJXHXqt4RtaKxuVIxniN9QDGxoaw9LXcdbj2+X1Xh8jnWzfRWO39WHJyJv9MR2QhYQbEG/a2v0WLUxOtM8wkMMxaalJDdjqWuG/r3Cvw8jJx96/lKymW+JesFxVlTHmboRo5vY/wCI7Fe7x+RXNXqh6GPJF43CQWhYIMB8c8YE2INgB8tPHY/nks5390R/qvU4NNVm3z+y3HHuu1FjIwLAqV0zHSSOtaPNlOaTNKWk2OVrRpsendZOic+aelDW57LJwNxfDicBkjGR7DlkjJzFhO1jYZmkbGw2PZV5sU4ralyYmPKyKpwQEBAQEBAQEBAQEBAQEBAQEGDeKmA4nU4pI5tPLJGGMbCWNLm5AAXajQHOXaHX5ar0uJlxUx957razEQotRw/Wx6yUtQ23V0Dxa3Y5f1Wv1cdveEtxKcwDxFxOjOUTGVg0Mc93/LMTnb9fkq78XHeNx2/RzoiWn4L4w0EkRdVB8EjR8AaZA78jmj9HAf4rBfhZKz27oTSVarvGKumm5dBTMs51mNka6SR/9mNwAJ7C/ur44Na13e2nej5loeHYZV1kET8TDYpRcmOE+WxtbNe9nb3sT7rx+Xxcea8d51H9WbJii8xtYKWhihbaJgHsNT7ncqVMVMddVhOtIr4hmlTVyPkMjyc9732II2t2svm8mS1rza3l5VrzNtz5aDhTefTRmoaHEjXMAb66H5ix+a+gwx6uKPUh6VI6qR1PDiFG+ihlmoIOdKQLRGTKDY62JB2BJt1tYKfH4uLHeZjtt3HirWZ0pGH+MwbIY6+kkic02dkNy0/vRvDSLe59l6k8KZjdJ2v6PhfK3iujjoDXiQPhy5mlu7zsGAH7xPlsdjvaxWSMVpv0a7o676YfwPgrsXxOSeptymuNRUEny6uJbHc9DYj8rHei9PPf0cUUjz4WWnUaePxH4q/pGsLmH9hFeOEdMt/M/wDtEA+wap8XD6de/mUqRqGneB/D0lPSyVMoLTUlhY0/8tgOV1v3i5x9sp6rDzMsXvqPZXedtLWRAQEBAQEBAQEBAQEBAQEBAQEGK8WeLtWyolgpIomNje+PO8F7nFji0kAEBouNtV6OLhRasWtPlZWm43Kpt8TsZDr/AGs3J+HlQkewHLv9FfPEw+8f1S6IR3EvFtRX5RUtgzsJ87IgyU6Wyude5A7aaqeHBWk7pM/zdisQg1fPZJpvhtxPg+HNaZeaaiUftJuXdkQv/wDGNc1tiS1pufQADzuRjzZZ8do9ldomW5wyte0OaQ5rgCCDcEEXBB6iy85U5oPBLg1M5/MdE0u79/cbFUTxsU26prG1c4qTO9PcAr1j6gzrxTwegrYywTU8ddGM0YdKxsjwATy3Am9iL2vsddrrTx8lsc71OkqzMME578mTM7JfOGXOUOIsXZds1gBfsF7Go3uIXPdDjtTHSvpGSZIXvMkgaLF5LQ2znDUts34dtTe6hOGk3658uaje2h+G3hi6bJVYg0ti0dHCdDJ2dIOjP3evXTQ4+Ty/+tP5/wCEbX+G3AWXmqn1AQEBAQEBAQEBAQEBAQEBAQEFYb4fYTzHSGkjc57i52fM8Ek3PlcSBqegVnr5Na32d6pTdDhVPALQQxxj9xjW/wAoUJmZ8ubV3xTig/oqpkmjY4tjswuaCWvcQxhaSLghzhsrePuclYj5dr5Y54d8EuxP7Q4+VkcbmsdqAZ3NPL23DdHEflHVejy+R0aiPPlba2kTFwfiTp/s/wBlmEl7G7CGD1Mnw5f3r2Vn3jFFerbvVGn6W4cw00tJBTl2YxRMjLuhLWgEgdBovGvPVaZUJFRBAQfHg2Nt0H5FxSCWOaVlTfmte4S5ty+/mJJ3udb+t171JrNI6V8T2SvEfDE1FDSSy3/3mIyZS3KWOB1aR+VzD7k9lXgzRkm0fBW22leD/BNHLTR18zTJKXPytf8AAzI8tBDfvO0vd17aWA3WPl579U0jwhe0+GuLCrEBBjXinx7VsqzQ0LnR5MrXuYPO97wCGNJHlADhqNST6a+hxeNWa9d1lKx5l6qXw2xgsa5+LTMfa5aJJXBp7ZuaL/RcnlYvajnVHw03BKaWKmijnk5kjWNa+T8bgLF2uuqxWmJtMxHZB4KzjLDInZJKyAOG45jSR72OnzU64clu8RLupSOG4rT1Lc9PLHK3vG8OA98p0ULVmvaYNPVJI1oLnEADUkmwA9SdlFxATccYUw2NbBf0kDv1bdWxgyT4rLupejDuK8OqHhkNVA97tGsEjczuujSbnQHYLlsV6+Ylx6MQx6jp3ZKipgicRmyySsYctyL2cQbXBF/Qrlcdrd4iZNJG6gI6DHqN8vIZUwOlu5vLbKwvu2+YZAb3FjcW6FTnHeI3MTp3UvtZjtHDII5qiGOQ2sx8rWuN9BZrjfVIx3mNxE6NOpnEdE6o+ytqIjPcjlh4LrgEuBA2IANx6J6V+nq12NPRieLU1M3PUzRxNOgMjw257C51PsuVrNu0Q4j6HjHDZniOKrhc92jWh4u49gDufQKVsOSsbmJd1KdVbggICCv8fYMa3DqiBgu8tzMHd7CHsHzLQPmrMN+i8Wdjyr/gjROiww52uY588jiHtLToGs2Ov3P4q3l2i2Tt47O2ncr+syL6gICAgIPBU4JSSStnkghfK22WR0bS8W2s4i4spRa0RqJFG8d6LPhzJANYp2H5PDmfq4t/RaeFaK5O6dJ1KweGeFPpcLp4pQWvyukcDuDI4vsexAcAR6KnPfryTaEbeVoVTggIMn8WPDuSpe6uoxmkIAlhA1flFszD1dawLettNdDv4vJikdFvCyltdpPCrxClnkFDXG8liIpHXDnlu8b77vtc30vlIOu/OVxorHqU8F6+7yeNPFlQ2ZuH0znNBY10mS+Z5eSGx3GtrWuBvmA9DLh4azHqWKR7u7BMLwaCnEUuH1kz7eeR9DNmJO5bp5B2y22HXVcyZM1rb6oj+MOTaZlD+HGH1NNjRdFBUQ0juc0unie0ckBzmZnOaAHXazU+vdWcm9b4dTMTPbwlad1cqqrqOJMSdTxymOjiu6wvYsa4APLfvPcSLX0aPY5kVrxsfVMfVJ+GF0xDw5wWlpZZX0xeIo3yEmaTMcjS46hwAJt0AWaOVmtaI35R67SpHgXhImrpaots2FlmjUgPkuBYnezA4f2gtXOvqkU+Urz20+MiGLcTuvrFFJc9uXT2FvUOkH0eU36PG/Of3PFW043X/Z6aac2PKjfJYmwJa0kC/ray82leq0V+VUMe8DMPdPWVNbLq5gtfvJKS559wB/fXo863TSKQtydo0guIoJsR4hljgJDzPy2uH/1iEBrn76Zchdp121KtxzXFx4m3x/d2O1WiP4Ww/AoDiB5ks8TCA5zz+0kf5Ph2bcu9bC51WL1cmeej2lDc2nSq8CcLPxyaSvxKRz2B+QNBLcxtmIB+5G0OAs3qTqLG+jPljBEY8flKZ6e0PR4ucEUFHRsnpWcp3NbGRnc4PaWuNgHE6gtB9gVzicjJe/TaduUtMzqV68Ja+WfCYHTFznAyMzONy5rZHBuvWws3X8Ky8qsVyzEIW8rgs7ggIOE0ga0udoACT7AXK5a0ViZn2cmdRtFcN4m6oZI92lnkAdm2FvfqsvDzzmrMz8qsOTriZlMLWuEBAQEBAQRHFFa6GDMy2bM0C4v1vsfZZOZmtixdVfO4U57zSm48pCgqOZEyTbM0Ot2uL2WjFfrpFvmFlbdURLvU0hBA8b48+gon1McfMc1zAGEkAhzwHagEjQkqzDSL36ZnTsRtRm+OFIWf8NNzOjQ5mUntmvf+6tU8C3zGnenvpWOC+GazEMV+2ywuhiE5qnF4c0El5e1kZIBfr17DXcA35stceLoidzrSybarp6vFjBKmmxQYhFG6SNxilzZS5rJIsoyvtsCGNNz+IjoucXJW+L05nUuVncaWqk8aMMcy8jZmP/AGh1zb7rg6x10F7fJZ54OSJ7a0h0rZTVH9JYc52R8TaiKRrQ+weGuDmhxykgXGu53Cz69PJ86c8Sw3griKTA6yQVcDxnbkkaQGvBabgsLtHC99jY3BvoL+rmxRnpHTKy31Qs/iDx1UVeHHk00kFNK5sZkm8r5bgvyxNabFtmHM65BBt1Wfj4K1yd53MfH7o1jusfhZh0sOBOkgaOfMJpWZti/VkV/SzGn5qnlWi2fv4jsW/Eyjgvih+EVj5JI3OJaYpI3nlvBzA3OYEggjY9yvQzYozUiIlO0RMeVm4444xCvpMsdK+CmkdlLjdz5bC5A8o8lxqQOwvuFRgwY8d+9omXKxEStvh004fgD6l0Zzu5s+WxzON8kQt65W/VZ+TPqZ9RPZC07lDeBeESGaprJ2uDrCMF7SCXPOeQ6j0b9SrObeNRSqV59l78ScClrsOlhh1ku2RjdBmLDfLc6C4uAT1ssvHyRjyRM+EKzqWY8DeILcIhfRVtPMHNe5wygBwzbhzZC3qNCO/pruz8f1p66TCdo3O4fcbqsQ4knjZTwvipGOuHvHlBOhkc7Z7gLgMaTv6krlIpxqzNp3YjVWy4BhEVHTR00IOSMWF9ySSXOPqXEk+pXnXvN7TaVcpBRBAQRPEU7Ps0rc7Q7KdMwBPcWWTl2rOG0b9lWa0dEqzwhibYXva82a5uYX0F23/iP4Lzfs/PFLTFvfuyca8VmYl5BxDVczmZzvfL923a3+iqY52bq6t/wV/eL73toFFPzI2PAtmaHW9xdfQY79dYt8vTrO4271N0QEHTWTiONzzs1pcfkLqGS8UrNp9nLW6Y2o39a6nmZrjLf4A0Wt2va9/W68OPtHL1b9vhg+833+T0caYiJHMiabhozG3cjT6D+ZWfaOeLTFY9u7vKybmKwsuCfs6SLOQ2zATc2tfXW69Pj/AEYa9Xbs14vppG3VLxHTB7WNdnLiG+UXGptvt9FC3NwxaKxO5n4RnPTekuta4QdfJZe+UX72F03I5oPqDqEDL3ytv3sE3I8fENTNFSTSU7M8zY3GNti7M+3lGUanXopY4ibRFvAzOHxWqQMtXhcheN8oc3Xr5JIyW/UrbPEr5reP9/is6Y9pV7GDi3EFSxrad8MDc2TO1zYmDYue8iz39LNHoBuVdT0uPXe9y72q3PCqBlPBHBELMjY1je9mi2p6leXa02mZlU73QtJuWg+4uuDmg+oCAg4Pia7cA+4ukbHIBB9QEBBnmNYzUve5jnZA0luVug0PU7lfPcnlZrWmszp5uXLeZmJQ1liUCErNgGC0tQ0OzPzN0ey4377XsV6nF4uHNWJmZ3HmGvFhx3ja6RsDQABYAWA7BezEREahucl0dYmbmy5hm7X1+iDsQddRC17XMdqHAg+x0UbVi0TE+7kxuNSouN4JDTNJMpc4/A2wvvqXG+3rovD5PEx4Y/F39oYMuGtI8oFeezOb5XOADnEgbAkm3tfZSm0zGpl2ZmfL4yQtIINiDcHseiRMxO4I37J3h+OpkqWOcZC0HMXOLrWttc732st3EjNfNEzvTRhi9rxM7X1e89BgmHcX47W1z6ajq23LpSzNHEG5Gk283KJ2svVthwY8cWtH91uoiNykeIq7inD4vtFRUMdGHNDixsTgLmwzDlNNidNO/RQxxxsk9MR3/wB/MjplpHAPED8QoI6mRoa8l7XBt8t2uLbtvrY2vbW21ysWfH6d5rCuY1KVrMXpoTlmnijPZ8jWn6OKritp8QaeinqGSNDo3Nc07OaQ4H2I0XJiY8uOb3gC5Nh3OgQRv9YqG5H2qnuNCOcy4+WZS9O3xLupSUcgcAWkEHUEG4PsVFxxfM0GxcAfU2TuOxB1tnYTYOBPYEFNSMmqOLMRk4i+xQzlsHPY0sEcZ8jIw+UZi3Nrlfrfrot8YaRx+uY76/dZqOlrM87GNLnuDWjcuIAHuSsGpnwreGn4gopDljqYHE7BszCfoCpTS0eYd1KSuouOl1XGAXF7QALk5hYDuT0TUmnkjx2jcLtqISO4laR9QVKaW+HdS9lVO2Njnu0DQSfkq72ilZtPsjM6jbMsQq3TzOkI1cdh22HvovmcuScuSbfLyr267TLyqpBP8K4THUc3mXsAALG1i6+vuLfqt/B41M0W6vbTRx8UX3t2PwKsppM9P5h0LSAbdnNO/wCqlPEz4b9WPv8A77pThyY7bomoOJI4zHHXFtPLLm5YebCTLlzWJ0abvboTr0uvW405clZm9dTDZim1q7tGndxfLUNoKh1JczCJ5jy6m9t2jq61yPWy049dcdXhZD8swTSCUSRufzc2Zr2k8zOTuDuXEn9V7c+nrXsu1D9Z4O+U08JqBaUxsMgHR+UZ/wBbrwp1vsolC1fFMcs76SheyWpY0ve0XIY0ENPm+AuBc0Zb312VXJrnrj6sceflDJ1xH0wjG8NVkz80xDSdy52Y/IN0+VwvH+48jLbeSf67Yvu+S87s8WP4K6mcLEuY7Zx79Qf4/wDpUcrizgmPePlDNh9OfyRKyKUlg2LGmcXNY1xOlze4HYLTx+R6MzMV2sxZfT9trZw/xAal7mGPLZua4NxuB29V63F5k57TWY024c/qTrT349Wciknm/wCXFJJ/0sLv8F6NI6rRDRD8+eF8s0E09XBAZ3U8Gkbb3cZJGM0ytcdG5zt0Xr8rpmIpM63P9lt/CwcRYhjmNFtM2ikp4swLg5j2tJ6OkkkaLtbvlA6dTZVYq4cH1dW5I6YjaX47xQ4HhtPh1G5zXva4um2cAHXkcOznOcbdhe2tlVgp6+Sb38I1jc7l2cMeENM+nbJiBldPIM7gH2DM2tibXc7uSTrdMnNtFtU1p2bzvsrODc3B8fbRwSudC+aONzSdHNlDcpe0aZ25hrYfD0Bsrr6zYOuY7/4d8129P+0BNmrKePcthLrb6ueQNP7K5wI+m0uY47blaIvBjDuTlL5zIR8Zc3yn8gba3ofqqJ5+Xfto9SVX8KK+ejxd+HF+eIumjIBOQPiDjnYOl8pBHrrsr+VWt8UZPf8Ay7aImNmPM+38VMj3bHJG3v5YW8149PNmHzSn/HxZn5c8V22jF64QU8s5FxHG+S17XytLrX6bLzaR1TEK4Y94A0eepqqlzfMGMZmt1kcXP/kC9DnzqtawsvGnV4Z/71xDU1G4aamUHtmkyN/uuIXeT9HHrX9HbfhXjj7AMMnmjmxSpyMjaWxxGRsbSSbudtncTYDQ/dCy4MmSsaxx5QrM+zL+Of6u8gNwwOM+YHMOaW5fvZucdfSw3t0W7DPI6v8Ak8LK9Xu0Hgaolbw0+SZxs2GpLCSbiNoeGi57WNvSyx54j7xqPyQt+Jmvhrwc/EnSx8wxU7eWZso1efNkaL6XHmNze2mh0tu5OaMWp139k7TFW24HwTS0sDIG5nhubzPylxzOLtbNA6226Ly8me17TaVfUleIKN01O9jPiNiB3sQbfOyxcvFOTFNa+VOas2pMQrnCWEvEpllY5oYPLmFruOmx7C/1XncDj26+u8a1/f8A8ZeNinq6phATjmzO5bfiecrR6nQBeff68k9MeZ7M8/Vbt7rXwJHaOUnfPb6Af5r1vsysxS2/ls4karP6rQvTalQ8SODBilO1rXBk0RLo3OHlNxZzHdQ11m6jYtG+yvwZpxW2lW2pYk7EcZwiTkGWeAjZjjnjI7xh+ZhHq1elFMGaNxC3VZQzMXqBU/aw+0+cy58rfjO5y2y9drK30a9PR7O6jWk01+NYq7LeqnDtPvNh+drRD5qmYwYvj90fphs/hrwM3DIi55DqiQASOHwtA1DGegvqep9gF53Izzln8ldrbXRUIuitpGTMMbxdp/0CPVQyY65KzWyNqxaNSpreEpudkJHL3z+na34v0XjR9nX9TX/X5/33YvuturXsmJuEKYnyl7fQOv8AzArZb7Nwz43C6eLRI4ThEVMCI7kndzjclaMHGphjVVuPFWkdkJ4p1YiweqcfvMEf/cc1n/kt3GjeWFseVM/2fKYcurm/E6KP/pa5x/nH0Wn7QnvWE7y12y89WyDx44fnkMVXGHPjYwxyBoJ5epcH2HQ3IJ6ZWr0eDkrG6z7rKT7JGh8ZqD7M10rZeeGDMxrQQXga5X3sGk9T9FC3AydWo8HpygOAcEqMUxR2K1UZZEHiZuhAe8WETWE/E1oAJd1LR3Nrc+SuLF6VZ3JM6jSL8UZ5Z8dLaZpfJC2NrWgXJcxpnNh1tc6DsVZxoiuDdvE7/wAO18LjN400X2bOyOT7RbSJwAaHesgPw/r6BZ44F+r8vlH05Rvg1w3NJUPxSpaRmzGIkWzukJ5jwPw2JA/MeylzMsRWMVf907afZTcIx+bC8YknqYiX55RKw+VxD3Elzb+tiDsR11utV8cZsMVrPwlrcdlm428TTXUU0VHTyMh8rZppC3yhx0YA0kXdbve19Ooz4eLFLxNpjftCMV15TPhbOylwCpqhuDPI49yxlmj9B9VXy92zxX9HLeUV4FUsggrqiIBzw1scd9i9rXPsfclis58x1VrLt5jtCq8J1lA6ullx7mOcbnzteRzc3mEjGDN6BtrCxBGy0Za5IpEYE53r6Vi8WMUohh9JHh7GRwzufP5I+VmEYyNJbYE3Lr6j7gWfiVt12m894QpPfutPiRO3D8AZSsOUvbFSj2AvJf3a1wJ/eVHHicmfc/qjXvZIeDGHcnCo3kAGZ75T7E5W3P5Wg/Nc5l+rLP5Fp3K9LKiIOL23BHfRcmN9nJVjC+GHQ1IeXB0bbkfivawuPTuvMwcCcebq3uI2y4+PNL79loDQNl6emt9XQQZ545x3wsEDaeMn0+IfxIWrh/8A1j+KdPLCaTD5pWSviYXNhbnkIt5G3tmIJuR7XXrWyVrMRPutmYhs/gZxE2SmdRPP7SEl7ATq6Jxubd8rib+jmry+bi6b9UeJVXjvtqSxoCAgICAg4yRtcLOAI7EXCD5FE1vwtA9hb+CbHNAsgjv6Aos2f7NBmvfNymZr972upddvk2kAFEYl4fwPqOIp6l7H5QamVri0gWLuWzUj8Dl6We0V48VifhZafp016XA6Nz+Y+nhc/fMYmF1/zEXXnxe0R5V7e8BRHkrcKp57GeGKS23Mja+3tmBsuxaY8SOyKiiawMbGxrBs0NAaPkBZNz5HYIGAZQ0W7WFvoubH2OJrdGtA9hb+CT38jx1eC0krs8tPC934nxNc76kXUotMeJNvT9kjsBkbYaDyjQdh2XNyOUkLXfE0H3F/4rkdhyYwAWAAHYbIOSAgICAgICCseJWGGpwqpjFy4M5rbbl0ZEgA98tvmrcF+nJEuxPdinhTjUdNiAZMAYqlppn32GcjJf0JGU+jr9F6fMxzam49u628dnj4hw2owbEiInOYY3cyB/4oz8P5ha7HDrYqWK1c+LVv4uxPVDeeBOLYsTpuY2zZW2bLH+B3cd2mxIPuNwV5WbDOK3TKmY0sqqcEBAQEBAQEBAQEBAQEBAQEBAQEBAQEBAQEBAQEHxwuLFB+VOLsFdRVs1MQQGPJYe8bvNGQfykD3B7L3MF4yY4/qvr3hr+GMh4kwq0wLKiE8vmkA2lDGkubY6scCLtNv0BXnW6uNl7eP2V/hlz8OPDefDqg1E9Q0uyuZy4gcrgSLFznWvsDbLv1TkcmMsaiC1ttKWRAQEBAQEBAQEBAQEBAQEBAQEBAQEBAQEBAQEBAQEETjXDVFWEGqgjlLdAXN8wHbMNbeilW9q/hnTu5evDMNgpoxFTxsjYLnKxoaLnc6bn1XJtNp3Lj1rgICAgICAgICAgICAgICAgICAgICAgICAgICAgICAgICAgICAgICAgICAgICAgICAgICAgICAgICAgICAgICAgICAgICAgICAgICAgICAgICAgICAgICAgICAgICAgICAgICAgICAgICAgICAgICAgICAgICAgICAgICAgICAgICAgICAgICAgICAgICAgICAgICAgICAgICAgIC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13" name="Picture 12" descr="peña.jpg"/>
          <p:cNvPicPr>
            <a:picLocks noChangeAspect="1"/>
          </p:cNvPicPr>
          <p:nvPr/>
        </p:nvPicPr>
        <p:blipFill>
          <a:blip r:embed="rId4" cstate="print"/>
          <a:stretch>
            <a:fillRect/>
          </a:stretch>
        </p:blipFill>
        <p:spPr>
          <a:xfrm>
            <a:off x="6228184" y="692696"/>
            <a:ext cx="2522821" cy="2438772"/>
          </a:xfrm>
          <a:prstGeom prst="rect">
            <a:avLst/>
          </a:prstGeom>
        </p:spPr>
      </p:pic>
    </p:spTree>
    <p:extLst>
      <p:ext uri="{BB962C8B-B14F-4D97-AF65-F5344CB8AC3E}">
        <p14:creationId xmlns:p14="http://schemas.microsoft.com/office/powerpoint/2010/main" val="410749982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0" t="44647" r="4414"/>
          <a:stretch/>
        </p:blipFill>
        <p:spPr bwMode="auto">
          <a:xfrm>
            <a:off x="-1" y="5446919"/>
            <a:ext cx="9144001" cy="143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p:cNvSpPr>
            <a:spLocks noGrp="1"/>
          </p:cNvSpPr>
          <p:nvPr>
            <p:ph type="ctrTitle"/>
          </p:nvPr>
        </p:nvSpPr>
        <p:spPr>
          <a:xfrm>
            <a:off x="179512" y="-171400"/>
            <a:ext cx="8928992" cy="1008112"/>
          </a:xfrm>
        </p:spPr>
        <p:txBody>
          <a:bodyPr>
            <a:noAutofit/>
          </a:bodyPr>
          <a:lstStyle/>
          <a:p>
            <a:r>
              <a:rPr lang="en-CA" sz="3900" b="1" dirty="0" smtClean="0"/>
              <a:t>Mexico Today: Persistent Challenges</a:t>
            </a:r>
            <a:endParaRPr lang="en-CA" sz="3900" b="1" dirty="0"/>
          </a:p>
        </p:txBody>
      </p:sp>
      <p:sp>
        <p:nvSpPr>
          <p:cNvPr id="8" name="Title 4"/>
          <p:cNvSpPr txBox="1">
            <a:spLocks/>
          </p:cNvSpPr>
          <p:nvPr/>
        </p:nvSpPr>
        <p:spPr>
          <a:xfrm>
            <a:off x="323528" y="2924944"/>
            <a:ext cx="8568952" cy="2016224"/>
          </a:xfrm>
          <a:prstGeom prst="rect">
            <a:avLst/>
          </a:prstGeom>
        </p:spPr>
        <p:txBody>
          <a:bodyPr vert="horz" lIns="91440" tIns="45720" rIns="91440" bIns="45720" rtlCol="0" anchor="ctr">
            <a:normAutofit fontScale="92500" lnSpcReduction="20000"/>
          </a:bodyPr>
          <a:lstStyle/>
          <a:p>
            <a:pPr>
              <a:spcBef>
                <a:spcPct val="0"/>
              </a:spcBef>
            </a:pPr>
            <a:endParaRPr lang="en-US" sz="4400" dirty="0" smtClean="0">
              <a:latin typeface="+mj-lt"/>
            </a:endParaRPr>
          </a:p>
          <a:p>
            <a:pPr>
              <a:spcBef>
                <a:spcPct val="0"/>
              </a:spcBef>
            </a:pPr>
            <a:endParaRPr lang="en-US" sz="4400" dirty="0" smtClean="0">
              <a:latin typeface="+mj-lt"/>
            </a:endParaRPr>
          </a:p>
          <a:p>
            <a:pPr>
              <a:spcBef>
                <a:spcPct val="0"/>
              </a:spcBef>
            </a:pPr>
            <a:endParaRPr lang="en-US" sz="2400" dirty="0" smtClean="0"/>
          </a:p>
          <a:p>
            <a:pPr>
              <a:spcBef>
                <a:spcPct val="0"/>
              </a:spcBef>
            </a:pPr>
            <a:r>
              <a:rPr lang="en-US" sz="2400" dirty="0" smtClean="0"/>
              <a:t> </a:t>
            </a:r>
          </a:p>
          <a:p>
            <a:pPr>
              <a:spcBef>
                <a:spcPct val="0"/>
              </a:spcBef>
            </a:pPr>
            <a:r>
              <a:rPr lang="en-US" sz="2400" dirty="0" smtClean="0"/>
              <a:t> </a:t>
            </a:r>
            <a:endParaRPr lang="en-CA" sz="2400" dirty="0" smtClean="0"/>
          </a:p>
          <a:p>
            <a:pPr lvl="0">
              <a:spcBef>
                <a:spcPct val="0"/>
              </a:spcBef>
            </a:pPr>
            <a:endParaRPr kumimoji="0" lang="en-US" sz="2400" u="none" strike="noStrike" kern="1200" cap="none" spc="0" normalizeH="0" noProof="0" dirty="0" smtClean="0">
              <a:ln>
                <a:noFill/>
              </a:ln>
              <a:solidFill>
                <a:schemeClr val="tx1"/>
              </a:solidFill>
              <a:uLnTx/>
              <a:uFillTx/>
              <a:latin typeface="+mj-lt"/>
              <a:ea typeface="+mj-ea"/>
              <a:cs typeface="+mj-cs"/>
            </a:endParaRPr>
          </a:p>
        </p:txBody>
      </p:sp>
      <p:sp>
        <p:nvSpPr>
          <p:cNvPr id="12" name="TextBox 11"/>
          <p:cNvSpPr txBox="1"/>
          <p:nvPr/>
        </p:nvSpPr>
        <p:spPr>
          <a:xfrm>
            <a:off x="107504" y="692696"/>
            <a:ext cx="8964488" cy="1846659"/>
          </a:xfrm>
          <a:prstGeom prst="rect">
            <a:avLst/>
          </a:prstGeom>
          <a:noFill/>
        </p:spPr>
        <p:txBody>
          <a:bodyPr wrap="square" rtlCol="0">
            <a:spAutoFit/>
          </a:bodyPr>
          <a:lstStyle/>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CA" dirty="0"/>
          </a:p>
        </p:txBody>
      </p:sp>
      <p:sp>
        <p:nvSpPr>
          <p:cNvPr id="41988" name="AutoShape 4"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0" name="AutoShape 6"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2" name="AutoShape 8" descr="data:image/jpeg;base64,/9j/4AAQSkZJRgABAQAAAQABAAD/2wCEAAkGBhMREBMUExQWFRUVGR8XGBgYGRgYHRgdHBcWHxgXGBobHiYgHBwjGRwYIC8gIycpLjgsGCAxNTAqNSYrLCkBCQoKDgwOGQ8PGi4kHyQvKTAtKjAqLTUsLSw0LCwsLSwsNCwpKSwpKSksKSw1LCksLCwsLCwsLCksLCwsLCksLP/AABEIAIEA7AMBIgACEQEDEQH/xAAcAAEAAgIDAQAAAAAAAAAAAAAABgcEBQECAwj/xAA8EAACAQMCBAQFAQUGBwEAAAABAgMABBESIQUGBzETQVFhIjJxgZGhFEJScrEVIzNiwdEWgpKisuHwQ//EABoBAQADAQEBAAAAAAAAAAAAAAABAgMEBQb/xAAsEQACAgEDAgQFBQEAAAAAAAAAAQIRAxIhMQRBIlFhgQVxocHwEzKx0fGR/9oADAMBAAIRAxEAPwC8aUpQClKUApSlAK4JxWh5l43JAyKgHxAnURnsRsK1fFeIG6tg/Yxt/eIOxz8rfp+prgzddDG5RW8l2/PJbkWTOlRXk3iJ+KJjsBqXPl/EPp2NSkGt+nzrPjU0SjmlKV0AUpSgFKUoBSlKAUpSgFKUoBSlKAUpSgFKUoBSlKAUpSgFKUoBSlKA03Nej9nOsE7/AAkDsfIk+Q8qhKSlQQCRqGD7j0NWTd6NDCTGgjB1HAqur2FEchH1r5N/ofevn/isGpqaf9lZGOasnhUemCIHyQf0qu7aHW6qTgMQCe2ATv8ApVmgVb4RHecvkInNKUr3iwpUP4b1QtJ+IPZLqDAlFkONDsudSrvnbB+uDUwqzi48kJp8ClKxJuLwo2lpUB9Mis5TjHeToky6V1jkDAFSCD5g5FcSyhVLHsBk/aptVYO9K8LO8WVA6bqe2RiveiakrQFKx76/SFNbnC9u2a90bIB9d6jUr03uDmlKVYClKUApSlAKUpQClK13MXGls7Wa4YZEalsdtR8h9zRKwfP3M/ULiD3crGaSAK7KkYygUBiACD3OAMk+dZnBes3EICPEZLhPMSDSx+jr2+4NeN71dv5SSVtQD+74GoflmJNR/iPHFuAddtbo/k8CtCc+rKGKN91z716agmqcUee507Uj6C5R6kWnEMKjeHNjeJ8BvfT5MPpWk5l62Wls5SBTcsO7KwWMe2vfP2BHvVCVZPR7hnD3nVp5Fa5P+FCwwoxncE7O+BkDyFZSwQh4nv6GkM0p+FbepPbQ3HFEScxtBGw+FJMgj1OCAT9cDbGK8OM8IFuVXXqZhk7YAH5qwa1PHeAC40kNpZds4yCD5Gvm+r6CMoynBXJvu/XjsuDqoifDuCvOjFCMqcFTt37HP5rP4dzGLLUt4/hRjs0m2k+Qz5g1I+DcHW3QgHUWOWP+g9q8OZ+V4OIQGGdcjurD5kbBwynyO5/NT0nQfpuE22n39UKpbGZwzi0NzGJIJUlQ/vIwYfTbz9q1HPvMosLGWXIDkaIh6uwOnH03P0BqjXN5y/xBgpGdj2Phzpk4JH5HqD+vnz1z1LxSZCVEcceRGmrOCcZZz2J2742H3r6BdP4k1wYSz0mnydumdgpvRPI2mGzXx5XPlgEICfUt/wCJq1unvVP+0riWF4REQNcWGLalBwQ22zDK9tt/bemeK8XRLdbS3J8EHXNIdjPJ6n0jTso+59as/opyU8Ia9mUqZF0wqRghScs5/m2wPQZ89tMyTi5S9imJtPSvctO4QlGCnBIIB9DjaobaabddFzbZyf8AExnP3/2NSziVo0sZVXKHYhh5YOai3GrpI8R3vEII1O+ksiu2PPBOfvivn+rxZJzTxxbaW3DW/Z3/ACjrZsb2ZEEUUUrqAuQsa62IOME+n/utcvFpDa3OtiyghFJGDuTn9MbV68OubO4nJtL+MsVClI3jZsAAbDOcbDyrYDlRfBEXiHGvWTgfFtjFc+XB1Lk6VbNVe3FLv78Ig8OHyOs8EKsQqRhnHqSM7/kV4TcwSIbl9WVVhHGPIH4sn8Ln71tLnl/VOZVlZNQwdOM9vI15f8KL4Bi1kkvr1YHfGO3piplh6lJxhtV1v6Ul9/mSavilnLqgiklLmVsspAwuMdvyfxUxrT2/L5EqSvK8jIMDUB79q3FdfS4XBzlJVdVbt0l797CFKUrtJFKUoBSlKAUpSgFY9/YRzxPFKoeNxpZT2INZFKAitt0t4Wna0jP8+p//ADJrte9OOFmNtVnCowSSihGG3cMuCKlFdJogysp7MCD9xV9cvMrpVVR8w8mcrHiVy0UZKKEaQE74H7isfUkgZx61suUeQ79uIQK0EsPgyo7uykKoVgThuzZxgaSe/pU/6PcnyWNxfiTDadEUbqQQ6gyEnbcH5cg+frVoV0T6lNvQ00c8MCpNilKVyHUK1HN3F2tLG4nQAtFGWUHtkDbPtW3rzngV1ZHAZWGCDuCD3BqVyD5U4zzDc3jK1xK0rLnTkAadWMgYGw2G3tWFbWryMEjRnY7BUUsT9AN6+iOH9JuH27SPFG2pkZF1uzhNSkHSG89+5yarHoPas/EdY7RwNq/5ioH9DXoLLFxbiuDglhepanySbkHo1oKz34BYbrBsQD5GQjZiP4Rtn1q2wK5pXDObm7Z2xgoqkaXnPib23D7qaL5442ZfPBx3+3eqN6e8DsL6Wb+0LlllJGhWkCGXIOWLtuzZ20g/12vnjfHLa3Ea3LoizsY11/Kx0k4JOwGPXbcetQHjvQ20lDPbStBncKcPH+vxAe2a1xTUU09r7meSLbTW/oe1v0Ut4by2uIJXKRSCRkkw2dOSpRgAfmx3z2r04v1hXxjDw+2kvXXuU1advNSqsSPfGPeq25S5muoIr6BJC0Yt5CMEsqFcAPGfJcE+3atn0t4TxFoZpOHzW8WWCSCRQzfCuV/dOF+I4+9ayhy5u6M1NbKKqywOSuqy31wbaaBraffCk5BI+ZdwpDAb4IrD5k60RwzmC1ga6dTpYqSFyO4TSrFiPYYqNX3Jl7bXM/ELmeBpkiklIjJDEiLw9QTSMAAjf1xXt0AtoQbuRiviJoRckZVMMSwz6nYn/JVXCCTkv+FlKTek29p1u1zQw/sUqyyMqFWYDSzMB2IzjfOSB9K3fFepiw8TSwWBpGZkUuGACltzkd9l3qA8vyDiHNDyghkSR3UjcFY1CKVPmC3xA+9ccjTC95klnJyA0sifRfgT/sNS8cfLsQpy4vuWN1A6iJwoQ6omlMus4DBcBNOSc+7CsTm3qithHas8DO1xGZNAYDQAE2JPfOr9DUF6ut+28YtrVTnASLY5wZXGrP0XB+lOpaC847bWi/KvhxYH7oZtUg/6N6iOOPhv1bJlke9EzsesdvPdQ28UbNrGZJCQqR4Qs+53IUA74ArXcR63hpGWxtJLoL3cawMfxBVRjp77nHasnq1w6C04WxghjjLMsepEUFVJ+IAgbZAx969+jFpFDwnxtgZGd5XP+VioyfIKqj9fWq1DTrr0LXLVpsz+QupcPFCyaDFMg1aCQwZf4kbbOPPYd6mdUR0YiM3F550GIwsjY7aRLJlB+Advar3rPNFRlSLY5OUbYpSlZGgpSlAKx+ISlYpGHcKSPxWq5g4/JbsFWMHIyGJ29xgelaCfmidwQSoBGCAvkfrmvO6jr8WNuG9/Ihs2HJMwUTAnGArb+nxZNSW2vY5M6HVsd8EHFVskhAIBwGGD7j0NbrlK3f8AaNQBCgHUfL2H5rz+h6yUdGFRv/fsQmTalKV9CWFKVouaeLvCqLHsXz8XfAGO2fPess2WOGDnLhA3U8mlWPoCfwKhXS3gNvaQypEp1kgu7HLMMHQPYD4th7nzoeZZGt5I3OWOAGxjY/NnH/29evKl9HD4rSOFB0gZ7nGrOB38xXmr4ip5oKLqLTu/er+VfUrs2TOlaH/i6NnVEVm1MFydhucZ9a3oNejjzY8t6HdFiLc+cgpxRYg8rxmLUV06SDqC51Aj2/U1Co+htwBo/tBhF20AOBj0xr0/pVjc48bNnYzzrjVGhKBuxbsoOPeqosOp/HJ42khtopY1JDMkMhAIAJG0uc4I7etd+P8AUcdnsYz0XvyWHyr00tLGKVADK0y6JXk7su/wgDZRue352GInL0PkikLWd88KnuCG1YzsCyMuQPcVs+m3VRuIymCeNUl061aPOlwMatjkqdx5mrAnvY4/ndV/mYD+tVcskJNMlKElsQGw5Qt+EW91cXs8lwJY1jlLAn4ckYUZLHJb18tqru94FwKMNIt7NMACVgCEM3ojOUGB2yTV+cR4bDdwmOZFlibGVO4ODkH7Heo7B0x4SrZFrGSN8MzuPurMR+lTDLW7bsiUG6qiGdBOXpF8e7kXCsqxxEjGrcmRl/y/KAfr6VkS9CcXJeG8aKIkkAKfEUEnZXBAwO24q0rWWMjEZUhdsKRge23avTxRnGRn0zVXmlqbXclY40kyveA9HIrS+S5WZmWNiyowyclSMs3cnfOfWs6z6aBeKtxB5i7FmcJpAAyukb+y7VNXlA7kD6nFVj1p51uLH9mS2lMbOHkcgKSVXQFHxA9yx/FIynOVXyHGMVdE+5i4BFfW0lvMDocdx3Ug5Vh7g4NVrH0RuFDRDiDC3Y5aMKwz9QH0n8Yqy+EysltD48mZPDUuzaVJbAyT2HesuC8jf5HVv5WB/pVYzlHZFnFS3ZquU+UYOHQeFADucu7bs59WP9B2FbuujygdyB9TXJkGcZGT5VRtt2yyVbHalKVBIpSusi5BHbIxQEK5m414z6F+RD3/AIj6/QVpnjK4yCMjIz6Hsa29lwBkZmnXEcQyfR8dgPY1gIslxKcfE7ZP6dvYDtXyGZZJy15E9UuF+fT3KM8Y7ZmVmCkqmNR9M5x/SpTy3zCCBFKcMPlY9mHoT617cn2mmFywwWbsfQbY/Oa8uaeTYrm0njjRUkdCFO4Aby9u9ep0XSZIaMsZVfKflf8ARPG6JE7gAknAAyT6Cqtj6925uNJhcW+ceNnfGfnKYzpxv3z7VCuF9S+IWOu2uAZUAKPFNkOu2CBIN+3rq9qhlsketRIGMWfiCkaivoCds42zX1EOnW+o5p5+NJ9eA1q+YYoTF/fHAG64+bPoPWqn4r15mZdNrbrGeytIS5HkAEXufTf7VOOH8t3NxBDJcyYmZAXUjOkkbgYIA+gFeZ1uPLHFShqvtsbxmpcGiYjJx28q4qXS8moImCkmTuGPb6Y9DUTkjKkqwII2IPlXymfpsmCta5DQjUk/CDn2zn9KkHKlpL42shgoBznIznsMHvWjtrx4myjFT2OMfg5qZcrX0ssbGQ5w2FOAM7b9q6fh8YTyxTbvn0/n7Eoh/XfieiwihB3mlGf5UBY/92j81FOT+qtvw3hywLE7zAsxJ0hdTEkZOc4AwO2dq9+u/izXdvHFHI/hxN8qMRqkYY3Axn4RVr8L5VtoEQLBCGVQNQjUEkDvnGa+yuMcaT7mVSc20UTytHccOhm4lIhQlfCt9YA8SWUnLhO+lAC3kDnAzipByZ0y/tW3a8vppWeUkRnIJwDjW2R5tnCjAx9amXWLl2W74evgqWaGQS6F7soV1OB5kBs49qg3A+qr2/Dls47aU3KKUUgEgd8MV+bUB5Y71fVKcdUeStKLp8HXoxzJLCbqNmJiSEy6ScqjJ5rnsG9B6Ctb0r5QfiTXJeeWJVVQ5Q7yGQuSpJ8vhyfqKz7TlaThfBbyecaJbpUgSMndULbk/wCY5Jx6KPOvLkTns8Ls5EFpLJJM5kWTGEb4QoGcZIGPLPery31OHeiq7KR05GtWsOYRaxOSokaJz21qI2YagNsjbf1zjvWd06f9u5gnufmVTJIp9AToj2/krP6bcm3bPdcQuVZZZEfwQ3wszyAlpCv7ozgKDjz7ADMU6Zcen4dcSKtpJNLIix+GAVZSpOM5GwJPc+lJeLVXNJE8VfFm96sZveNW1qNwAkRwe3iPl8/Rd669RU/bePwWo3VTHER6AnXIP+iueQ4J73j7XNxE0ZGuQ5VtIIUIqgkYOB5+2a55JtZrvjd1deG4IE0kZdSu5+CL5hj5cVX9vsvqx+73Zuupdvwl7zXf3jgogUQRAvpxkktpVtJOfPHaq5iaBOJW54XLLhpI1VmGhtRcAqf4k9c+9ZvIN6tpeSftdlNczkAKmjU6yZOtiH7k/wAX+9bzlS2lveYvGlgeFUZn0FSFXQuhV1YwTnfb3qy8Ca7Jewfj48zjqvrveNRWsZBYKsS5yAGclm1ewGCe+1TLlXpvcwcQW8u7oXLBWAyGyGbAyudgMZGAB3qLck2kl3zFNcvG4RWkkVmVlGB8EfcfwVdtYZJuKUF5GkI23J+YpSlcxuKUpQGNxGz8WJ0zjUMZ9PStTy1wF4Gd5Maj8K4OcDzP32/Fb+lYT6eE8kcj5QFKUrcFUdfOGxi3t5xGolMwjMgHxFfDlOknzGQDv6VSrdtq+g+ttl4nCmbH+FIj/qVJ/DGqV4Xw7x7S6Cj+8g0Tj1ZPiSYfYeG//KfWvQwS8Bw543PYuvp90/sI4YLuNTLI6Kyu51aSRvpXsDuRnGantUt0U528NzYzN8LnVAT5Nvqj+h7j31e1XTXJmUlLc6sTTjsKwrvg0Urq7Lll8/XHYN61m0rCUIzVSVmh4TWEb/MiN9VBr1RABgAADyG1dqUUUnaQOCormlKsBXQQrnOBn1wK70oCB9WeVrviEMEVsEKq5kfW+ncLhANjn5m/AqTcs8G/ZrO3gYAmKNVPnvjf9a21Ku5txUSulXYrqIxnOBn1rtSqFjgLQLXNKA6+GM5wM+tcha5pQHAWuaUoBSlKAUpSgFKUoBSlKA13MXCRdWk8B/8A1Qr9CRsfzivmnlvizcPvlaVD8DGKeM9yrfDImPP1HrgetfU9ay45ZtJJ1ne3iaZe0hRSwx2Ocdx5Gt8WVQTTWzMsmPU012KU490YvYrkraLriJzE+sK0fmAxO4Knswz29avizR1jQSEM4UBiOxbAyR969qVSeRzqy0YKN0KUpWZcUpSgFKUoBSlKAUpSgFKUoBSlKAUpSgFKUoBSlKAUpSgFKUoBSlKAUpSgFKUoBSlKAUpSgFKUoBSlKAUpSgFKUoBSlKAUpSgFKUoBSlK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4" name="AutoShape 10" descr="data:image/jpeg;base64,/9j/4AAQSkZJRgABAQAAAQABAAD/2wCEAAkGBhQSERUUExQVFRUWFR0aGRgYGBgWGhgfGhgXGB0cGhcZHCYeHRkjGhgYITAhJCcpLCwsFiExNTIqNSYrLCkBCQoKDgwOGg8PGi4kHCQsLSwsLC0sLCwsLCkqLCwtKiksLCkpLCwsLCwsLCwpLCwpLCksLC0pLCwsLCwsLCkpLP/AABEIAKIBOAMBIgACEQEDEQH/xAAcAAEAAgIDAQAAAAAAAAAAAAAABgcEBQIDCAH/xABEEAACAQIEBAQEAgcFBgcBAAABAgMAEQQFEiEGBzFBE1FhcSKBkaEyQhQjUoKxwdEzYnKS4UNUg6KywhYXJCWT4vAV/8QAGgEBAAMBAQEAAAAAAAAAAAAAAAECAwQFBv/EAC0RAAICAQQABQMDBQEAAAAAAAABAgMRBBIhMRMiQVFhBYHBcfDxFCMyobFC/9oADAMBAAIRAxEAPwC8aUpQClKUApSlAK4GUA2JF/K9cjVb4/DskjK/4gdye/rc+dcer1L06T25yUnPaTzNs0ECaiCbmwA8/U9hWowPGIZwJE0g7agb299uldWTY39IhbDyG7afhJ7gdPmDb5VGXQgkEWINiPavP1GtsW2yt+V+nz6pmcpvhros+laTJ8+j8BPEdVYfCbnc2729rVugb169dsbIpxZsmmfaUpWpIpSlAKUpQClKUApSlAKUpQClKUApSlAKUpQClKUApSlAKUpQClKUApSlAKUpQClKUApSlAKi3GEsRIG/ijyG2k+Z/h1qU1rM8yYTptYOPwn+R9K5dXXKypxj2Vmm1wQOOQqbgkHzBsa+E1yliKsVYWINiPKuFfKPK4ZxH1Vvt51Z0a2AHkLVAMhwviToOwOo+y7/ANKsGvd+lQxGUv3x/J0UrjIpSlewbilK+E0B9pSlAKUpQClKUApSvhNqA+0rGw2ZRSG0ciOQL2Vg23yNZNQmnyiWmuGKUpUkClY8uYxK2hpEDm1lLAHfpte+9ZFQmn0S012KUpUkClKUApSlAKUpQClKUB04zGpChkldURdyzEKB7k1HouZmXM2kYqO9r3OpV/zMAL+l6h/PKDEP+jhEdoRqLaQWGva2oDyW9ifM1UMkZX8QK+4I/jXZVp4zjlsq2ercFj45l1RSJIvmjBh9RWRXk/A4+SFw8MjxuPzIxU/Udan/AA3zqxENlxSjEJ+0LJIP+1vnb3pPSyX+PIUi8aVpcr4xwmIgaeOZNCC76jpMf+MHdf59r1X3EvPCzFMFGCAf7WW9j/hjFjb1J+VYRqnJ4SJyW0zAAkmwHU+VRrMOMQCREur+817fIdah3B+f5pmV1kRBhmveXR4Y26BTf4xcWNh8+xm+G4OjH42Zz6fCP6/evP1kNSp+HVhe7/BSW59EWx2OaVtT2va2wtWPUk4lwkUKoqRgFr/EbnYW8z13FR/DuAwLKGHcbi/zG4NfO31uFm2by/VnPJYeGZuR5oIHLFdVxbY2I3v/ACqc4LHJKupDcfcehHY1osTwcjC8bldujfEP6itR40mXuZJfhiH423KlfPYdRfYWv2716mnd+mahOOYv2+TWO6HD6J3Sotk/M3AYlgiThWJsFkBjuT5FtifnUpr25Rce0biqk528VMpTBxORca5rG1x+RT6dWI/w1aGa5mmHhkmkNkjUsfl2Hqeg9TXmDO83fFYiWeT8UjFiP2R2X2CgD5V06WvdLc/Qqy0+SPEc0ni4aQs6RoHQnfRvpKX8jsQO1mq16qXh6Rckytp5QP0rFbxxkG+w+AN3sobU3vbratfy45k4lsasGJkMyTsQC1roxBI02/ISLaeguLW3usqc3KcegmXVWBnuOMOHkkX8Srt7kgfa9Z9YWaY+GNbTMoV7izC4O24tbyrhsfkfOPk2rXnXGfj3IBlGBOMZvExWl77Brkt5kDUB8hUwybK/0KKVpJC4F2vvsqjyJO/WohxNl+FQBsPKCSd0B1ADrcHtbyuaz5uJ5Y8FCCAzyBvicavhVrDY/iJ9fLvevFonCmT3rzJdp5ye5qITvjHw/wDFvG1pLGP4Nh/5iRX/ALKS1+vw9PO1/tWyzrNlOBeWNrhksp/xfD8jvUOz+aXwUEmJSXUQ3hoF+HY7lgB7W/pWVmx8LLMPGesja/l8Tf8ActXWqsxNSf8A59kuX+jZm9JVmDiu5Y7b4XfaR3cH4pcPhpsQ4JGtV267W8z5tUpyzPkniaVVZVW99Vr/AAi5sATUMzOIx5bh13GuQsfmGI+xFd8WeRR5b4SveVgRpF7jUxv9Bf7edKb3V5G8JRz93z+Rfp1dmxLLcsfZcfgkmU8VxYjXpDqEXUzNpAA+RPr9K178woA9grlb/i2+oUm9R7BxMuXTOB+OVVPoot/M2+dZvDWMwsWFkMmgyHUCp3ZhbYDbof51MdVbLbFyS4y2yJaSmO6W1vnCS/2zow7DE5oGBuviagemyC4/gKsWq/5eYe8zv+ylv8x/otWBXT9PTdbm+22zm+otKxVrqKSFKUr0DzRSlKAUpSgFKUoBSlKArDi7nMMPNJBhoVkMZKtI7ELqBsQFXdgDte43+pjkvO3EsCGw2GYeoc/xbesvMOR+JaZ2SeHQzswLa9VmJO6hSL7+dduG5CyWGvFoD3CxE29iWF/oK74+Al/JTkjGO4swOI/tctSMn8+Hk8Nge50lNJ9jUVxITUfDLFO2sAN89JI69x18h0q15uQm3wYzf+9Ft9nqA8WcGz5fIqTFGDglGRrhgLX+E/EOo6j2JreudbeIv9/cM0V/v1/jv89/lVn8teWCzacTjB8Frxwnq42s8g66PJe+xO2xriPAO0TygfBGyqx9X1aR9FP/AONccLjZI5BJG7JIDcOCQ1/fv86vNOSxF4IPV8cYUAAAACwA2AA6ADyrlWu4dzBp8JBMws0kKOR6soJt6XNbGvHawzQ1md5KMQo30svQ2v8AI+lajAcHMHBlZdIPRb7/ADNrCpVSuSzSVWT3yXJRwTeQBXTi8GkqNHIqujCzKwuCPUGu6ldRcoTmRy2OCJngu2GY7jcmEnoCe6E7Anfsb9Tz5f8ANGTCMIcSzSYc7Am7PF7d2T+727eRsHjHmXgsMz4aRXnJGmREClQGG6sWIF7HoPPtVD5iIvFfwCxivdNYswB3AbtqHS42Nr969OrNkMWL7lHwTLmPzIOPtDCGTDqbm+zSkdCwHRR2HnubbAYXB+UwxKMfjdoEJ8GPq2JkXso7optc9L9dgaiVdk+JZ7a2LaVCrc30qNgB5D0FbeGlHbHhEZNnxRxPLj5zNKbdkQfhjXso8/U9z8gJryd4LaSYY2QERxk+FfbW9iC3+Fbn3Psa6OAuU8mJKzYtWjg6hPwvL5X7on3Pa3Wruw+HVFVEUKqgBVAsABsAAOgrluuUVsgWSOytfm2RRYkDxAfhvYgkWv19O1bCtDxnxYmX4YzMNTE6Y0vbWx9eygbk/wClee61Z5Ws5NIzcHui8M44fgfCqblWb0ZiR9Ba9bDM8iixCqrrsv4dPwlfQW7dNvSqIfivNcymKwvKSRfw4CY1UepB6erNR+E84iBk0YoW3JSUsfor3PyrZfT64pxeFn0LvU2ykpOTyvkuccD4bTp0t1vfUdXS1r+W/SsvMOGoZgiuGtGulQGIsNh/IVWXKXiTHTY1oJp5HjSNmdZBqYEFVA1MNQN26X7VcLOALk2HrXPPR11tw2on+ptby5PK+TCxeTRSxCJ1uoAA8xYWFj2Na6PgjDBSulje25Y323sD2FbaLM4mNlljY+QdSdvQGsmqyork8yihG+yKxGTx+phYbKI0h8ELeOxFm3vckm/zNayLgfDKSdLG4I3Ym1/L1Hret87gC5IAHc7V14fGJJujq9v2WDfwo6K5YzFcCN9kc4k+e+TFynJI8MGEQI1EE3N+lbClKvGKisRXBnKTm90nlilKVYqKUpQClfNVcZp1QXZgo8yQB9TQHOldEGOjc2R0Y/3WB/ga76AUpSgFKUoBVCc6MaXzLQb2jiVR+9dyR9QP3avuqx5v8EtiDHiISviBfDZCQC4vcFb7XXUbjyPpY70WRhLMnhFZdGx4G4LhbJ1hmXUMSvivY2N2sUIPYqoX5itZg+RMKy6pMRI8QN9GkKx9GcHp7AH2qy8NCERVAsFUC3lYWrtqPGmm8PsnBwhhCKFUBVUAADYAAWAA8gK50pWJIpSlAKUpQHmPjfKpMPjp1lBBaV3Uno6uxYMD32NvQgiunCcOSyYSbFhSIomQX7MWbSbeem4v7/T03isDHLYSIjgdNShre1xWo4zy9Xy3Ex2CqIHIAAAGlSwsOg3UV3R1XSwVwecMpy1sRPHChAaVwgLXsCTbewJt8qvXhHlRhsGVkk/XzDcMwART/cTff1Nz5WqpuWmXmbM8MB+R/EJ8ggLfc6R+9XpGp1Vkk9qYSFKUrgLCq352ZFLNhopowWWBmLqN9mAGu1t7W38gx9bWRWjh4zwrYqTCeIFmjIBDfCGuob4GOxIvuOvWtK24y3JdEMofgrjiTLndo0SRZAAytcfhvYqw6fiPY1auT86MFMQsokw7Hu4DIP31J29SBW1zvlngMUSzQ6HPV4iYz7kD4SfcGqa5g8HLl2IWNJfEV01AEAOm9rNbY37Hbodtq7M1Xv2ZHKLvz/NsLgonx5VWZkVQyWvL3RQw2IJPXsKpqGTHZ7iirShVA1EElYolvbZR+Jj0F9zbrYbamfMZjlkURuYRi3K7nYiKM6fK3xs3zNZvBvAMmYrIYpo0MbAFW1XsRcN8I6Hcfu1aFari23z7kZyZPG3LY5fEkwnSVWcIbLoYEhiLfEbj4T5VKeWfMNkwmJGKdnXCorox3chiVEdz1+LSBf8Aat0ArXHkXiv94gt/xP6VpuJOEGwGDLePFKJp1Q+EWItGsjEHexIfrsbFR03o3CyO1vLBiZnneNzjFKm7Fj+rhU2RB1PXbYC5Y+XsK2Ge8tMXl+HOJaeIabAiNpA3xnTYHSL9fTatryKCfpU5YgP4KhB5gv8AFb6J9a3PPTN18CDDqw1NIXZQdwEUgX8vib7Uc2rFXFcD0IlykwzzZnGSzMsSNIQWJGw0i4J/acfSsPmVnby5liCHYLG3hgBiBZBY9O+rVUq5K4fwosZi2/Cihf8AIpkb7FarvLIf0rGRq23j4hQf+JIL/wAausOyT9kD0VwTlxgwGHjbdhEC1+t2+I/c2+Vefc8zKTFY2ZkZ/wBbOwQBm/M+lQAD5W6V6D4wzMYbAYiQWBWJgvbcjStvmRtVEctss8bMsMvZH8Q99oxq+5AHzrDT9SmyWTnnJjP0fC4TCRkqOptcbRqFG/u2+/lUF4ZxeYhZRg0mYyWVpEV3ZQLnSr9EvcXPXYbitrzkzIS5kUHSGNU+Zu5/6x9KtHlZlng5ZB5yAyn983H0XSPlVt3h1JtZyR2yrMgxmIyppsTiY5BMU8OFJdY1u51M53+JVC72PVwOpuMXKcmx2dzuzSatO7SSE6Eveyqo287KB7+u254YknHxob6UgFvL4mck/YD92pvyVwyrluoWu8zlvkQov8lH1qZT2w8THLHqVTxZwfPlU0d5AdQLJJGWQ/CQD6qRcHr361cHKziqTG4MmY3lifQzftiwZWPrY2Pna/eoNzzzZXxMMCm5hQlvQyFSB76VB+YqUckctaPAvIwt40pK+qqAl/bUGqtr3UqUuyV2WJSlK4CwpSvjMB12oD7UE4jxZbEt5IQAPbc/U1MmzKIdZEH7w/rUEzlwZ5CpBBa4I3FeT9Tn/bST9TG18Fhq1wDX2olNxOywRLHbXp+IkXtb4fqbUyXieQyKkhDKxte1iCenTqL1utfVuUffH6clvEWcEtpSld5oKUpQClK+MwAudgKA+1ruI4Q+EnRjYNC63te2pSOnua5w53C7aVkUn5i/sTsflWFxbitMGnu5A+Q3P8PvWFl8Y1ynF9f9KtrGSP8AK3hKHCxu4YyTt8LsRpCgbhVFzset73Nu1rVO6iHBb/rJB/cB+h/1qX1GmvlqK1ZPsiDysilKV0FxVHcVcqcwkxE0yrHMJJGf4WCH4iTbS9umw6npV410YzHxwrqldI1va7sFFz2ue9a12Sg/KQ0eel4bzdToEWMHbYtbY3/Fe1r+tbXLeUGPxEmrEERAn4md/FkPsFJufdhVxf8AirB/71h//lT+tZOFzmCUgRzROT2V1Y/QG/cfWtnqJ+2CMIjuZctsPJl4wSXQIdSSH4mD73Zul9VzcC2x2tYWqifl3mmDkvFG5P4RJh36g+diGA9xavQtKzhfKPyTgob/AMPZ7jBpk8fT0PiyCJfmoILD1sanh5dI+VQ4CV0WZbujDf8AWXLMQNiy2axHkfMA1ParnmrwjjMbJA2GVSsSt/tAjamI3F7Doo3uOtXVrm0uEiMEIbk1mKt8Ii2OzCW3zG1xUX4iykYadofFEroB4jL+HX1Kgk3bSLAk23vttUpHBGdm6Hx7Wsb4kabeX9pa1b7hHkqyyLJjWTSpuIUOrUQfztYDT6C9/PtXV4qjzKSf6EYJLwBwvbJvBe6nEo7NfqPFFlNr/s6T2qqsw5Z5hDIVGHeSx2eOzKd7Ag3uPOxsR969GgV9rjjfKLb9y2ChsVyszN4Q8hMj69ojKGK3uWZmZtIN7CwJJvuak/KngPEYTESy4mPQfDCp8StfU12/CTbZV+tWlSktRKUXEYKFz3lvmWJxU0pgt4srNfxI9gW2/Mei229KvTBYURRpGv4UQKPZQAPsKxs8zyLCQtNMxVFIBIBJuxAFgOu5rV8PcfYTGymLDs7MFLG6MoABA6n1IqJznZHrhDo0/M3l62PVJYSBPGNNmNldb3037EEkg9NyO9xXGX5JneDDxwR4iNSbsE0spNuo3IvbuOvuK9BUpC9xW3GUMFI8N8ncTPKJMcTGhOphq1yv7kEhb9yST6d6unC4VY0WNAFRFCqB0AAsB9K7aVWy2VnYSFKUrIk4ToSpAJUkbEdvWq7zKKRZCspJYHqSTf1F+1TnN80WBNR3Y7KPM/0qBYvGNKxZzcn7eg8hXifVJweI5834MLWjppXJ0I6gja++3WuNeKc52YeAuwUWudhc2ufK9b/JuGJBIryAKFN7XBJI6dNrXrQz4VktqUrcAi/cGpZw9xEHAjkPx9AT+b/7fxrv0cKnZtt4fp7fc1glnkkFKV14jELGjO5CqoLMx2AAFySfICvpjqOylVdiOe8IlsmGkaK/49QVj6iMj7FgfarFyjNo8TCk0Lao3FwfsQR2INwR5itJVyhzJEZMytJxcW8D4emoavbf7XtW7rjLGGBDAEEWINc10PEg4ZxkNZWCsKzcyzNptGr8qge57n3P8qyM78BW0wrc92uSPZf61qq+UmnW3DOffHRxvjg2/D+aJAXZtRJAAAA99yazcVxmx/s0C+rbn6Dao3StIau2ENkXhEqbSwiS5DnUjzfrZPhCnqQovcW96kkeYxsdKyIT5BgTVbXrZZDgWkmSwNlYEnsLb9fOuzS66xYrxlt+5eFj6J/VQ8+Mz3w0AP7UjDt2Rf8Avq3q88c2cz8bM5QOkQWMfui7f8zEfKvqdNHM8+x0MxuEuXmIzCN5IWjVUfSdeoXNgdiFIPWtfxNwvNl84il06rBldCbEXIuDYEG4O3ap1wLzLweAwKwskzSamZ9Kra7N2JYdFC/SodxlxU+ZYoSaCosI44xdza5PYbsSew8hvau2MrHN5XlKlu8ouJJcXg2EzF3hk0az1ZSoYXPci5F/QVs855k4DDOUknDOOqxgyW7WJUEA+hN6qXNMXNlmCXBA6J8T+unIPxIpGlIrjoSFJa3Tp3vWfy05ZR42I4jEFhFqKoinSWt1Yt+ze4sO4Nc0qoczl18E5LGyrmjl87hFn0sdh4itGD6amGm/pepTPOqKzsQFUEknoABcn6V525k8JR4DFCOIsY3jDgMbld2Ui/cbX+dTDLuKJDw1MzOS6E4dWJuSGKAetwj237Lf0qs6FhSh0xknGE5i5fK6xx4lGdyAoAfcn3WsXMOauXRPoM+sg2JjVpFH7yix+RNUvwJwkcwxXg6zGioWdgLkDZbDtc3tv69elb7mVy6iy+KKWGSRg76GV9J/KWuCAPLpar+BWp7W2MsuzKc4ixMQlgcSIe4+4I6gjyO9ajG8xMvikeOTEoroxVhZjYjqNlttVb8k8yMTYy5PhpCJCO11Lb++nb5VBcuhOMxiKeuIxAv6eI+/0BP0qq063STfCGT1FFKGUMDsQCD6EX71HU5kZeWCDFIWLaQAHJJJsALLvvWZxZmP6NgMRINtELad7WJGlbfMiqF5cZaZ8ywy9lfxD7RjV9yAPnWdVSlFyfoS2WFz2zXTBBAPzyFz7ILD/mb7Vjci8vCx4nEtYbiMMewUa238viW/tUd5zZl4mY6AdoYlT5tdz9mWp/wTw/8A+xeEGEbYiJ2LkXC+Lfc79kt9K2floS9yPUzMVzay1Dbxy/8AgR2Hfvpt9+4r5hObeXSG3jFLnq8bqPm1rAe9QpeFsiw40z40yvexKuSB8ogf41B+KoMGs3/oZJJIiu+sEFWuRYEgXFrHpSNNcuFkZPTkU6soZSGUi4INwR5gjqKjkfMrLmYKuKQsSAAFe5JNgB8PUmolwhmb4bhyWUk3Hi+H6am0ra/bWSaq/hjJJsViEiw5AksWDFioXTvfUASD06VSFCe7L6GT0Pm3G+Cwz6JsRGr91uWYe4UEj52r5VZYHkfiRJG0ksBXxFMgBe9gwLWJSxJF+tKq41L1yMsmnFrt+kWboFGn27n63+lfMiysEGaX+yTff8xH8h9zUsx+WRzAB1vboehHzrTcVt4cKRoNKk9B5KLgfX+FfO3aXw5yvnyu0vn0z8GThhuTI5mOPaaQu3yHkOwrrwkGt1UfmYD6msjJsD4syp2vdvYdf6fOpg+RJ46zDYjqOxNrA+hrio0tmo/ufPP5KRg5cmXi8vSRdLqCO3mPY9RWlbgyPVfW1r9Nr/WpFSvfs09VjzOOTocU+yk8BzWxeBxEsGLXx1SVlN7LIoDG2lujC24B8x8VSjPOOMFmOAngixCxSyJZVm/VEm4IUk/Dva1wSN6y+YnLZcePGhITEqLXP4ZAOga3Qjs3yNxa1GZplUuGlaKZCki2upIPUXG4JFiK9auFdmGuGiOjH8BtWjSdV7aQLm/lYdT7Vf8Ay6wgwGXIuJkSNizOyu6ro1EWU3PWwBI8zXn0UVLmwFyegAuT7DrXTbX4ixkI9C5xzZwEAOmXx27LENX1c2UD51wxebYjExoyRusUihlAU3ZWAI1EX7Hp/GoBwRylmxDrJi1aGAEHQ20knpp6qp7k7+Q7i8o4woCqAABYACwAHQAeVePrdPCcdkZNe+A05IgeE4dmkP4Co822H06/auWdZC0FjfUp72tY+R/lU8rrngDqVYXBFiK8p/TK9jSfPuU8JYKypW3znh54SSoLR+fUj/EP51kw8Hu0atqCsdypHTy3HevIWkucnHbyjHZLODpwHEKxoqGFWAFr9z18xUlyXOFnU6VKlbXG1t/K1Rs8Iz3/ACe+r/SpJkeUfo6EE3Zjcn5dB6dfrXqaL+pU0prEV8G0N2eTYSSBQSTYAXJPYDc15Vxk7YjEO+5aaUkX6ku23l5jyr09nuXtPhpoVbQ0kbIGte2oWvb2NV5w7yYOHxUMzYhXETh9Ogi5Xcb387H5V9Fp7IwTb7NGbJOSmA7+Of8Aif6VI8i4JweDN4IFV/2zd33/AL7XIHtW8pWLsnLhsnB555tq4zWbX0KoU/w6ANv3g1WlyxzWAZVD+sRfDVhJdgukhmJ1Xtbre/kay+N+X8OYqCxMcyCySDfbrpYd1v8AMX27g123IjE32ngI8yHH2tXTvhZWot4wR0yP8yeJFx2PZ4jqjRRHGbfisSSQPVmNvMWrbca4FsFlOBwj7SPI80g22Nuh23I1gdfy+1p7wdyngwbiWRvHmH4Sy2RPVU3+L1JNu1qrznLmPiZkU7QxqnzYeIf+ofStITUpKEekQbvkh4MYxM0kkaMdKAMyqQoGpjub2JK7/wB2sLnDxnFimiw8DiRI2Lu6m6lrFQFPewLbjz964ZNycfFYOGdZwjyLqKOtwLt8NmU3Hw77j/SRcNckY45A+LkE2ncRqCqE7fiJ3YemwPfyqHKtTc2+fYkjeRZW2EyPGYphZsUFjS4/IW06t/PUx9lBrRctsZDFmUMmIdURdR1NYKG0MFuT069fO1X/AJ7kMeKwz4d9kdbfDtptYqR7EA29Kql+RE+s2xMWi+xKsGt6jpf5/wBKiF0ZKW54yRg2fNjjrDS4P9Hw8ySvI66tB1AKp1/iAt+IKLX861XIvLQ2InmI/s4wgNtruSTv52UfX3raY/kWhWMQz6SoOtnXUXJPYA2VQBsB57k1KOE+B2wOCmgWUGSUsfEAK6SUCr0N/htfrVHOuNe2LJ9Sis8xJxeOmZdzNOwXv+J9K/bSKl/NrOpEmTAIxWCCGMFQdnOkWLeYACgA97mpFw9yXOHxUMzYgOInD6Qlr6dxvfzt9K23MDlgMfIJopBFMFCtqF1cDoTbcMLkX7i3lWjur3x9kRgjHAnLrAzYJcTiZdRbUSokEaxgEixtY6ha5uf9a/4p8D9LmGFAECtpjsSwIVQNVySTqYE/OrHyXkTaQHFThkBvojBUt6Fm6D2F/UdmF5FlZFZsSpUOCVCHcAgkAknttvepjbBSbcsjA5isMJkuDwg2Z9GoC4voXW9xt/tCp3HXyNY/IjLLy4ic9FRYx7sdTfZV+tS3mBy+fMpImE4jWNSApUtcsQSevkFFbPgPhD/+dh2i1iRmkLlgNPUKoHyC/esfEj4WM8snHJJKUpXIWFYuY5esyFH+R7g+YrKpVZRUlh9A1uT5GuHvYlmbuRbbyFbKlKiEI1x2xWEQljoUpSrkivPnN9LZrL6pGf8AkA/iDXoOqJ53YQrmCPvaSBbdPyswIFvcHfzrq0r85WRAfAbRr0nRq06rbXte1/O2/wAqtXkVjo7zwkDxbh1JAuVsFYA9djp+vpUU4My8YvDYzCDeUos8O9rvFqBA91e1aDI86kwk8c8Rs6G9j0Yd1b0I2Ndti8ROJU9U0rW8PZ9HjMOk8R+FxuO6kdVPqDtWyryWscM0FKUqAKUpQClKUApSlAKUpQClKUAqrs85LNicRNMcYAZZGa3gk2BOwv4u9hYfKrRpV4WShzEHTgsKIo0jXoihR7KAB/Cu6lKoBSlKAUpSgFKUoBSlKAUpSgFKUoBSlKAUpSgFKUoBVZc88n14aHEAbxPpbb8snmfRlX/NVm1iZrliYiGSGQXSRSrD37j1HUeoq9ctkkyGeauEs+ODxkM/5UazjzVhpb7G/uBUi5qcI/o2I/SYhfD4g6gR0Vz8RHs27D5jtWuzflpj4JTGIHmF/hkjUsrDsdvwn0PT161c3CXD8hyyPDY9VkOkqyN8Vl1fApI/MotuOlhvteu+y1RammVSKe5ccatgMQFN2glIWRfI9A49R38x7C3oqollfKzL4JRKsJZlN11uzhSDcEKTa49b9Kltcl84zlmJZClKVgSKUpQClKUApSlAKUpQClKUApSlAKUpQClKUApSlAKUpQClKUApSlAKUpQClKUApSlAKUpQClKUApSlAKUpQClKUApSlAKUpQClKUApSlAKUpQClKUApSlAKUpQClKUApSlAKUpQClKUApSl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41998" name="AutoShape 14" descr="data:image/jpeg;base64,/9j/4AAQSkZJRgABAQAAAQABAAD/2wCEAAkGBxAREBUSEBQWFhUXGBgVGBgWFh4YGRgZHBkcGhgcGhgYHSghGB8lHhoZITEhJSkrOjouFx8zODMsNygtLiwBCgoKDg0OGxAQGywkICQsLCwvLCwsLCwsLCwsLCwsLCwsLCwsLCwsLCwsLCwsLCwsLCwsLCwsLCwsLCwsLCwsLP/AABEIAMIBAwMBEQACEQEDEQH/xAAcAAEAAwADAQEAAAAAAAAAAAAABQYHAgMEAQj/xABDEAABAwIEBAQDBQQHCAMAAAABAAIDBBEFEiExBhNBUQciYXEygZEUQlJyoSNisbIVFoKiwdHwCCQ0U5KTwvEzQ3P/xAAaAQEAAwEBAQAAAAAAAAAAAAAAAgMEAQUG/8QAMBEBAAICAQMDAQYGAwEAAAAAAAECAxEEEiExE0FRIgUUMmFxwYGRobHR8CNC4TP/2gAMAwEAAhEDEQA/ANxQEBAQEBAQEBAQEBAQEBAQEBAQEBAQEBAQEBAQEBAQEBAQEBAQEBAQEBAQEBAQEBAQEBAQEBAQEBAQEBAQEBAQEBAQEBAQEBAQEBAQEBAQEBAQEBAQEBAQEBAQEBAQEBAQEBAQEBAQEBAQLoCAgICAgICAgICAgICAgICAgICAgICAgICAgICAgIIzEMdp4XZXu83UNBJHvbZZsvLxYp1ae6q+alO0y8fEuaekzwOu0ec2PxNAN/pvb0VPM3lw9WOfzQz7tj3WVa4bxZ0ErWknluOUi+gvs709fRebw+TOPJETPaWXBlmtu/hoYK+hek+oCAgICAgICAgICAgICAgICAgICAgICAgICAgICCp8aUkFhIXBsttrXzj1ttbv8l5X2jix/i3q392Pk1p5me6AwvGZqcODLFp+64XF+41Xn4OVkwxMV8T7Sz481qdoR7jc/wCWyzzPfapO8N4hO6ojYZHlpJuCbiwBPXbZbuHmyzlrXqnTRgvebxG+y/Be+9EQEBAQEBAQEBAQEBAQEBAQEBAQEBAQEBAQEBAQeDFcKiqG2kGo2cPiHsf8FRm49M0asrvjreO6iYvg0tOfNqw7PGx9+xXg8ji3wz37x8vPy4Zx/ojVmVLLwNS5pnydGtsPdx/yB+q9P7Mx7yTb4a+JX6pld17bcICCG4k4mpaBsbqp5aJHiNpAJ1tck22aOpU6Y7X/AAuxG0tBM17Q9jg5rgC1zTcEHUEEbhQcc0BAQEBAQEBAQEBAQEBAQEBAQEHixPFqamaHVM0cQJsDI8MBPYZjqu1rNvEbHDDscpKj/h6iGX/85GuP0BXZravmDSQUQQEHnratkLC+Q2A/X0HcqGTJXHXqt4RtaKxuVIxniN9QDGxoaw9LXcdbj2+X1Xh8jnWzfRWO39WHJyJv9MR2QhYQbEG/a2v0WLUxOtM8wkMMxaalJDdjqWuG/r3Cvw8jJx96/lKymW+JesFxVlTHmboRo5vY/wCI7Fe7x+RXNXqh6GPJF43CQWhYIMB8c8YE2INgB8tPHY/nks5390R/qvU4NNVm3z+y3HHuu1FjIwLAqV0zHSSOtaPNlOaTNKWk2OVrRpsendZOic+aelDW57LJwNxfDicBkjGR7DlkjJzFhO1jYZmkbGw2PZV5sU4ralyYmPKyKpwQEBAQEBAQEBAQEBAQEBAQEGDeKmA4nU4pI5tPLJGGMbCWNLm5AAXajQHOXaHX5ar0uJlxUx957razEQotRw/Wx6yUtQ23V0Dxa3Y5f1Wv1cdveEtxKcwDxFxOjOUTGVg0Mc93/LMTnb9fkq78XHeNx2/RzoiWn4L4w0EkRdVB8EjR8AaZA78jmj9HAf4rBfhZKz27oTSVarvGKumm5dBTMs51mNka6SR/9mNwAJ7C/ur44Na13e2nej5loeHYZV1kET8TDYpRcmOE+WxtbNe9nb3sT7rx+Xxcea8d51H9WbJii8xtYKWhihbaJgHsNT7ncqVMVMddVhOtIr4hmlTVyPkMjyc9732II2t2svm8mS1rza3l5VrzNtz5aDhTefTRmoaHEjXMAb66H5ix+a+gwx6uKPUh6VI6qR1PDiFG+ihlmoIOdKQLRGTKDY62JB2BJt1tYKfH4uLHeZjtt3HirWZ0pGH+MwbIY6+kkic02dkNy0/vRvDSLe59l6k8KZjdJ2v6PhfK3iujjoDXiQPhy5mlu7zsGAH7xPlsdjvaxWSMVpv0a7o676YfwPgrsXxOSeptymuNRUEny6uJbHc9DYj8rHei9PPf0cUUjz4WWnUaePxH4q/pGsLmH9hFeOEdMt/M/wDtEA+wap8XD6de/mUqRqGneB/D0lPSyVMoLTUlhY0/8tgOV1v3i5x9sp6rDzMsXvqPZXedtLWRAQEBAQEBAQEBAQEBAQEBAQEGK8WeLtWyolgpIomNje+PO8F7nFji0kAEBouNtV6OLhRasWtPlZWm43Kpt8TsZDr/AGs3J+HlQkewHLv9FfPEw+8f1S6IR3EvFtRX5RUtgzsJ87IgyU6Wyude5A7aaqeHBWk7pM/zdisQg1fPZJpvhtxPg+HNaZeaaiUftJuXdkQv/wDGNc1tiS1pufQADzuRjzZZ8do9ldomW5wyte0OaQ5rgCCDcEEXBB6iy85U5oPBLg1M5/MdE0u79/cbFUTxsU26prG1c4qTO9PcAr1j6gzrxTwegrYywTU8ddGM0YdKxsjwATy3Am9iL2vsddrrTx8lsc71OkqzMME578mTM7JfOGXOUOIsXZds1gBfsF7Go3uIXPdDjtTHSvpGSZIXvMkgaLF5LQ2znDUts34dtTe6hOGk3658uaje2h+G3hi6bJVYg0ti0dHCdDJ2dIOjP3evXTQ4+Ty/+tP5/wCEbX+G3AWXmqn1AQEBAQEBAQEBAQEBAQEBAQEFYb4fYTzHSGkjc57i52fM8Ek3PlcSBqegVnr5Na32d6pTdDhVPALQQxxj9xjW/wAoUJmZ8ubV3xTig/oqpkmjY4tjswuaCWvcQxhaSLghzhsrePuclYj5dr5Y54d8EuxP7Q4+VkcbmsdqAZ3NPL23DdHEflHVejy+R0aiPPlba2kTFwfiTp/s/wBlmEl7G7CGD1Mnw5f3r2Vn3jFFerbvVGn6W4cw00tJBTl2YxRMjLuhLWgEgdBovGvPVaZUJFRBAQfHg2Nt0H5FxSCWOaVlTfmte4S5ty+/mJJ3udb+t171JrNI6V8T2SvEfDE1FDSSy3/3mIyZS3KWOB1aR+VzD7k9lXgzRkm0fBW22leD/BNHLTR18zTJKXPytf8AAzI8tBDfvO0vd17aWA3WPl579U0jwhe0+GuLCrEBBjXinx7VsqzQ0LnR5MrXuYPO97wCGNJHlADhqNST6a+hxeNWa9d1lKx5l6qXw2xgsa5+LTMfa5aJJXBp7ZuaL/RcnlYvajnVHw03BKaWKmijnk5kjWNa+T8bgLF2uuqxWmJtMxHZB4KzjLDInZJKyAOG45jSR72OnzU64clu8RLupSOG4rT1Lc9PLHK3vG8OA98p0ULVmvaYNPVJI1oLnEADUkmwA9SdlFxATccYUw2NbBf0kDv1bdWxgyT4rLupejDuK8OqHhkNVA97tGsEjczuujSbnQHYLlsV6+Ylx6MQx6jp3ZKipgicRmyySsYctyL2cQbXBF/Qrlcdrd4iZNJG6gI6DHqN8vIZUwOlu5vLbKwvu2+YZAb3FjcW6FTnHeI3MTp3UvtZjtHDII5qiGOQ2sx8rWuN9BZrjfVIx3mNxE6NOpnEdE6o+ytqIjPcjlh4LrgEuBA2IANx6J6V+nq12NPRieLU1M3PUzRxNOgMjw257C51PsuVrNu0Q4j6HjHDZniOKrhc92jWh4u49gDufQKVsOSsbmJd1KdVbggICCv8fYMa3DqiBgu8tzMHd7CHsHzLQPmrMN+i8Wdjyr/gjROiww52uY588jiHtLToGs2Ov3P4q3l2i2Tt47O2ncr+syL6gICAgIPBU4JSSStnkghfK22WR0bS8W2s4i4spRa0RqJFG8d6LPhzJANYp2H5PDmfq4t/RaeFaK5O6dJ1KweGeFPpcLp4pQWvyukcDuDI4vsexAcAR6KnPfryTaEbeVoVTggIMn8WPDuSpe6uoxmkIAlhA1flFszD1dawLettNdDv4vJikdFvCyltdpPCrxClnkFDXG8liIpHXDnlu8b77vtc30vlIOu/OVxorHqU8F6+7yeNPFlQ2ZuH0znNBY10mS+Z5eSGx3GtrWuBvmA9DLh4azHqWKR7u7BMLwaCnEUuH1kz7eeR9DNmJO5bp5B2y22HXVcyZM1rb6oj+MOTaZlD+HGH1NNjRdFBUQ0juc0unie0ckBzmZnOaAHXazU+vdWcm9b4dTMTPbwlad1cqqrqOJMSdTxymOjiu6wvYsa4APLfvPcSLX0aPY5kVrxsfVMfVJ+GF0xDw5wWlpZZX0xeIo3yEmaTMcjS46hwAJt0AWaOVmtaI35R67SpHgXhImrpaots2FlmjUgPkuBYnezA4f2gtXOvqkU+Urz20+MiGLcTuvrFFJc9uXT2FvUOkH0eU36PG/Of3PFW043X/Z6aac2PKjfJYmwJa0kC/ray82leq0V+VUMe8DMPdPWVNbLq5gtfvJKS559wB/fXo863TSKQtydo0guIoJsR4hljgJDzPy2uH/1iEBrn76Zchdp121KtxzXFx4m3x/d2O1WiP4Ww/AoDiB5ks8TCA5zz+0kf5Ph2bcu9bC51WL1cmeej2lDc2nSq8CcLPxyaSvxKRz2B+QNBLcxtmIB+5G0OAs3qTqLG+jPljBEY8flKZ6e0PR4ucEUFHRsnpWcp3NbGRnc4PaWuNgHE6gtB9gVzicjJe/TaduUtMzqV68Ja+WfCYHTFznAyMzONy5rZHBuvWws3X8Ky8qsVyzEIW8rgs7ggIOE0ga0udoACT7AXK5a0ViZn2cmdRtFcN4m6oZI92lnkAdm2FvfqsvDzzmrMz8qsOTriZlMLWuEBAQEBAQRHFFa6GDMy2bM0C4v1vsfZZOZmtixdVfO4U57zSm48pCgqOZEyTbM0Ot2uL2WjFfrpFvmFlbdURLvU0hBA8b48+gon1McfMc1zAGEkAhzwHagEjQkqzDSL36ZnTsRtRm+OFIWf8NNzOjQ5mUntmvf+6tU8C3zGnenvpWOC+GazEMV+2ywuhiE5qnF4c0El5e1kZIBfr17DXcA35stceLoidzrSybarp6vFjBKmmxQYhFG6SNxilzZS5rJIsoyvtsCGNNz+IjoucXJW+L05nUuVncaWqk8aMMcy8jZmP/AGh1zb7rg6x10F7fJZ54OSJ7a0h0rZTVH9JYc52R8TaiKRrQ+weGuDmhxykgXGu53Cz69PJ86c8Sw3griKTA6yQVcDxnbkkaQGvBabgsLtHC99jY3BvoL+rmxRnpHTKy31Qs/iDx1UVeHHk00kFNK5sZkm8r5bgvyxNabFtmHM65BBt1Wfj4K1yd53MfH7o1jusfhZh0sOBOkgaOfMJpWZti/VkV/SzGn5qnlWi2fv4jsW/Eyjgvih+EVj5JI3OJaYpI3nlvBzA3OYEggjY9yvQzYozUiIlO0RMeVm4444xCvpMsdK+CmkdlLjdz5bC5A8o8lxqQOwvuFRgwY8d+9omXKxEStvh004fgD6l0Zzu5s+WxzON8kQt65W/VZ+TPqZ9RPZC07lDeBeESGaprJ2uDrCMF7SCXPOeQ6j0b9SrObeNRSqV59l78ScClrsOlhh1ku2RjdBmLDfLc6C4uAT1ssvHyRjyRM+EKzqWY8DeILcIhfRVtPMHNe5wygBwzbhzZC3qNCO/pruz8f1p66TCdo3O4fcbqsQ4knjZTwvipGOuHvHlBOhkc7Z7gLgMaTv6krlIpxqzNp3YjVWy4BhEVHTR00IOSMWF9ySSXOPqXEk+pXnXvN7TaVcpBRBAQRPEU7Ps0rc7Q7KdMwBPcWWTl2rOG0b9lWa0dEqzwhibYXva82a5uYX0F23/iP4Lzfs/PFLTFvfuyca8VmYl5BxDVczmZzvfL923a3+iqY52bq6t/wV/eL73toFFPzI2PAtmaHW9xdfQY79dYt8vTrO4271N0QEHTWTiONzzs1pcfkLqGS8UrNp9nLW6Y2o39a6nmZrjLf4A0Wt2va9/W68OPtHL1b9vhg+833+T0caYiJHMiabhozG3cjT6D+ZWfaOeLTFY9u7vKybmKwsuCfs6SLOQ2zATc2tfXW69Pj/AEYa9Xbs14vppG3VLxHTB7WNdnLiG+UXGptvt9FC3NwxaKxO5n4RnPTekuta4QdfJZe+UX72F03I5oPqDqEDL3ytv3sE3I8fENTNFSTSU7M8zY3GNti7M+3lGUanXopY4ibRFvAzOHxWqQMtXhcheN8oc3Xr5JIyW/UrbPEr5reP9/is6Y9pV7GDi3EFSxrad8MDc2TO1zYmDYue8iz39LNHoBuVdT0uPXe9y72q3PCqBlPBHBELMjY1je9mi2p6leXa02mZlU73QtJuWg+4uuDmg+oCAg4Pia7cA+4ukbHIBB9QEBBnmNYzUve5jnZA0luVug0PU7lfPcnlZrWmszp5uXLeZmJQ1liUCErNgGC0tQ0OzPzN0ey4377XsV6nF4uHNWJmZ3HmGvFhx3ja6RsDQABYAWA7BezEREahucl0dYmbmy5hm7X1+iDsQddRC17XMdqHAg+x0UbVi0TE+7kxuNSouN4JDTNJMpc4/A2wvvqXG+3rovD5PEx4Y/F39oYMuGtI8oFeezOb5XOADnEgbAkm3tfZSm0zGpl2ZmfL4yQtIINiDcHseiRMxO4I37J3h+OpkqWOcZC0HMXOLrWttc732st3EjNfNEzvTRhi9rxM7X1e89BgmHcX47W1z6ajq23LpSzNHEG5Gk283KJ2svVthwY8cWtH91uoiNykeIq7inD4vtFRUMdGHNDixsTgLmwzDlNNidNO/RQxxxsk9MR3/wB/MjplpHAPED8QoI6mRoa8l7XBt8t2uLbtvrY2vbW21ysWfH6d5rCuY1KVrMXpoTlmnijPZ8jWn6OKritp8QaeinqGSNDo3Nc07OaQ4H2I0XJiY8uOb3gC5Nh3OgQRv9YqG5H2qnuNCOcy4+WZS9O3xLupSUcgcAWkEHUEG4PsVFxxfM0GxcAfU2TuOxB1tnYTYOBPYEFNSMmqOLMRk4i+xQzlsHPY0sEcZ8jIw+UZi3Nrlfrfrot8YaRx+uY76/dZqOlrM87GNLnuDWjcuIAHuSsGpnwreGn4gopDljqYHE7BszCfoCpTS0eYd1KSuouOl1XGAXF7QALk5hYDuT0TUmnkjx2jcLtqISO4laR9QVKaW+HdS9lVO2Njnu0DQSfkq72ilZtPsjM6jbMsQq3TzOkI1cdh22HvovmcuScuSbfLyr267TLyqpBP8K4THUc3mXsAALG1i6+vuLfqt/B41M0W6vbTRx8UX3t2PwKsppM9P5h0LSAbdnNO/wCqlPEz4b9WPv8A77pThyY7bomoOJI4zHHXFtPLLm5YebCTLlzWJ0abvboTr0uvW405clZm9dTDZim1q7tGndxfLUNoKh1JczCJ5jy6m9t2jq61yPWy049dcdXhZD8swTSCUSRufzc2Zr2k8zOTuDuXEn9V7c+nrXsu1D9Z4O+U08JqBaUxsMgHR+UZ/wBbrwp1vsolC1fFMcs76SheyWpY0ve0XIY0ENPm+AuBc0Zb312VXJrnrj6sceflDJ1xH0wjG8NVkz80xDSdy52Y/IN0+VwvH+48jLbeSf67Yvu+S87s8WP4K6mcLEuY7Zx79Qf4/wDpUcrizgmPePlDNh9OfyRKyKUlg2LGmcXNY1xOlze4HYLTx+R6MzMV2sxZfT9trZw/xAal7mGPLZua4NxuB29V63F5k57TWY024c/qTrT349Wciknm/wCXFJJ/0sLv8F6NI6rRDRD8+eF8s0E09XBAZ3U8Gkbb3cZJGM0ytcdG5zt0Xr8rpmIpM63P9lt/CwcRYhjmNFtM2ikp4swLg5j2tJ6OkkkaLtbvlA6dTZVYq4cH1dW5I6YjaX47xQ4HhtPh1G5zXva4um2cAHXkcOznOcbdhe2tlVgp6+Sb38I1jc7l2cMeENM+nbJiBldPIM7gH2DM2tibXc7uSTrdMnNtFtU1p2bzvsrODc3B8fbRwSudC+aONzSdHNlDcpe0aZ25hrYfD0Bsrr6zYOuY7/4d8129P+0BNmrKePcthLrb6ueQNP7K5wI+m0uY47blaIvBjDuTlL5zIR8Zc3yn8gba3ofqqJ5+Xfto9SVX8KK+ejxd+HF+eIumjIBOQPiDjnYOl8pBHrrsr+VWt8UZPf8Ay7aImNmPM+38VMj3bHJG3v5YW8149PNmHzSn/HxZn5c8V22jF64QU8s5FxHG+S17XytLrX6bLzaR1TEK4Y94A0eepqqlzfMGMZmt1kcXP/kC9DnzqtawsvGnV4Z/71xDU1G4aamUHtmkyN/uuIXeT9HHrX9HbfhXjj7AMMnmjmxSpyMjaWxxGRsbSSbudtncTYDQ/dCy4MmSsaxx5QrM+zL+Of6u8gNwwOM+YHMOaW5fvZucdfSw3t0W7DPI6v8Ak8LK9Xu0Hgaolbw0+SZxs2GpLCSbiNoeGi57WNvSyx54j7xqPyQt+Jmvhrwc/EnSx8wxU7eWZso1efNkaL6XHmNze2mh0tu5OaMWp139k7TFW24HwTS0sDIG5nhubzPylxzOLtbNA6226Ly8me17TaVfUleIKN01O9jPiNiB3sQbfOyxcvFOTFNa+VOas2pMQrnCWEvEpllY5oYPLmFruOmx7C/1XncDj26+u8a1/f8A8ZeNinq6phATjmzO5bfiecrR6nQBeff68k9MeZ7M8/Vbt7rXwJHaOUnfPb6Af5r1vsysxS2/ls4karP6rQvTalQ8SODBilO1rXBk0RLo3OHlNxZzHdQ11m6jYtG+yvwZpxW2lW2pYk7EcZwiTkGWeAjZjjnjI7xh+ZhHq1elFMGaNxC3VZQzMXqBU/aw+0+cy58rfjO5y2y9drK30a9PR7O6jWk01+NYq7LeqnDtPvNh+drRD5qmYwYvj90fphs/hrwM3DIi55DqiQASOHwtA1DGegvqep9gF53Izzln8ldrbXRUIuitpGTMMbxdp/0CPVQyY65KzWyNqxaNSpreEpudkJHL3z+na34v0XjR9nX9TX/X5/33YvuturXsmJuEKYnyl7fQOv8AzArZb7Nwz43C6eLRI4ThEVMCI7kndzjclaMHGphjVVuPFWkdkJ4p1YiweqcfvMEf/cc1n/kt3GjeWFseVM/2fKYcurm/E6KP/pa5x/nH0Wn7QnvWE7y12y89WyDx44fnkMVXGHPjYwxyBoJ5epcH2HQ3IJ6ZWr0eDkrG6z7rKT7JGh8ZqD7M10rZeeGDMxrQQXga5X3sGk9T9FC3AydWo8HpygOAcEqMUxR2K1UZZEHiZuhAe8WETWE/E1oAJd1LR3Nrc+SuLF6VZ3JM6jSL8UZ5Z8dLaZpfJC2NrWgXJcxpnNh1tc6DsVZxoiuDdvE7/wAO18LjN400X2bOyOT7RbSJwAaHesgPw/r6BZ44F+r8vlH05Rvg1w3NJUPxSpaRmzGIkWzukJ5jwPw2JA/MeylzMsRWMVf907afZTcIx+bC8YknqYiX55RKw+VxD3Elzb+tiDsR11utV8cZsMVrPwlrcdlm428TTXUU0VHTyMh8rZppC3yhx0YA0kXdbve19Ooz4eLFLxNpjftCMV15TPhbOylwCpqhuDPI49yxlmj9B9VXy92zxX9HLeUV4FUsggrqiIBzw1scd9i9rXPsfclis58x1VrLt5jtCq8J1lA6ullx7mOcbnzteRzc3mEjGDN6BtrCxBGy0Za5IpEYE53r6Vi8WMUohh9JHh7GRwzufP5I+VmEYyNJbYE3Lr6j7gWfiVt12m894QpPfutPiRO3D8AZSsOUvbFSj2AvJf3a1wJ/eVHHicmfc/qjXvZIeDGHcnCo3kAGZ75T7E5W3P5Wg/Nc5l+rLP5Fp3K9LKiIOL23BHfRcmN9nJVjC+GHQ1IeXB0bbkfivawuPTuvMwcCcebq3uI2y4+PNL79loDQNl6emt9XQQZ545x3wsEDaeMn0+IfxIWrh/8A1j+KdPLCaTD5pWSviYXNhbnkIt5G3tmIJuR7XXrWyVrMRPutmYhs/gZxE2SmdRPP7SEl7ATq6Jxubd8rib+jmry+bi6b9UeJVXjvtqSxoCAgICAg4yRtcLOAI7EXCD5FE1vwtA9hb+CbHNAsgjv6Aos2f7NBmvfNymZr972upddvk2kAFEYl4fwPqOIp6l7H5QamVri0gWLuWzUj8Dl6We0V48VifhZafp016XA6Nz+Y+nhc/fMYmF1/zEXXnxe0R5V7e8BRHkrcKp57GeGKS23Mja+3tmBsuxaY8SOyKiiawMbGxrBs0NAaPkBZNz5HYIGAZQ0W7WFvoubH2OJrdGtA9hb+CT38jx1eC0krs8tPC934nxNc76kXUotMeJNvT9kjsBkbYaDyjQdh2XNyOUkLXfE0H3F/4rkdhyYwAWAAHYbIOSAgICAgICCseJWGGpwqpjFy4M5rbbl0ZEgA98tvmrcF+nJEuxPdinhTjUdNiAZMAYqlppn32GcjJf0JGU+jr9F6fMxzam49u628dnj4hw2owbEiInOYY3cyB/4oz8P5ha7HDrYqWK1c+LVv4uxPVDeeBOLYsTpuY2zZW2bLH+B3cd2mxIPuNwV5WbDOK3TKmY0sqqcEBAQEBAQEBAQEBAQEBAQEBAQEBAQEBAQEBAQEHxwuLFB+VOLsFdRVs1MQQGPJYe8bvNGQfykD3B7L3MF4yY4/qvr3hr+GMh4kwq0wLKiE8vmkA2lDGkubY6scCLtNv0BXnW6uNl7eP2V/hlz8OPDefDqg1E9Q0uyuZy4gcrgSLFznWvsDbLv1TkcmMsaiC1ttKWRAQEBAQEBAQEBAQEBAQEBAQEBAQEBAQEBAQEBAQEETjXDVFWEGqgjlLdAXN8wHbMNbeilW9q/hnTu5evDMNgpoxFTxsjYLnKxoaLnc6bn1XJtNp3Lj1rgICAgICAgICAgICAgICAgICAgICAgICAgICAgICAgICAgICAgICAgICAgICAgICAgICAgICAgICAgICAgICAgICAgICAgICAgICAgICAgICAgICAgICAgICAgICAgICAgICAgICAgICAgICAgICAgICAgICAgICAgICAgICAgICAgICAgICAgICAgICAgICAgICAgICAgICAgIC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13" name="Rectangle 12"/>
          <p:cNvSpPr/>
          <p:nvPr/>
        </p:nvSpPr>
        <p:spPr>
          <a:xfrm>
            <a:off x="2267744" y="764118"/>
            <a:ext cx="6876256" cy="3600986"/>
          </a:xfrm>
          <a:prstGeom prst="rect">
            <a:avLst/>
          </a:prstGeom>
        </p:spPr>
        <p:txBody>
          <a:bodyPr wrap="square">
            <a:spAutoFit/>
          </a:bodyPr>
          <a:lstStyle/>
          <a:p>
            <a:pPr>
              <a:defRPr/>
            </a:pPr>
            <a:r>
              <a:rPr lang="en-US" sz="2400" dirty="0" smtClean="0"/>
              <a:t>-The budget depends largely on oil exports; oil to disappear in some years. </a:t>
            </a:r>
          </a:p>
          <a:p>
            <a:pPr>
              <a:defRPr/>
            </a:pPr>
            <a:r>
              <a:rPr lang="en-US" sz="2400" dirty="0" smtClean="0"/>
              <a:t>-Private sector has been the real winner, while 40 million Mexicans (over 30% of the population) live under the poverty line. Regionalization of poverty.</a:t>
            </a:r>
          </a:p>
          <a:p>
            <a:pPr>
              <a:defRPr/>
            </a:pPr>
            <a:r>
              <a:rPr lang="en-US" sz="2400" dirty="0" smtClean="0"/>
              <a:t>-59% of  people works in the informal sector, not entitled to social security and social services. </a:t>
            </a:r>
          </a:p>
          <a:p>
            <a:pPr>
              <a:defRPr/>
            </a:pPr>
            <a:r>
              <a:rPr lang="en-US" sz="2400" dirty="0" smtClean="0"/>
              <a:t> </a:t>
            </a:r>
          </a:p>
          <a:p>
            <a:pPr>
              <a:defRPr/>
            </a:pPr>
            <a:endParaRPr lang="en-US" dirty="0" smtClean="0"/>
          </a:p>
          <a:p>
            <a:pPr>
              <a:defRPr/>
            </a:pPr>
            <a:endParaRPr lang="en-US" dirty="0" smtClean="0"/>
          </a:p>
        </p:txBody>
      </p:sp>
      <p:pic>
        <p:nvPicPr>
          <p:cNvPr id="15" name="Picture 2" descr="http://golatino.org/MexicoMap.png"/>
          <p:cNvPicPr>
            <a:picLocks noChangeAspect="1" noChangeArrowheads="1"/>
          </p:cNvPicPr>
          <p:nvPr/>
        </p:nvPicPr>
        <p:blipFill>
          <a:blip r:embed="rId4" cstate="print"/>
          <a:srcRect/>
          <a:stretch>
            <a:fillRect/>
          </a:stretch>
        </p:blipFill>
        <p:spPr bwMode="auto">
          <a:xfrm>
            <a:off x="107504" y="908719"/>
            <a:ext cx="1872208" cy="1872209"/>
          </a:xfrm>
          <a:prstGeom prst="rect">
            <a:avLst/>
          </a:prstGeom>
          <a:noFill/>
        </p:spPr>
      </p:pic>
      <p:sp>
        <p:nvSpPr>
          <p:cNvPr id="16" name="Rectangle 15"/>
          <p:cNvSpPr/>
          <p:nvPr/>
        </p:nvSpPr>
        <p:spPr>
          <a:xfrm>
            <a:off x="107504" y="3429000"/>
            <a:ext cx="9036496" cy="3970318"/>
          </a:xfrm>
          <a:prstGeom prst="rect">
            <a:avLst/>
          </a:prstGeom>
        </p:spPr>
        <p:txBody>
          <a:bodyPr wrap="square">
            <a:spAutoFit/>
          </a:bodyPr>
          <a:lstStyle/>
          <a:p>
            <a:pPr>
              <a:defRPr/>
            </a:pPr>
            <a:r>
              <a:rPr lang="en-US" sz="2400" dirty="0" smtClean="0"/>
              <a:t>-80% of the population cannot fully access public social services . </a:t>
            </a:r>
          </a:p>
          <a:p>
            <a:pPr>
              <a:defRPr/>
            </a:pPr>
            <a:r>
              <a:rPr lang="en-US" sz="2400" dirty="0" smtClean="0"/>
              <a:t>-Indigenous communities are losing their lands, territories and natural resources in </a:t>
            </a:r>
            <a:r>
              <a:rPr lang="en-US" sz="2400" dirty="0" err="1" smtClean="0"/>
              <a:t>favour</a:t>
            </a:r>
            <a:r>
              <a:rPr lang="en-US" sz="2400" dirty="0" smtClean="0"/>
              <a:t> of large scale development projects.</a:t>
            </a:r>
          </a:p>
          <a:p>
            <a:pPr>
              <a:defRPr/>
            </a:pPr>
            <a:r>
              <a:rPr lang="en-US" sz="2400" dirty="0" smtClean="0"/>
              <a:t>-Inequality persists (</a:t>
            </a:r>
            <a:r>
              <a:rPr lang="en-US" sz="2400" dirty="0" err="1" smtClean="0"/>
              <a:t>Gini</a:t>
            </a:r>
            <a:r>
              <a:rPr lang="en-US" sz="2400" dirty="0" smtClean="0"/>
              <a:t> Coefficient 47.2 in 2010)</a:t>
            </a:r>
          </a:p>
          <a:p>
            <a:pPr>
              <a:defRPr/>
            </a:pPr>
            <a:r>
              <a:rPr lang="en-US" sz="2400" dirty="0" smtClean="0"/>
              <a:t>-HRs violations still occur,  institutional, armed, and social violence persists; the country has been militarized;  no real access to justice</a:t>
            </a:r>
          </a:p>
          <a:p>
            <a:pPr>
              <a:defRPr/>
            </a:pPr>
            <a:endParaRPr lang="en-US" sz="2400" dirty="0" smtClean="0"/>
          </a:p>
          <a:p>
            <a:pPr>
              <a:defRPr/>
            </a:pPr>
            <a:endParaRPr lang="en-US" sz="2400" dirty="0" smtClean="0"/>
          </a:p>
          <a:p>
            <a:pPr>
              <a:defRPr/>
            </a:pPr>
            <a:endParaRPr lang="en-US" sz="2400" dirty="0" smtClean="0"/>
          </a:p>
          <a:p>
            <a:pPr>
              <a:defRPr/>
            </a:pPr>
            <a:endParaRPr lang="en-US" dirty="0" smtClean="0"/>
          </a:p>
          <a:p>
            <a:pPr>
              <a:defRPr/>
            </a:pPr>
            <a:endParaRPr lang="en-US" dirty="0" smtClean="0"/>
          </a:p>
        </p:txBody>
      </p:sp>
    </p:spTree>
    <p:extLst>
      <p:ext uri="{BB962C8B-B14F-4D97-AF65-F5344CB8AC3E}">
        <p14:creationId xmlns:p14="http://schemas.microsoft.com/office/powerpoint/2010/main" val="4107499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0041&quot;&gt;&lt;/object&gt;&lt;object type=&quot;2&quot; unique_id=&quot;10042&quot;&gt;&lt;object type=&quot;3&quot; unique_id=&quot;10043&quot;&gt;&lt;property id=&quot;20148&quot; value=&quot;5&quot;/&gt;&lt;property id=&quot;20300&quot; value=&quot;Diapositiva 1 - &amp;quot;Lessons from the FOIA’s implementation in Mexico&amp;#x0D;&amp;#x0A;&amp;quot;&quot;/&gt;&lt;property id=&quot;20307&quot; value=&quot;364&quot;/&gt;&lt;/object&gt;&lt;object type=&quot;3&quot; unique_id=&quot;10045&quot;&gt;&lt;property id=&quot;20148&quot; value=&quot;5&quot;/&gt;&lt;property id=&quot;20300&quot; value=&quot;Diapositiva 3&quot;/&gt;&lt;property id=&quot;20307&quot; value=&quot;314&quot;/&gt;&lt;/object&gt;&lt;object type=&quot;3&quot; unique_id=&quot;10046&quot;&gt;&lt;property id=&quot;20148&quot; value=&quot;5&quot;/&gt;&lt;property id=&quot;20300&quot; value=&quot;Diapositiva 4 - &amp;quot;Key features of the Mexican FOIA&amp;quot;&quot;/&gt;&lt;property id=&quot;20307&quot; value=&quot;381&quot;/&gt;&lt;/object&gt;&lt;object type=&quot;3&quot; unique_id=&quot;10047&quot;&gt;&lt;property id=&quot;20148&quot; value=&quot;5&quot;/&gt;&lt;property id=&quot;20300&quot; value=&quot;Diapositiva 11 - &amp;quot;Challenges&amp;quot;&quot;/&gt;&lt;property id=&quot;20307&quot; value=&quot;386&quot;/&gt;&lt;/object&gt;&lt;object type=&quot;3&quot; unique_id=&quot;10050&quot;&gt;&lt;property id=&quot;20148&quot; value=&quot;5&quot;/&gt;&lt;property id=&quot;20300&quot; value=&quot;Diapositiva 10 - &amp;quot;Lessons learned &amp;quot;&quot;/&gt;&lt;property id=&quot;20307&quot; value=&quot;384&quot;/&gt;&lt;/object&gt;&lt;object type=&quot;3&quot; unique_id=&quot;10053&quot;&gt;&lt;property id=&quot;20148&quot; value=&quot;5&quot;/&gt;&lt;property id=&quot;20300&quot; value=&quot;Diapositiva 12&quot;/&gt;&lt;property id=&quot;20307&quot; value=&quot;374&quot;/&gt;&lt;/object&gt;&lt;object type=&quot;3&quot; unique_id=&quot;10054&quot;&gt;&lt;property id=&quot;20148&quot; value=&quot;5&quot;/&gt;&lt;property id=&quot;20300&quot; value=&quot;Diapositiva 13&quot;/&gt;&lt;property id=&quot;20307&quot; value=&quot;389&quot;/&gt;&lt;/object&gt;&lt;object type=&quot;3&quot; unique_id=&quot;10154&quot;&gt;&lt;property id=&quot;20148&quot; value=&quot;5&quot;/&gt;&lt;property id=&quot;20300&quot; value=&quot;Diapositiva 5 - &amp;quot;Implementation: Creation of liaison units&amp;quot;&quot;/&gt;&lt;property id=&quot;20307&quot; value=&quot;391&quot;/&gt;&lt;/object&gt;&lt;object type=&quot;3&quot; unique_id=&quot;10155&quot;&gt;&lt;property id=&quot;20148&quot; value=&quot;5&quot;/&gt;&lt;property id=&quot;20300&quot; value=&quot;Diapositiva 8 - &amp;quot;Role of civil society (CSOs, academia, and media)&amp;quot;&quot;/&gt;&lt;property id=&quot;20307&quot; value=&quot;392&quot;/&gt;&lt;/object&gt;&lt;object type=&quot;3&quot; unique_id=&quot;10248&quot;&gt;&lt;property id=&quot;20148&quot; value=&quot;5&quot;/&gt;&lt;property id=&quot;20300&quot; value=&quot;Diapositiva 2 - &amp;quot;Goals of the presentation&amp;quot;&quot;/&gt;&lt;property id=&quot;20307&quot; value=&quot;394&quot;/&gt;&lt;/object&gt;&lt;object type=&quot;3&quot; unique_id=&quot;10249&quot;&gt;&lt;property id=&quot;20148&quot; value=&quot;5&quot;/&gt;&lt;property id=&quot;20300&quot; value=&quot;Diapositiva 6 - &amp;quot;Implementation: Creation of an Information System&amp;quot;&quot;/&gt;&lt;property id=&quot;20307&quot; value=&quot;396&quot;/&gt;&lt;/object&gt;&lt;object type=&quot;3&quot; unique_id=&quot;10250&quot;&gt;&lt;property id=&quot;20148&quot; value=&quot;5&quot;/&gt;&lt;property id=&quot;20300&quot; value=&quot;Diapositiva 7 - &amp;quot;Implementation: Creation of an independent oversight agency&amp;quot;&quot;/&gt;&lt;property id=&quot;20307&quot; value=&quot;395&quot;/&gt;&lt;/object&gt;&lt;object type=&quot;3&quot; unique_id=&quot;10251&quot;&gt;&lt;property id=&quot;20148&quot; value=&quot;5&quot;/&gt;&lt;property id=&quot;20300&quot; value=&quot;Diapositiva 9 - &amp;quot;Civil society networks&amp;quot;&quot;/&gt;&lt;property id=&quot;20307&quot; value=&quot;39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3863</TotalTime>
  <Words>1262</Words>
  <Application>Microsoft Office PowerPoint</Application>
  <PresentationFormat>Presentación en pantalla (4:3)</PresentationFormat>
  <Paragraphs>177</Paragraphs>
  <Slides>11</Slides>
  <Notes>11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Office Theme</vt:lpstr>
      <vt:lpstr>Mexico’s Current Political Context </vt:lpstr>
      <vt:lpstr>Goals of the presentation</vt:lpstr>
      <vt:lpstr>The long-awaited democratic transition  </vt:lpstr>
      <vt:lpstr>Fox and Calderon’s Presidential Terms </vt:lpstr>
      <vt:lpstr>Human Rights’ Development 2000-2006</vt:lpstr>
      <vt:lpstr>Human Rights’ Development 2006-2012</vt:lpstr>
      <vt:lpstr>Human Rights’ Development 2006-2012</vt:lpstr>
      <vt:lpstr>Where are we today?</vt:lpstr>
      <vt:lpstr>Mexico Today: Persistent Challenges</vt:lpstr>
      <vt:lpstr>Presentación de PowerPoint</vt:lpstr>
      <vt:lpstr>Presentación de PowerPoint</vt:lpstr>
    </vt:vector>
  </TitlesOfParts>
  <Company>itdg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Quezada</dc:creator>
  <cp:lastModifiedBy>Marine</cp:lastModifiedBy>
  <cp:revision>228</cp:revision>
  <dcterms:created xsi:type="dcterms:W3CDTF">2012-01-06T14:50:51Z</dcterms:created>
  <dcterms:modified xsi:type="dcterms:W3CDTF">2013-05-27T22:25:15Z</dcterms:modified>
</cp:coreProperties>
</file>