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Heading Now 61-68 Bold" charset="1" panose="00000000000000000000"/>
      <p:regular r:id="rId22"/>
    </p:embeddedFont>
    <p:embeddedFont>
      <p:font typeface="Canva Sans Bold" charset="1" panose="020B0803030501040103"/>
      <p:regular r:id="rId23"/>
    </p:embeddedFont>
    <p:embeddedFont>
      <p:font typeface="Heading Now 61-68" charset="1" panose="00000000000000000000"/>
      <p:regular r:id="rId24"/>
    </p:embeddedFont>
    <p:embeddedFont>
      <p:font typeface="Montserrat Bold" charset="1" panose="00000800000000000000"/>
      <p:regular r:id="rId25"/>
    </p:embeddedFont>
    <p:embeddedFont>
      <p:font typeface="Muli Bold" charset="1" panose="00000800000000000000"/>
      <p:regular r:id="rId26"/>
    </p:embeddedFont>
    <p:embeddedFont>
      <p:font typeface="Asap" charset="1" panose="020F0504030202060203"/>
      <p:regular r:id="rId27"/>
    </p:embeddedFont>
    <p:embeddedFont>
      <p:font typeface="Montserrat" charset="1" panose="00000500000000000000"/>
      <p:regular r:id="rId28"/>
    </p:embeddedFont>
    <p:embeddedFont>
      <p:font typeface="Asap Bold" charset="1" panose="020F0804030202060203"/>
      <p:regular r:id="rId29"/>
    </p:embeddedFont>
    <p:embeddedFont>
      <p:font typeface="Cabin Bold" charset="1" panose="00000800000000000000"/>
      <p:regular r:id="rId30"/>
    </p:embeddedFont>
    <p:embeddedFont>
      <p:font typeface="Cabin" charset="1" panose="00000500000000000000"/>
      <p:regular r:id="rId31"/>
    </p:embeddedFont>
    <p:embeddedFont>
      <p:font typeface="Muli Light" charset="1" panose="00000400000000000000"/>
      <p:regular r:id="rId32"/>
    </p:embeddedFont>
    <p:embeddedFont>
      <p:font typeface="Faustina" charset="1" panose="0000050000000000000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Relationship Id="rId6" Target="../media/image37.png" Type="http://schemas.openxmlformats.org/officeDocument/2006/relationships/image"/><Relationship Id="rId7" Target="../media/image3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jpeg" Type="http://schemas.openxmlformats.org/officeDocument/2006/relationships/image"/><Relationship Id="rId3" Target="../media/VAGaoKMB2HA.mp4" Type="http://schemas.openxmlformats.org/officeDocument/2006/relationships/video"/><Relationship Id="rId4" Target="../media/VAGaoKMB2HA.mp4" Type="http://schemas.microsoft.com/office/2007/relationships/media"/><Relationship Id="rId5" Target="../media/image4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Relationship Id="rId3" Target="../media/image43.png" Type="http://schemas.openxmlformats.org/officeDocument/2006/relationships/image"/><Relationship Id="rId4" Target="../media/image4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docs.google.com/spreadsheets/d/1DUF2isFWsqVSYhbaACYtbgcLi_YjDqpE3GLQIVgkKQg/edit#gid=69851113" TargetMode="External" Type="http://schemas.openxmlformats.org/officeDocument/2006/relationships/hyperlink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https://docs.google.com/spreadsheets/d/1DUF2isFWsqVSYhbaACYtbgcLi_YjDqpE3GLQIVgkKQg/edit#gid=69851113" TargetMode="External" Type="http://schemas.openxmlformats.org/officeDocument/2006/relationships/hyperlink"/><Relationship Id="rId9" Target="https://docs.google.com/spreadsheets/d/1DUF2isFWsqVSYhbaACYtbgcLi_YjDqpE3GLQIVgkKQg/edit#gid=69851113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jpeg" Type="http://schemas.openxmlformats.org/officeDocument/2006/relationships/image"/><Relationship Id="rId3" Target="../media/VAGaoDCAsTc.mp4" Type="http://schemas.openxmlformats.org/officeDocument/2006/relationships/video"/><Relationship Id="rId4" Target="../media/VAGaoDCAsTc.mp4" Type="http://schemas.microsoft.com/office/2007/relationships/media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437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92665" y="0"/>
            <a:ext cx="19080665" cy="10287000"/>
            <a:chOff x="0" y="0"/>
            <a:chExt cx="502536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25360" cy="2709333"/>
            </a:xfrm>
            <a:custGeom>
              <a:avLst/>
              <a:gdLst/>
              <a:ahLst/>
              <a:cxnLst/>
              <a:rect r="r" b="b" t="t" l="l"/>
              <a:pathLst>
                <a:path h="2709333" w="5025360">
                  <a:moveTo>
                    <a:pt x="0" y="0"/>
                  </a:moveTo>
                  <a:lnTo>
                    <a:pt x="5025360" y="0"/>
                  </a:lnTo>
                  <a:lnTo>
                    <a:pt x="502536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198E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25360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 descr="Dot Corner Decoration"/>
          <p:cNvSpPr/>
          <p:nvPr/>
        </p:nvSpPr>
        <p:spPr>
          <a:xfrm flipH="false" flipV="false" rot="0">
            <a:off x="16740446" y="426240"/>
            <a:ext cx="2144173" cy="1220229"/>
          </a:xfrm>
          <a:custGeom>
            <a:avLst/>
            <a:gdLst/>
            <a:ahLst/>
            <a:cxnLst/>
            <a:rect r="r" b="b" t="t" l="l"/>
            <a:pathLst>
              <a:path h="1220229" w="2144173">
                <a:moveTo>
                  <a:pt x="0" y="0"/>
                </a:moveTo>
                <a:lnTo>
                  <a:pt x="2144173" y="0"/>
                </a:lnTo>
                <a:lnTo>
                  <a:pt x="2144173" y="1220229"/>
                </a:lnTo>
                <a:lnTo>
                  <a:pt x="0" y="12202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 rot="0">
            <a:off x="1320464" y="1213786"/>
            <a:ext cx="15647072" cy="7641502"/>
          </a:xfrm>
          <a:prstGeom prst="rect">
            <a:avLst/>
          </a:prstGeom>
          <a:solidFill>
            <a:srgbClr val="213343"/>
          </a:solidFill>
        </p:spPr>
      </p:sp>
      <p:grpSp>
        <p:nvGrpSpPr>
          <p:cNvPr name="Group 7" id="7"/>
          <p:cNvGrpSpPr/>
          <p:nvPr/>
        </p:nvGrpSpPr>
        <p:grpSpPr>
          <a:xfrm rot="-5400000">
            <a:off x="11054547" y="2233300"/>
            <a:ext cx="5602474" cy="5602474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43739"/>
            </a:solidFill>
          </p:spPr>
        </p:sp>
      </p:grpSp>
      <p:sp>
        <p:nvSpPr>
          <p:cNvPr name="AutoShape 9" id="9"/>
          <p:cNvSpPr/>
          <p:nvPr/>
        </p:nvSpPr>
        <p:spPr>
          <a:xfrm rot="5400000">
            <a:off x="5551316" y="4640052"/>
            <a:ext cx="1502102" cy="9963806"/>
          </a:xfrm>
          <a:prstGeom prst="rect">
            <a:avLst/>
          </a:prstGeom>
          <a:solidFill>
            <a:srgbClr val="EBE7E7"/>
          </a:solidFill>
        </p:spPr>
      </p:sp>
      <p:grpSp>
        <p:nvGrpSpPr>
          <p:cNvPr name="Group 10" id="10"/>
          <p:cNvGrpSpPr/>
          <p:nvPr/>
        </p:nvGrpSpPr>
        <p:grpSpPr>
          <a:xfrm rot="0">
            <a:off x="0" y="6605314"/>
            <a:ext cx="3687586" cy="3681686"/>
            <a:chOff x="0" y="0"/>
            <a:chExt cx="6350000" cy="633984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C509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1284270" y="2463033"/>
            <a:ext cx="5143029" cy="5143008"/>
            <a:chOff x="0" y="0"/>
            <a:chExt cx="6350000" cy="634997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38888" t="0" r="-38888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2353339" y="3308503"/>
            <a:ext cx="8111994" cy="1889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733"/>
              </a:lnSpc>
            </a:pPr>
            <a:r>
              <a:rPr lang="en-US" b="true" sz="11072">
                <a:solidFill>
                  <a:srgbClr val="EBE7E7"/>
                </a:solidFill>
                <a:latin typeface="Heading Now 61-68 Bold"/>
                <a:ea typeface="Heading Now 61-68 Bold"/>
                <a:cs typeface="Heading Now 61-68 Bold"/>
                <a:sym typeface="Heading Now 61-68 Bold"/>
              </a:rPr>
              <a:t>DialoGPT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353339" y="2921875"/>
            <a:ext cx="7731737" cy="508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24"/>
              </a:lnSpc>
            </a:pPr>
            <a:r>
              <a:rPr lang="en-US" b="true" sz="3499">
                <a:solidFill>
                  <a:srgbClr val="EBE7E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 Mô hình hội thoại tiên tiến -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353339" y="6117316"/>
            <a:ext cx="8930930" cy="527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39"/>
              </a:lnSpc>
            </a:pPr>
            <a:r>
              <a:rPr lang="en-US" b="true" sz="3599">
                <a:solidFill>
                  <a:srgbClr val="EBE7E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Sinh viên: Võ Khánh Linh - 3121411122</a:t>
            </a:r>
          </a:p>
        </p:txBody>
      </p:sp>
      <p:sp>
        <p:nvSpPr>
          <p:cNvPr name="AutoShape 17" id="17"/>
          <p:cNvSpPr/>
          <p:nvPr/>
        </p:nvSpPr>
        <p:spPr>
          <a:xfrm rot="0">
            <a:off x="-1802810" y="5445504"/>
            <a:ext cx="13087080" cy="103071"/>
          </a:xfrm>
          <a:prstGeom prst="rect">
            <a:avLst/>
          </a:prstGeom>
          <a:solidFill>
            <a:srgbClr val="EBE7E7"/>
          </a:solid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7F9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28569" y="4513502"/>
            <a:ext cx="7161538" cy="7161538"/>
          </a:xfrm>
          <a:custGeom>
            <a:avLst/>
            <a:gdLst/>
            <a:ahLst/>
            <a:cxnLst/>
            <a:rect r="r" b="b" t="t" l="l"/>
            <a:pathLst>
              <a:path h="7161538" w="7161538">
                <a:moveTo>
                  <a:pt x="0" y="0"/>
                </a:moveTo>
                <a:lnTo>
                  <a:pt x="7161538" y="0"/>
                </a:lnTo>
                <a:lnTo>
                  <a:pt x="7161538" y="7161538"/>
                </a:lnTo>
                <a:lnTo>
                  <a:pt x="0" y="7161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164154" y="-713383"/>
            <a:ext cx="7325877" cy="5226885"/>
            <a:chOff x="0" y="0"/>
            <a:chExt cx="5745186" cy="409908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745186" cy="4099089"/>
            </a:xfrm>
            <a:custGeom>
              <a:avLst/>
              <a:gdLst/>
              <a:ahLst/>
              <a:cxnLst/>
              <a:rect r="r" b="b" t="t" l="l"/>
              <a:pathLst>
                <a:path h="4099089" w="5745186">
                  <a:moveTo>
                    <a:pt x="5745186" y="4099089"/>
                  </a:moveTo>
                  <a:lnTo>
                    <a:pt x="1124331" y="4099089"/>
                  </a:lnTo>
                  <a:cubicBezTo>
                    <a:pt x="503428" y="4099089"/>
                    <a:pt x="0" y="3595661"/>
                    <a:pt x="0" y="2974758"/>
                  </a:cubicBezTo>
                  <a:lnTo>
                    <a:pt x="0" y="0"/>
                  </a:lnTo>
                  <a:lnTo>
                    <a:pt x="4620855" y="0"/>
                  </a:lnTo>
                  <a:cubicBezTo>
                    <a:pt x="5241885" y="0"/>
                    <a:pt x="5745186" y="503428"/>
                    <a:pt x="5745186" y="1124331"/>
                  </a:cubicBezTo>
                  <a:lnTo>
                    <a:pt x="5745186" y="4099089"/>
                  </a:lnTo>
                  <a:close/>
                </a:path>
              </a:pathLst>
            </a:custGeom>
            <a:solidFill>
              <a:srgbClr val="072E9F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413893" y="1595117"/>
            <a:ext cx="8298113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69"/>
              </a:lnSpc>
            </a:pPr>
            <a:r>
              <a:rPr lang="en-US" sz="7474" b="true">
                <a:solidFill>
                  <a:srgbClr val="072E9F"/>
                </a:solidFill>
                <a:latin typeface="Cabin Bold"/>
                <a:ea typeface="Cabin Bold"/>
                <a:cs typeface="Cabin Bold"/>
                <a:sym typeface="Cabin Bold"/>
              </a:rPr>
              <a:t>Phạm vi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75180" y="3922431"/>
            <a:ext cx="12261955" cy="632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Sử dụng kịch bản đối thoại của Rick trong "Rick and Morty".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70482" y="5352012"/>
            <a:ext cx="10825190" cy="632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Huấn luyện mô hình và triển khai chatbot.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E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36915" y="404842"/>
            <a:ext cx="12544647" cy="1202478"/>
            <a:chOff x="0" y="0"/>
            <a:chExt cx="2332426" cy="2235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32426" cy="223577"/>
            </a:xfrm>
            <a:custGeom>
              <a:avLst/>
              <a:gdLst/>
              <a:ahLst/>
              <a:cxnLst/>
              <a:rect r="r" b="b" t="t" l="l"/>
              <a:pathLst>
                <a:path h="223577" w="2332426">
                  <a:moveTo>
                    <a:pt x="37029" y="0"/>
                  </a:moveTo>
                  <a:lnTo>
                    <a:pt x="2295397" y="0"/>
                  </a:lnTo>
                  <a:cubicBezTo>
                    <a:pt x="2315847" y="0"/>
                    <a:pt x="2332426" y="16578"/>
                    <a:pt x="2332426" y="37029"/>
                  </a:cubicBezTo>
                  <a:lnTo>
                    <a:pt x="2332426" y="186548"/>
                  </a:lnTo>
                  <a:cubicBezTo>
                    <a:pt x="2332426" y="196368"/>
                    <a:pt x="2328524" y="205787"/>
                    <a:pt x="2321580" y="212731"/>
                  </a:cubicBezTo>
                  <a:cubicBezTo>
                    <a:pt x="2314636" y="219675"/>
                    <a:pt x="2305217" y="223577"/>
                    <a:pt x="2295397" y="223577"/>
                  </a:cubicBezTo>
                  <a:lnTo>
                    <a:pt x="37029" y="223577"/>
                  </a:lnTo>
                  <a:cubicBezTo>
                    <a:pt x="16578" y="223577"/>
                    <a:pt x="0" y="206998"/>
                    <a:pt x="0" y="186548"/>
                  </a:cubicBezTo>
                  <a:lnTo>
                    <a:pt x="0" y="37029"/>
                  </a:lnTo>
                  <a:cubicBezTo>
                    <a:pt x="0" y="16578"/>
                    <a:pt x="16578" y="0"/>
                    <a:pt x="37029" y="0"/>
                  </a:cubicBezTo>
                  <a:close/>
                </a:path>
              </a:pathLst>
            </a:custGeom>
            <a:solidFill>
              <a:srgbClr val="2B6599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2332426" cy="2997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97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162742" y="1909191"/>
            <a:ext cx="10708925" cy="7822535"/>
          </a:xfrm>
          <a:custGeom>
            <a:avLst/>
            <a:gdLst/>
            <a:ahLst/>
            <a:cxnLst/>
            <a:rect r="r" b="b" t="t" l="l"/>
            <a:pathLst>
              <a:path h="7822535" w="10708925">
                <a:moveTo>
                  <a:pt x="0" y="0"/>
                </a:moveTo>
                <a:lnTo>
                  <a:pt x="10708924" y="0"/>
                </a:lnTo>
                <a:lnTo>
                  <a:pt x="10708924" y="7822534"/>
                </a:lnTo>
                <a:lnTo>
                  <a:pt x="0" y="78225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699858" y="514624"/>
            <a:ext cx="11418761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0"/>
              </a:lnSpc>
            </a:pPr>
            <a:r>
              <a:rPr lang="en-US" b="true" sz="6175">
                <a:solidFill>
                  <a:srgbClr val="FFFFFF"/>
                </a:solidFill>
                <a:latin typeface="Asap Bold"/>
                <a:ea typeface="Asap Bold"/>
                <a:cs typeface="Asap Bold"/>
                <a:sym typeface="Asap Bold"/>
              </a:rPr>
              <a:t>Tiền xử lý Dữ liệu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620026"/>
            <a:ext cx="11839658" cy="171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51" indent="-377825" lvl="1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Lọc</a:t>
            </a:r>
            <a:r>
              <a:rPr lang="en-US" sz="350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dữ liệu </a:t>
            </a:r>
          </a:p>
          <a:p>
            <a:pPr algn="just" marL="755651" indent="-377825" lvl="1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Tạo ngữ cảnh </a:t>
            </a:r>
          </a:p>
          <a:p>
            <a:pPr algn="just">
              <a:lnSpc>
                <a:spcPts val="455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1C5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36915" y="404842"/>
            <a:ext cx="12544647" cy="1202478"/>
            <a:chOff x="0" y="0"/>
            <a:chExt cx="2332426" cy="2235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32426" cy="223577"/>
            </a:xfrm>
            <a:custGeom>
              <a:avLst/>
              <a:gdLst/>
              <a:ahLst/>
              <a:cxnLst/>
              <a:rect r="r" b="b" t="t" l="l"/>
              <a:pathLst>
                <a:path h="223577" w="2332426">
                  <a:moveTo>
                    <a:pt x="37029" y="0"/>
                  </a:moveTo>
                  <a:lnTo>
                    <a:pt x="2295397" y="0"/>
                  </a:lnTo>
                  <a:cubicBezTo>
                    <a:pt x="2315847" y="0"/>
                    <a:pt x="2332426" y="16578"/>
                    <a:pt x="2332426" y="37029"/>
                  </a:cubicBezTo>
                  <a:lnTo>
                    <a:pt x="2332426" y="186548"/>
                  </a:lnTo>
                  <a:cubicBezTo>
                    <a:pt x="2332426" y="196368"/>
                    <a:pt x="2328524" y="205787"/>
                    <a:pt x="2321580" y="212731"/>
                  </a:cubicBezTo>
                  <a:cubicBezTo>
                    <a:pt x="2314636" y="219675"/>
                    <a:pt x="2305217" y="223577"/>
                    <a:pt x="2295397" y="223577"/>
                  </a:cubicBezTo>
                  <a:lnTo>
                    <a:pt x="37029" y="223577"/>
                  </a:lnTo>
                  <a:cubicBezTo>
                    <a:pt x="16578" y="223577"/>
                    <a:pt x="0" y="206998"/>
                    <a:pt x="0" y="186548"/>
                  </a:cubicBezTo>
                  <a:lnTo>
                    <a:pt x="0" y="37029"/>
                  </a:lnTo>
                  <a:cubicBezTo>
                    <a:pt x="0" y="16578"/>
                    <a:pt x="16578" y="0"/>
                    <a:pt x="37029" y="0"/>
                  </a:cubicBezTo>
                  <a:close/>
                </a:path>
              </a:pathLst>
            </a:custGeom>
            <a:solidFill>
              <a:srgbClr val="2B6599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2332426" cy="2997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97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2101360"/>
            <a:ext cx="18288000" cy="7726680"/>
          </a:xfrm>
          <a:custGeom>
            <a:avLst/>
            <a:gdLst/>
            <a:ahLst/>
            <a:cxnLst/>
            <a:rect r="r" b="b" t="t" l="l"/>
            <a:pathLst>
              <a:path h="7726680" w="18288000">
                <a:moveTo>
                  <a:pt x="0" y="0"/>
                </a:moveTo>
                <a:lnTo>
                  <a:pt x="18288000" y="0"/>
                </a:lnTo>
                <a:lnTo>
                  <a:pt x="18288000" y="7726680"/>
                </a:lnTo>
                <a:lnTo>
                  <a:pt x="0" y="77266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699858" y="514624"/>
            <a:ext cx="11418761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0"/>
              </a:lnSpc>
            </a:pPr>
            <a:r>
              <a:rPr lang="en-US" b="true" sz="6175">
                <a:solidFill>
                  <a:srgbClr val="FFFFFF"/>
                </a:solidFill>
                <a:latin typeface="Asap Bold"/>
                <a:ea typeface="Asap Bold"/>
                <a:cs typeface="Asap Bold"/>
                <a:sym typeface="Asap Bold"/>
              </a:rPr>
              <a:t>Tiền xử lý Dữ liệu</a:t>
            </a:r>
          </a:p>
        </p:txBody>
      </p:sp>
    </p:spTree>
  </p:cSld>
  <p:clrMapOvr>
    <a:masterClrMapping/>
  </p:clrMapOvr>
  <p:transition spd="slow">
    <p:push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E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022807">
            <a:off x="-138673" y="-3376541"/>
            <a:ext cx="3938675" cy="6855289"/>
          </a:xfrm>
          <a:custGeom>
            <a:avLst/>
            <a:gdLst/>
            <a:ahLst/>
            <a:cxnLst/>
            <a:rect r="r" b="b" t="t" l="l"/>
            <a:pathLst>
              <a:path h="6855289" w="3938675">
                <a:moveTo>
                  <a:pt x="0" y="0"/>
                </a:moveTo>
                <a:lnTo>
                  <a:pt x="3938675" y="0"/>
                </a:lnTo>
                <a:lnTo>
                  <a:pt x="3938675" y="6855289"/>
                </a:lnTo>
                <a:lnTo>
                  <a:pt x="0" y="6855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322326">
            <a:off x="-3191981" y="-2094471"/>
            <a:ext cx="5345518" cy="4188942"/>
          </a:xfrm>
          <a:custGeom>
            <a:avLst/>
            <a:gdLst/>
            <a:ahLst/>
            <a:cxnLst/>
            <a:rect r="r" b="b" t="t" l="l"/>
            <a:pathLst>
              <a:path h="4188942" w="5345518">
                <a:moveTo>
                  <a:pt x="0" y="0"/>
                </a:moveTo>
                <a:lnTo>
                  <a:pt x="5345519" y="0"/>
                </a:lnTo>
                <a:lnTo>
                  <a:pt x="5345519" y="4188942"/>
                </a:lnTo>
                <a:lnTo>
                  <a:pt x="0" y="41889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322326">
            <a:off x="11567139" y="7389052"/>
            <a:ext cx="6938664" cy="5437389"/>
          </a:xfrm>
          <a:custGeom>
            <a:avLst/>
            <a:gdLst/>
            <a:ahLst/>
            <a:cxnLst/>
            <a:rect r="r" b="b" t="t" l="l"/>
            <a:pathLst>
              <a:path h="5437389" w="6938664">
                <a:moveTo>
                  <a:pt x="0" y="0"/>
                </a:moveTo>
                <a:lnTo>
                  <a:pt x="6938664" y="0"/>
                </a:lnTo>
                <a:lnTo>
                  <a:pt x="6938664" y="5437390"/>
                </a:lnTo>
                <a:lnTo>
                  <a:pt x="0" y="54373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022807">
            <a:off x="15361187" y="5321526"/>
            <a:ext cx="5112534" cy="8898398"/>
          </a:xfrm>
          <a:custGeom>
            <a:avLst/>
            <a:gdLst/>
            <a:ahLst/>
            <a:cxnLst/>
            <a:rect r="r" b="b" t="t" l="l"/>
            <a:pathLst>
              <a:path h="8898398" w="5112534">
                <a:moveTo>
                  <a:pt x="0" y="0"/>
                </a:moveTo>
                <a:lnTo>
                  <a:pt x="5112534" y="0"/>
                </a:lnTo>
                <a:lnTo>
                  <a:pt x="5112534" y="8898398"/>
                </a:lnTo>
                <a:lnTo>
                  <a:pt x="0" y="8898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961897" y="3203115"/>
            <a:ext cx="10364206" cy="1607905"/>
          </a:xfrm>
          <a:custGeom>
            <a:avLst/>
            <a:gdLst/>
            <a:ahLst/>
            <a:cxnLst/>
            <a:rect r="r" b="b" t="t" l="l"/>
            <a:pathLst>
              <a:path h="1607905" w="10364206">
                <a:moveTo>
                  <a:pt x="0" y="0"/>
                </a:moveTo>
                <a:lnTo>
                  <a:pt x="10364206" y="0"/>
                </a:lnTo>
                <a:lnTo>
                  <a:pt x="10364206" y="1607905"/>
                </a:lnTo>
                <a:lnTo>
                  <a:pt x="0" y="160790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519849" y="6285895"/>
            <a:ext cx="11516622" cy="1703739"/>
          </a:xfrm>
          <a:custGeom>
            <a:avLst/>
            <a:gdLst/>
            <a:ahLst/>
            <a:cxnLst/>
            <a:rect r="r" b="b" t="t" l="l"/>
            <a:pathLst>
              <a:path h="1703739" w="11516622">
                <a:moveTo>
                  <a:pt x="0" y="0"/>
                </a:moveTo>
                <a:lnTo>
                  <a:pt x="11516622" y="0"/>
                </a:lnTo>
                <a:lnTo>
                  <a:pt x="11516622" y="1703740"/>
                </a:lnTo>
                <a:lnTo>
                  <a:pt x="0" y="170374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93757" y="5573020"/>
            <a:ext cx="10233901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50A30"/>
                </a:solidFill>
                <a:latin typeface="Muli Light"/>
                <a:ea typeface="Muli Light"/>
                <a:cs typeface="Muli Light"/>
                <a:sym typeface="Muli Light"/>
              </a:rPr>
              <a:t>Fine-tune DialoGPT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011836" y="621163"/>
            <a:ext cx="10788223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80"/>
              </a:lnSpc>
            </a:pPr>
            <a:r>
              <a:rPr lang="en-US" b="true" sz="7900">
                <a:solidFill>
                  <a:srgbClr val="050A30"/>
                </a:solidFill>
                <a:latin typeface="Muli Bold"/>
                <a:ea typeface="Muli Bold"/>
                <a:cs typeface="Muli Bold"/>
                <a:sym typeface="Muli Bold"/>
              </a:rPr>
              <a:t>Huấn luyện Mô hình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93757" y="2326779"/>
            <a:ext cx="10233901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50A30"/>
                </a:solidFill>
                <a:latin typeface="Muli Light"/>
                <a:ea typeface="Muli Light"/>
                <a:cs typeface="Muli Light"/>
                <a:sym typeface="Muli Light"/>
              </a:rPr>
              <a:t>Chia dữ liệu</a:t>
            </a:r>
          </a:p>
        </p:txBody>
      </p:sp>
    </p:spTree>
  </p:cSld>
  <p:clrMapOvr>
    <a:masterClrMapping/>
  </p:clrMapOvr>
  <p:transition spd="slow">
    <p:push dir="l"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1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700" y="2718245"/>
            <a:ext cx="18300700" cy="7568755"/>
            <a:chOff x="0" y="0"/>
            <a:chExt cx="4819937" cy="19934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9938" cy="1993417"/>
            </a:xfrm>
            <a:custGeom>
              <a:avLst/>
              <a:gdLst/>
              <a:ahLst/>
              <a:cxnLst/>
              <a:rect r="r" b="b" t="t" l="l"/>
              <a:pathLst>
                <a:path h="1993417" w="4819938">
                  <a:moveTo>
                    <a:pt x="0" y="0"/>
                  </a:moveTo>
                  <a:lnTo>
                    <a:pt x="4819938" y="0"/>
                  </a:lnTo>
                  <a:lnTo>
                    <a:pt x="4819938" y="1993417"/>
                  </a:lnTo>
                  <a:lnTo>
                    <a:pt x="0" y="1993417"/>
                  </a:lnTo>
                  <a:close/>
                </a:path>
              </a:pathLst>
            </a:custGeom>
            <a:solidFill>
              <a:srgbClr val="6C928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9937" cy="2050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71572" y="3105839"/>
            <a:ext cx="17068795" cy="6955534"/>
          </a:xfrm>
          <a:custGeom>
            <a:avLst/>
            <a:gdLst/>
            <a:ahLst/>
            <a:cxnLst/>
            <a:rect r="r" b="b" t="t" l="l"/>
            <a:pathLst>
              <a:path h="6955534" w="17068795">
                <a:moveTo>
                  <a:pt x="0" y="0"/>
                </a:moveTo>
                <a:lnTo>
                  <a:pt x="17068795" y="0"/>
                </a:lnTo>
                <a:lnTo>
                  <a:pt x="17068795" y="6955534"/>
                </a:lnTo>
                <a:lnTo>
                  <a:pt x="0" y="69555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221952" y="756150"/>
            <a:ext cx="13844095" cy="1171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25"/>
              </a:lnSpc>
            </a:pPr>
            <a:r>
              <a:rPr lang="en-US" b="true" sz="8500">
                <a:solidFill>
                  <a:srgbClr val="365B6D"/>
                </a:solidFill>
                <a:latin typeface="Muli Bold"/>
                <a:ea typeface="Muli Bold"/>
                <a:cs typeface="Muli Bold"/>
                <a:sym typeface="Muli Bold"/>
              </a:rPr>
              <a:t>XÂY DỰNG CHATBOT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621411" y="1937253"/>
            <a:ext cx="9045178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từ mô hình dialogpt mới được huấn luyện trước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1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700" y="3156344"/>
            <a:ext cx="18300700" cy="7130656"/>
            <a:chOff x="0" y="0"/>
            <a:chExt cx="4819937" cy="18780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9938" cy="1878033"/>
            </a:xfrm>
            <a:custGeom>
              <a:avLst/>
              <a:gdLst/>
              <a:ahLst/>
              <a:cxnLst/>
              <a:rect r="r" b="b" t="t" l="l"/>
              <a:pathLst>
                <a:path h="1878033" w="4819938">
                  <a:moveTo>
                    <a:pt x="0" y="0"/>
                  </a:moveTo>
                  <a:lnTo>
                    <a:pt x="4819938" y="0"/>
                  </a:lnTo>
                  <a:lnTo>
                    <a:pt x="4819938" y="1878033"/>
                  </a:lnTo>
                  <a:lnTo>
                    <a:pt x="0" y="1878033"/>
                  </a:lnTo>
                  <a:close/>
                </a:path>
              </a:pathLst>
            </a:custGeom>
            <a:solidFill>
              <a:srgbClr val="6C928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9937" cy="19351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215602" y="1152525"/>
            <a:ext cx="13844095" cy="1171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25"/>
              </a:lnSpc>
            </a:pPr>
            <a:r>
              <a:rPr lang="en-US" b="true" sz="8500">
                <a:solidFill>
                  <a:srgbClr val="365B6D"/>
                </a:solidFill>
                <a:latin typeface="Muli Bold"/>
                <a:ea typeface="Muli Bold"/>
                <a:cs typeface="Muli Bold"/>
                <a:sym typeface="Muli Bold"/>
              </a:rPr>
              <a:t>CHẠY MÔ HÌNH</a:t>
            </a:r>
          </a:p>
        </p:txBody>
      </p:sp>
      <p:pic>
        <p:nvPicPr>
          <p:cNvPr name="Picture 6" id="6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757185" y="4236985"/>
            <a:ext cx="4212176" cy="4212176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7776282" y="4100269"/>
            <a:ext cx="8577931" cy="4485609"/>
            <a:chOff x="0" y="0"/>
            <a:chExt cx="1554336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54336" cy="812800"/>
            </a:xfrm>
            <a:custGeom>
              <a:avLst/>
              <a:gdLst/>
              <a:ahLst/>
              <a:cxnLst/>
              <a:rect r="r" b="b" t="t" l="l"/>
              <a:pathLst>
                <a:path h="812800" w="1554336">
                  <a:moveTo>
                    <a:pt x="0" y="0"/>
                  </a:moveTo>
                  <a:lnTo>
                    <a:pt x="1554336" y="0"/>
                  </a:lnTo>
                  <a:lnTo>
                    <a:pt x="1554336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5"/>
              <a:stretch>
                <a:fillRect l="0" t="-705" r="0" b="-705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3244644" y="2506861"/>
            <a:ext cx="12815054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Chatbot có khả năng tạo ra câu trả lời giống phong cách của Rick.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1C1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850744" y="-4266733"/>
            <a:ext cx="10586512" cy="18820466"/>
          </a:xfrm>
          <a:custGeom>
            <a:avLst/>
            <a:gdLst/>
            <a:ahLst/>
            <a:cxnLst/>
            <a:rect r="r" b="b" t="t" l="l"/>
            <a:pathLst>
              <a:path h="18820466" w="10586512">
                <a:moveTo>
                  <a:pt x="0" y="0"/>
                </a:moveTo>
                <a:lnTo>
                  <a:pt x="10586512" y="0"/>
                </a:lnTo>
                <a:lnTo>
                  <a:pt x="10586512" y="18820466"/>
                </a:lnTo>
                <a:lnTo>
                  <a:pt x="0" y="188204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63012">
            <a:off x="-98649" y="-2722313"/>
            <a:ext cx="19722215" cy="18637494"/>
          </a:xfrm>
          <a:custGeom>
            <a:avLst/>
            <a:gdLst/>
            <a:ahLst/>
            <a:cxnLst/>
            <a:rect r="r" b="b" t="t" l="l"/>
            <a:pathLst>
              <a:path h="18637494" w="19722215">
                <a:moveTo>
                  <a:pt x="0" y="0"/>
                </a:moveTo>
                <a:lnTo>
                  <a:pt x="19722216" y="0"/>
                </a:lnTo>
                <a:lnTo>
                  <a:pt x="19722216" y="18637494"/>
                </a:lnTo>
                <a:lnTo>
                  <a:pt x="0" y="186374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751897" y="4044923"/>
            <a:ext cx="10784206" cy="2479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500"/>
              </a:lnSpc>
              <a:spcBef>
                <a:spcPct val="0"/>
              </a:spcBef>
            </a:pPr>
            <a:r>
              <a:rPr lang="en-US" sz="10000" spc="-300">
                <a:solidFill>
                  <a:srgbClr val="F7F7F7"/>
                </a:solidFill>
                <a:latin typeface="Faustina"/>
                <a:ea typeface="Faustina"/>
                <a:cs typeface="Faustina"/>
                <a:sym typeface="Faustina"/>
              </a:rPr>
              <a:t>Cảm ơn Thầy và các bạn đã lắng nghe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4EB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9939" y="526443"/>
            <a:ext cx="16816085" cy="9320154"/>
            <a:chOff x="0" y="0"/>
            <a:chExt cx="4428928" cy="245469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28928" cy="2454691"/>
            </a:xfrm>
            <a:custGeom>
              <a:avLst/>
              <a:gdLst/>
              <a:ahLst/>
              <a:cxnLst/>
              <a:rect r="r" b="b" t="t" l="l"/>
              <a:pathLst>
                <a:path h="2454691" w="4428928">
                  <a:moveTo>
                    <a:pt x="0" y="0"/>
                  </a:moveTo>
                  <a:lnTo>
                    <a:pt x="4428928" y="0"/>
                  </a:lnTo>
                  <a:lnTo>
                    <a:pt x="4428928" y="2454691"/>
                  </a:lnTo>
                  <a:lnTo>
                    <a:pt x="0" y="2454691"/>
                  </a:lnTo>
                  <a:close/>
                </a:path>
              </a:pathLst>
            </a:custGeom>
            <a:solidFill>
              <a:srgbClr val="98C1E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4428928" cy="25404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748764" y="526443"/>
            <a:ext cx="11163629" cy="9093283"/>
          </a:xfrm>
          <a:custGeom>
            <a:avLst/>
            <a:gdLst/>
            <a:ahLst/>
            <a:cxnLst/>
            <a:rect r="r" b="b" t="t" l="l"/>
            <a:pathLst>
              <a:path h="9093283" w="11163629">
                <a:moveTo>
                  <a:pt x="0" y="0"/>
                </a:moveTo>
                <a:lnTo>
                  <a:pt x="11163628" y="0"/>
                </a:lnTo>
                <a:lnTo>
                  <a:pt x="11163628" y="9093283"/>
                </a:lnTo>
                <a:lnTo>
                  <a:pt x="0" y="90932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4033759"/>
            <a:ext cx="4274920" cy="1193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99"/>
              </a:lnSpc>
            </a:pPr>
            <a:r>
              <a:rPr lang="en-US" sz="7599" b="true">
                <a:solidFill>
                  <a:srgbClr val="0B1223"/>
                </a:solidFill>
                <a:latin typeface="Heading Now 61-68 Bold"/>
                <a:ea typeface="Heading Now 61-68 Bold"/>
                <a:cs typeface="Heading Now 61-68 Bold"/>
                <a:sym typeface="Heading Now 61-68 Bold"/>
              </a:rPr>
              <a:t>Mục tiêu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811059" y="3088059"/>
            <a:ext cx="6930890" cy="758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42008" indent="-421004" lvl="1">
              <a:lnSpc>
                <a:spcPts val="5459"/>
              </a:lnSpc>
              <a:spcBef>
                <a:spcPct val="0"/>
              </a:spcBef>
              <a:buAutoNum type="arabicPeriod" startAt="1"/>
            </a:pPr>
            <a:r>
              <a:rPr lang="en-US" sz="3899">
                <a:solidFill>
                  <a:srgbClr val="0B1223"/>
                </a:solidFill>
                <a:latin typeface="Heading Now 61-68"/>
                <a:ea typeface="Heading Now 61-68"/>
                <a:cs typeface="Heading Now 61-68"/>
                <a:sym typeface="Heading Now 61-68"/>
              </a:rPr>
              <a:t>Tổng quan về DialoGPT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558151" y="4200959"/>
            <a:ext cx="6940969" cy="758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0B1223"/>
                </a:solidFill>
                <a:latin typeface="Heading Now 61-68"/>
                <a:ea typeface="Heading Now 61-68"/>
                <a:cs typeface="Heading Now 61-68"/>
                <a:sym typeface="Heading Now 61-68"/>
              </a:rPr>
              <a:t>2.   Các đặc điểm chính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11059" y="5325119"/>
            <a:ext cx="5506075" cy="758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0B1223"/>
                </a:solidFill>
                <a:latin typeface="Heading Now 61-68"/>
                <a:ea typeface="Heading Now 61-68"/>
                <a:cs typeface="Heading Now 61-68"/>
                <a:sym typeface="Heading Now 61-68"/>
              </a:rPr>
              <a:t>3.   Cách hoạt động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193909" y="6340815"/>
            <a:ext cx="5506075" cy="758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0B1223"/>
                </a:solidFill>
                <a:latin typeface="Heading Now 61-68"/>
                <a:ea typeface="Heading Now 61-68"/>
                <a:cs typeface="Heading Now 61-68"/>
                <a:sym typeface="Heading Now 61-68"/>
              </a:rPr>
              <a:t>4.   Ứng dụng 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5169394" y="-741724"/>
            <a:ext cx="2536334" cy="2536334"/>
          </a:xfrm>
          <a:custGeom>
            <a:avLst/>
            <a:gdLst/>
            <a:ahLst/>
            <a:cxnLst/>
            <a:rect r="r" b="b" t="t" l="l"/>
            <a:pathLst>
              <a:path h="2536334" w="2536334">
                <a:moveTo>
                  <a:pt x="0" y="0"/>
                </a:moveTo>
                <a:lnTo>
                  <a:pt x="2536334" y="0"/>
                </a:lnTo>
                <a:lnTo>
                  <a:pt x="2536334" y="2536334"/>
                </a:lnTo>
                <a:lnTo>
                  <a:pt x="0" y="25363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129986" y="7990133"/>
            <a:ext cx="2536334" cy="2536334"/>
          </a:xfrm>
          <a:custGeom>
            <a:avLst/>
            <a:gdLst/>
            <a:ahLst/>
            <a:cxnLst/>
            <a:rect r="r" b="b" t="t" l="l"/>
            <a:pathLst>
              <a:path h="2536334" w="2536334">
                <a:moveTo>
                  <a:pt x="0" y="0"/>
                </a:moveTo>
                <a:lnTo>
                  <a:pt x="2536334" y="0"/>
                </a:lnTo>
                <a:lnTo>
                  <a:pt x="2536334" y="2536334"/>
                </a:lnTo>
                <a:lnTo>
                  <a:pt x="0" y="25363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43386" y="418585"/>
            <a:ext cx="2144173" cy="1220229"/>
          </a:xfrm>
          <a:custGeom>
            <a:avLst/>
            <a:gdLst/>
            <a:ahLst/>
            <a:cxnLst/>
            <a:rect r="r" b="b" t="t" l="l"/>
            <a:pathLst>
              <a:path h="1220229" w="2144173">
                <a:moveTo>
                  <a:pt x="0" y="0"/>
                </a:moveTo>
                <a:lnTo>
                  <a:pt x="2144172" y="0"/>
                </a:lnTo>
                <a:lnTo>
                  <a:pt x="2144172" y="1220230"/>
                </a:lnTo>
                <a:lnTo>
                  <a:pt x="0" y="12202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4" id="14"/>
          <p:cNvSpPr/>
          <p:nvPr/>
        </p:nvSpPr>
        <p:spPr>
          <a:xfrm rot="0">
            <a:off x="-1802810" y="5444562"/>
            <a:ext cx="7904779" cy="104014"/>
          </a:xfrm>
          <a:prstGeom prst="rect">
            <a:avLst/>
          </a:prstGeom>
          <a:solidFill>
            <a:srgbClr val="0B1223"/>
          </a:solid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E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Cute Blob Abstract"/>
          <p:cNvSpPr/>
          <p:nvPr/>
        </p:nvSpPr>
        <p:spPr>
          <a:xfrm flipH="false" flipV="false" rot="0">
            <a:off x="138181" y="261722"/>
            <a:ext cx="14050279" cy="11444591"/>
          </a:xfrm>
          <a:custGeom>
            <a:avLst/>
            <a:gdLst/>
            <a:ahLst/>
            <a:cxnLst/>
            <a:rect r="r" b="b" t="t" l="l"/>
            <a:pathLst>
              <a:path h="11444591" w="14050279">
                <a:moveTo>
                  <a:pt x="0" y="0"/>
                </a:moveTo>
                <a:lnTo>
                  <a:pt x="14050279" y="0"/>
                </a:lnTo>
                <a:lnTo>
                  <a:pt x="14050279" y="11444591"/>
                </a:lnTo>
                <a:lnTo>
                  <a:pt x="0" y="114445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 descr="Bold Colorful Memphis Horizontal Dashed Circle"/>
          <p:cNvSpPr/>
          <p:nvPr/>
        </p:nvSpPr>
        <p:spPr>
          <a:xfrm flipH="false" flipV="false" rot="0">
            <a:off x="-1129986" y="7990133"/>
            <a:ext cx="2536334" cy="2536334"/>
          </a:xfrm>
          <a:custGeom>
            <a:avLst/>
            <a:gdLst/>
            <a:ahLst/>
            <a:cxnLst/>
            <a:rect r="r" b="b" t="t" l="l"/>
            <a:pathLst>
              <a:path h="2536334" w="2536334">
                <a:moveTo>
                  <a:pt x="0" y="0"/>
                </a:moveTo>
                <a:lnTo>
                  <a:pt x="2536334" y="0"/>
                </a:lnTo>
                <a:lnTo>
                  <a:pt x="2536334" y="2536334"/>
                </a:lnTo>
                <a:lnTo>
                  <a:pt x="0" y="25363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 descr="Simple Abstract Semi-Transparent Trendy Flower Shape"/>
          <p:cNvSpPr/>
          <p:nvPr/>
        </p:nvSpPr>
        <p:spPr>
          <a:xfrm flipH="false" flipV="false" rot="0">
            <a:off x="749912" y="615234"/>
            <a:ext cx="1993494" cy="1877509"/>
          </a:xfrm>
          <a:custGeom>
            <a:avLst/>
            <a:gdLst/>
            <a:ahLst/>
            <a:cxnLst/>
            <a:rect r="r" b="b" t="t" l="l"/>
            <a:pathLst>
              <a:path h="1877509" w="1993494">
                <a:moveTo>
                  <a:pt x="0" y="0"/>
                </a:moveTo>
                <a:lnTo>
                  <a:pt x="1993494" y="0"/>
                </a:lnTo>
                <a:lnTo>
                  <a:pt x="1993494" y="1877509"/>
                </a:lnTo>
                <a:lnTo>
                  <a:pt x="0" y="18775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179681" y="1028700"/>
            <a:ext cx="14071807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31"/>
              </a:lnSpc>
            </a:pPr>
            <a:r>
              <a:rPr lang="en-US" b="true" sz="8026">
                <a:solidFill>
                  <a:srgbClr val="050A3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Tổng quan về DialoGPT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179681" y="3276465"/>
            <a:ext cx="13108306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59"/>
              </a:lnSpc>
            </a:pPr>
            <a:r>
              <a:rPr lang="en-US" b="true" sz="3199">
                <a:solidFill>
                  <a:srgbClr val="050A3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DialoGPT là gì?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79681" y="4074025"/>
            <a:ext cx="13108306" cy="4736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34"/>
              </a:lnSpc>
            </a:pPr>
            <a:r>
              <a:rPr lang="en-US" sz="3026" spc="66">
                <a:solidFill>
                  <a:srgbClr val="050A30"/>
                </a:solidFill>
                <a:latin typeface="Heading Now 61-68"/>
                <a:ea typeface="Heading Now 61-68"/>
                <a:cs typeface="Heading Now 61-68"/>
                <a:sym typeface="Heading Now 61-68"/>
                <a:hlinkClick r:id="rId8" tooltip="https://docs.google.com/spreadsheets/d/1DUF2isFWsqVSYhbaACYtbgcLi_YjDqpE3GLQIVgkKQg/edit#gid=69851113"/>
              </a:rPr>
              <a:t>+ Phiên bản cải tiến của GPT-2, tối ưu hóa cho hội thoại tự nhiên.</a:t>
            </a:r>
          </a:p>
          <a:p>
            <a:pPr algn="l" marL="0" indent="0" lvl="0">
              <a:lnSpc>
                <a:spcPts val="6234"/>
              </a:lnSpc>
            </a:pPr>
            <a:r>
              <a:rPr lang="en-US" sz="3026" spc="66">
                <a:solidFill>
                  <a:srgbClr val="050A30"/>
                </a:solidFill>
                <a:latin typeface="Heading Now 61-68"/>
                <a:ea typeface="Heading Now 61-68"/>
                <a:cs typeface="Heading Now 61-68"/>
                <a:sym typeface="Heading Now 61-68"/>
                <a:hlinkClick r:id="rId9" tooltip="https://docs.google.com/spreadsheets/d/1DUF2isFWsqVSYhbaACYtbgcLi_YjDqpE3GLQIVgkKQg/edit#gid=69851113"/>
              </a:rPr>
              <a:t>+ Được huấn luyện trên tập dữ liệu lớn.</a:t>
            </a:r>
          </a:p>
          <a:p>
            <a:pPr algn="l" marL="0" indent="0" lvl="0">
              <a:lnSpc>
                <a:spcPts val="6234"/>
              </a:lnSpc>
            </a:pPr>
          </a:p>
          <a:p>
            <a:pPr algn="l" marL="0" indent="0" lvl="0">
              <a:lnSpc>
                <a:spcPts val="6234"/>
              </a:lnSpc>
            </a:pPr>
            <a:r>
              <a:rPr lang="en-US" sz="3026" spc="66">
                <a:solidFill>
                  <a:srgbClr val="050A30"/>
                </a:solidFill>
                <a:latin typeface="Heading Now 61-68"/>
                <a:ea typeface="Heading Now 61-68"/>
                <a:cs typeface="Heading Now 61-68"/>
                <a:sym typeface="Heading Now 61-68"/>
                <a:hlinkClick r:id="rId10" tooltip="https://docs.google.com/spreadsheets/d/1DUF2isFWsqVSYhbaACYtbgcLi_YjDqpE3GLQIVgkKQg/edit#gid=69851113"/>
              </a:rPr>
              <a:t>Mục tiêu: Tạo ra các chatbot giao tiếp tự nhiên, thân thiện.</a:t>
            </a:r>
          </a:p>
          <a:p>
            <a:pPr algn="l" marL="0" indent="0" lvl="0">
              <a:lnSpc>
                <a:spcPts val="6234"/>
              </a:lnSpc>
            </a:pPr>
          </a:p>
          <a:p>
            <a:pPr algn="l" marL="0" indent="0" lvl="0">
              <a:lnSpc>
                <a:spcPts val="6234"/>
              </a:lnSpc>
            </a:pPr>
            <a:r>
              <a:rPr lang="en-US" sz="3026" spc="66">
                <a:solidFill>
                  <a:srgbClr val="050A30"/>
                </a:solidFill>
                <a:latin typeface="Heading Now 61-68"/>
                <a:ea typeface="Heading Now 61-68"/>
                <a:cs typeface="Heading Now 61-68"/>
                <a:sym typeface="Heading Now 61-68"/>
              </a:rPr>
              <a:t>Kiến trúc: Transformer</a:t>
            </a:r>
          </a:p>
        </p:txBody>
      </p:sp>
      <p:sp>
        <p:nvSpPr>
          <p:cNvPr name="AutoShape 8" id="8"/>
          <p:cNvSpPr/>
          <p:nvPr/>
        </p:nvSpPr>
        <p:spPr>
          <a:xfrm>
            <a:off x="1028700" y="9272588"/>
            <a:ext cx="16230600" cy="0"/>
          </a:xfrm>
          <a:prstGeom prst="line">
            <a:avLst/>
          </a:prstGeom>
          <a:ln cap="rnd" w="28575">
            <a:solidFill>
              <a:srgbClr val="050A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028700" y="2875868"/>
            <a:ext cx="16230600" cy="0"/>
          </a:xfrm>
          <a:prstGeom prst="line">
            <a:avLst/>
          </a:prstGeom>
          <a:ln cap="rnd" w="28575">
            <a:solidFill>
              <a:srgbClr val="050A3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5E6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8378169" y="1802169"/>
            <a:ext cx="53654" cy="5804152"/>
          </a:xfrm>
          <a:prstGeom prst="rect">
            <a:avLst/>
          </a:prstGeom>
          <a:solidFill>
            <a:srgbClr val="007744"/>
          </a:solidFill>
        </p:spPr>
      </p:sp>
      <p:sp>
        <p:nvSpPr>
          <p:cNvPr name="Freeform 3" id="3"/>
          <p:cNvSpPr/>
          <p:nvPr/>
        </p:nvSpPr>
        <p:spPr>
          <a:xfrm flipH="false" flipV="false" rot="5022807">
            <a:off x="1522665" y="-4449199"/>
            <a:ext cx="5112534" cy="8898398"/>
          </a:xfrm>
          <a:custGeom>
            <a:avLst/>
            <a:gdLst/>
            <a:ahLst/>
            <a:cxnLst/>
            <a:rect r="r" b="b" t="t" l="l"/>
            <a:pathLst>
              <a:path h="8898398" w="5112534">
                <a:moveTo>
                  <a:pt x="0" y="0"/>
                </a:moveTo>
                <a:lnTo>
                  <a:pt x="5112534" y="0"/>
                </a:lnTo>
                <a:lnTo>
                  <a:pt x="5112534" y="8898398"/>
                </a:lnTo>
                <a:lnTo>
                  <a:pt x="0" y="8898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322326">
            <a:off x="-2440632" y="-2785029"/>
            <a:ext cx="6938664" cy="5437389"/>
          </a:xfrm>
          <a:custGeom>
            <a:avLst/>
            <a:gdLst/>
            <a:ahLst/>
            <a:cxnLst/>
            <a:rect r="r" b="b" t="t" l="l"/>
            <a:pathLst>
              <a:path h="5437389" w="6938664">
                <a:moveTo>
                  <a:pt x="0" y="0"/>
                </a:moveTo>
                <a:lnTo>
                  <a:pt x="6938664" y="0"/>
                </a:lnTo>
                <a:lnTo>
                  <a:pt x="6938664" y="5437389"/>
                </a:lnTo>
                <a:lnTo>
                  <a:pt x="0" y="54373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61681" y="3528889"/>
            <a:ext cx="6969198" cy="2924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519"/>
              </a:lnSpc>
            </a:pPr>
            <a:r>
              <a:rPr lang="en-US" b="true" sz="9600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Quy trình Huấn Luyện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646152" y="3343469"/>
            <a:ext cx="10233901" cy="165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1. Tiền huấn luyện (Pre-training)</a:t>
            </a:r>
          </a:p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   </a:t>
            </a:r>
            <a:r>
              <a:rPr lang="en-US" sz="3200" b="true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</a:p>
          <a:p>
            <a:pPr algn="l">
              <a:lnSpc>
                <a:spcPts val="4480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-1322326">
            <a:off x="528757" y="7316934"/>
            <a:ext cx="6938664" cy="5437389"/>
          </a:xfrm>
          <a:custGeom>
            <a:avLst/>
            <a:gdLst/>
            <a:ahLst/>
            <a:cxnLst/>
            <a:rect r="r" b="b" t="t" l="l"/>
            <a:pathLst>
              <a:path h="5437389" w="6938664">
                <a:moveTo>
                  <a:pt x="0" y="0"/>
                </a:moveTo>
                <a:lnTo>
                  <a:pt x="6938664" y="0"/>
                </a:lnTo>
                <a:lnTo>
                  <a:pt x="6938664" y="5437390"/>
                </a:lnTo>
                <a:lnTo>
                  <a:pt x="0" y="54373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022807">
            <a:off x="-1061184" y="5586430"/>
            <a:ext cx="5112534" cy="8898398"/>
          </a:xfrm>
          <a:custGeom>
            <a:avLst/>
            <a:gdLst/>
            <a:ahLst/>
            <a:cxnLst/>
            <a:rect r="r" b="b" t="t" l="l"/>
            <a:pathLst>
              <a:path h="8898398" w="5112534">
                <a:moveTo>
                  <a:pt x="0" y="0"/>
                </a:moveTo>
                <a:lnTo>
                  <a:pt x="5112534" y="0"/>
                </a:lnTo>
                <a:lnTo>
                  <a:pt x="5112534" y="8898398"/>
                </a:lnTo>
                <a:lnTo>
                  <a:pt x="0" y="8898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646152" y="5073800"/>
            <a:ext cx="10233901" cy="528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b="true" sz="3200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2. Tinh chỉnh (Fine-tuning)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365B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49652" y="6010984"/>
            <a:ext cx="2261353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</a:pPr>
            <a:r>
              <a:rPr lang="en-US" sz="3399">
                <a:solidFill>
                  <a:srgbClr val="F7F7F7"/>
                </a:solidFill>
                <a:latin typeface="Asap"/>
                <a:ea typeface="Asap"/>
                <a:cs typeface="Asap"/>
                <a:sym typeface="Asap"/>
              </a:rPr>
              <a:t>Phản hồi mạch lạc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457772" y="6010984"/>
            <a:ext cx="307187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</a:pPr>
            <a:r>
              <a:rPr lang="en-US" sz="3399">
                <a:solidFill>
                  <a:srgbClr val="F7F7F7"/>
                </a:solidFill>
                <a:latin typeface="Asap"/>
                <a:ea typeface="Asap"/>
                <a:cs typeface="Asap"/>
                <a:sym typeface="Asap"/>
              </a:rPr>
              <a:t>Ngữ cảnh hóa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948475" y="6010984"/>
            <a:ext cx="2722022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</a:pPr>
            <a:r>
              <a:rPr lang="en-US" sz="3399">
                <a:solidFill>
                  <a:srgbClr val="F7F7F7"/>
                </a:solidFill>
                <a:latin typeface="Asap"/>
                <a:ea typeface="Asap"/>
                <a:cs typeface="Asap"/>
                <a:sym typeface="Asap"/>
              </a:rPr>
              <a:t>Đa dạng và Khả năng thích ứng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062105" y="2117761"/>
            <a:ext cx="12565905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F7F7F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Các đặc điểm chính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320300" y="6010984"/>
            <a:ext cx="261542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</a:pPr>
            <a:r>
              <a:rPr lang="en-US" sz="3399">
                <a:solidFill>
                  <a:srgbClr val="F7F7F7"/>
                </a:solidFill>
                <a:latin typeface="Asap"/>
                <a:ea typeface="Asap"/>
                <a:cs typeface="Asap"/>
                <a:sym typeface="Asap"/>
              </a:rPr>
              <a:t>3 phiên bản</a:t>
            </a:r>
          </a:p>
        </p:txBody>
      </p:sp>
      <p:sp>
        <p:nvSpPr>
          <p:cNvPr name="AutoShape 7" id="7"/>
          <p:cNvSpPr/>
          <p:nvPr/>
        </p:nvSpPr>
        <p:spPr>
          <a:xfrm>
            <a:off x="3171649" y="4978744"/>
            <a:ext cx="11944702" cy="0"/>
          </a:xfrm>
          <a:prstGeom prst="line">
            <a:avLst/>
          </a:prstGeom>
          <a:ln cap="rnd" w="76200">
            <a:solidFill>
              <a:srgbClr val="41C1B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2038965" y="4337086"/>
            <a:ext cx="1280612" cy="128061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5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71450"/>
              <a:ext cx="660400" cy="5651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00"/>
                </a:lnSpc>
              </a:pPr>
              <a:r>
                <a:rPr lang="en-US" sz="5000">
                  <a:solidFill>
                    <a:srgbClr val="365B6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355212" y="4337086"/>
            <a:ext cx="1280612" cy="1280612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BC3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71450"/>
              <a:ext cx="660400" cy="5651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00"/>
                </a:lnSpc>
              </a:pPr>
              <a:r>
                <a:rPr lang="en-US" sz="5000">
                  <a:solidFill>
                    <a:srgbClr val="365B6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671458" y="4337086"/>
            <a:ext cx="1280612" cy="1280612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CD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171450"/>
              <a:ext cx="660400" cy="5651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00"/>
                </a:lnSpc>
              </a:pPr>
              <a:r>
                <a:rPr lang="en-US" sz="5000">
                  <a:solidFill>
                    <a:srgbClr val="365B6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4987704" y="4337086"/>
            <a:ext cx="1280612" cy="1280612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171450"/>
              <a:ext cx="660400" cy="5651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00"/>
                </a:lnSpc>
              </a:pPr>
              <a:r>
                <a:rPr lang="en-US" sz="5000">
                  <a:solidFill>
                    <a:srgbClr val="365B6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DD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233838" y="-3400628"/>
            <a:ext cx="6525076" cy="7339043"/>
          </a:xfrm>
          <a:custGeom>
            <a:avLst/>
            <a:gdLst/>
            <a:ahLst/>
            <a:cxnLst/>
            <a:rect r="r" b="b" t="t" l="l"/>
            <a:pathLst>
              <a:path h="7339043" w="6525076">
                <a:moveTo>
                  <a:pt x="0" y="0"/>
                </a:moveTo>
                <a:lnTo>
                  <a:pt x="6525076" y="0"/>
                </a:lnTo>
                <a:lnTo>
                  <a:pt x="6525076" y="7339042"/>
                </a:lnTo>
                <a:lnTo>
                  <a:pt x="0" y="7339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112021">
            <a:off x="13585371" y="4178314"/>
            <a:ext cx="9939987" cy="5945920"/>
          </a:xfrm>
          <a:custGeom>
            <a:avLst/>
            <a:gdLst/>
            <a:ahLst/>
            <a:cxnLst/>
            <a:rect r="r" b="b" t="t" l="l"/>
            <a:pathLst>
              <a:path h="5945920" w="9939987">
                <a:moveTo>
                  <a:pt x="0" y="0"/>
                </a:moveTo>
                <a:lnTo>
                  <a:pt x="9939987" y="0"/>
                </a:lnTo>
                <a:lnTo>
                  <a:pt x="9939987" y="5945919"/>
                </a:lnTo>
                <a:lnTo>
                  <a:pt x="0" y="59459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90198" y="885066"/>
            <a:ext cx="10307604" cy="2590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00"/>
              </a:lnSpc>
            </a:pPr>
            <a:r>
              <a:rPr lang="en-US" b="true" sz="8500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Giới hạn của DialoGPT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013931" y="4063073"/>
            <a:ext cx="9283871" cy="4046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50"/>
              </a:lnSpc>
            </a:pPr>
            <a:r>
              <a:rPr lang="en-US" sz="3300" spc="-135" b="true">
                <a:solidFill>
                  <a:srgbClr val="272727"/>
                </a:solidFill>
                <a:latin typeface="Muli Bold"/>
                <a:ea typeface="Muli Bold"/>
                <a:cs typeface="Muli Bold"/>
                <a:sym typeface="Muli Bold"/>
              </a:rPr>
              <a:t>• Phụ thuộc dữ liệu huấn luyện</a:t>
            </a:r>
          </a:p>
          <a:p>
            <a:pPr algn="l">
              <a:lnSpc>
                <a:spcPts val="8250"/>
              </a:lnSpc>
            </a:pPr>
            <a:r>
              <a:rPr lang="en-US" sz="3300" spc="-135" b="true">
                <a:solidFill>
                  <a:srgbClr val="272727"/>
                </a:solidFill>
                <a:latin typeface="Muli Bold"/>
                <a:ea typeface="Muli Bold"/>
                <a:cs typeface="Muli Bold"/>
                <a:sym typeface="Muli Bold"/>
              </a:rPr>
              <a:t>• Xử lý ngữ cảnh ngắn hạn</a:t>
            </a:r>
          </a:p>
          <a:p>
            <a:pPr algn="l">
              <a:lnSpc>
                <a:spcPts val="8250"/>
              </a:lnSpc>
            </a:pPr>
            <a:r>
              <a:rPr lang="en-US" sz="3300" spc="-135" b="true">
                <a:solidFill>
                  <a:srgbClr val="272727"/>
                </a:solidFill>
                <a:latin typeface="Muli Bold"/>
                <a:ea typeface="Muli Bold"/>
                <a:cs typeface="Muli Bold"/>
                <a:sym typeface="Muli Bold"/>
              </a:rPr>
              <a:t>• Thiếu khả năng suy nghĩ và ra quyết định</a:t>
            </a:r>
          </a:p>
          <a:p>
            <a:pPr algn="l">
              <a:lnSpc>
                <a:spcPts val="8250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F3B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534301" y="1866302"/>
            <a:ext cx="6969390" cy="579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49"/>
              </a:lnSpc>
            </a:pPr>
            <a:r>
              <a:rPr lang="en-US" sz="3299" b="true">
                <a:solidFill>
                  <a:srgbClr val="FAFAFF"/>
                </a:solidFill>
                <a:latin typeface="Muli Bold"/>
                <a:ea typeface="Muli Bold"/>
                <a:cs typeface="Muli Bold"/>
                <a:sym typeface="Muli Bold"/>
              </a:rPr>
              <a:t>Tạo chatbot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8121442" y="1854966"/>
            <a:ext cx="706429" cy="687519"/>
            <a:chOff x="0" y="0"/>
            <a:chExt cx="652466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52466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524660">
                  <a:moveTo>
                    <a:pt x="3262330" y="0"/>
                  </a:moveTo>
                  <a:cubicBezTo>
                    <a:pt x="1460595" y="0"/>
                    <a:pt x="0" y="1421496"/>
                    <a:pt x="0" y="3175000"/>
                  </a:cubicBezTo>
                  <a:cubicBezTo>
                    <a:pt x="0" y="4928504"/>
                    <a:pt x="1460595" y="6350000"/>
                    <a:pt x="3262330" y="6350000"/>
                  </a:cubicBezTo>
                  <a:cubicBezTo>
                    <a:pt x="5064065" y="6350000"/>
                    <a:pt x="6524660" y="4928504"/>
                    <a:pt x="6524660" y="3175000"/>
                  </a:cubicBezTo>
                  <a:cubicBezTo>
                    <a:pt x="6524660" y="1421496"/>
                    <a:pt x="5064065" y="0"/>
                    <a:pt x="3262330" y="0"/>
                  </a:cubicBezTo>
                  <a:close/>
                </a:path>
              </a:pathLst>
            </a:custGeom>
            <a:solidFill>
              <a:srgbClr val="3E829A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9534301" y="3582771"/>
            <a:ext cx="7949198" cy="588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3300" b="true">
                <a:solidFill>
                  <a:srgbClr val="FAFAFF"/>
                </a:solidFill>
                <a:latin typeface="Muli Bold"/>
                <a:ea typeface="Muli Bold"/>
                <a:cs typeface="Muli Bold"/>
                <a:sym typeface="Muli Bold"/>
              </a:rPr>
              <a:t>Trợ lý ảo cá nhân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8121442" y="3578578"/>
            <a:ext cx="706429" cy="687519"/>
            <a:chOff x="0" y="0"/>
            <a:chExt cx="652466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52466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524660">
                  <a:moveTo>
                    <a:pt x="3262330" y="0"/>
                  </a:moveTo>
                  <a:cubicBezTo>
                    <a:pt x="1460595" y="0"/>
                    <a:pt x="0" y="1421496"/>
                    <a:pt x="0" y="3175000"/>
                  </a:cubicBezTo>
                  <a:cubicBezTo>
                    <a:pt x="0" y="4928504"/>
                    <a:pt x="1460595" y="6350000"/>
                    <a:pt x="3262330" y="6350000"/>
                  </a:cubicBezTo>
                  <a:cubicBezTo>
                    <a:pt x="5064065" y="6350000"/>
                    <a:pt x="6524660" y="4928504"/>
                    <a:pt x="6524660" y="3175000"/>
                  </a:cubicBezTo>
                  <a:cubicBezTo>
                    <a:pt x="6524660" y="1421496"/>
                    <a:pt x="5064065" y="0"/>
                    <a:pt x="3262330" y="0"/>
                  </a:cubicBezTo>
                  <a:close/>
                </a:path>
              </a:pathLst>
            </a:custGeom>
            <a:solidFill>
              <a:srgbClr val="E3DDDC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9534301" y="5304891"/>
            <a:ext cx="9432502" cy="588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3300" b="true">
                <a:solidFill>
                  <a:srgbClr val="FAFAFF"/>
                </a:solidFill>
                <a:latin typeface="Muli Bold"/>
                <a:ea typeface="Muli Bold"/>
                <a:cs typeface="Muli Bold"/>
                <a:sym typeface="Muli Bold"/>
              </a:rPr>
              <a:t>Giải trí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8121442" y="5219324"/>
            <a:ext cx="706429" cy="687519"/>
            <a:chOff x="0" y="0"/>
            <a:chExt cx="652466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52466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524660">
                  <a:moveTo>
                    <a:pt x="3262330" y="0"/>
                  </a:moveTo>
                  <a:cubicBezTo>
                    <a:pt x="1460595" y="0"/>
                    <a:pt x="0" y="1421496"/>
                    <a:pt x="0" y="3175000"/>
                  </a:cubicBezTo>
                  <a:cubicBezTo>
                    <a:pt x="0" y="4928504"/>
                    <a:pt x="1460595" y="6350000"/>
                    <a:pt x="3262330" y="6350000"/>
                  </a:cubicBezTo>
                  <a:cubicBezTo>
                    <a:pt x="5064065" y="6350000"/>
                    <a:pt x="6524660" y="4928504"/>
                    <a:pt x="6524660" y="3175000"/>
                  </a:cubicBezTo>
                  <a:cubicBezTo>
                    <a:pt x="6524660" y="1421496"/>
                    <a:pt x="5064065" y="0"/>
                    <a:pt x="3262330" y="0"/>
                  </a:cubicBezTo>
                  <a:close/>
                </a:path>
              </a:pathLst>
            </a:custGeom>
            <a:solidFill>
              <a:srgbClr val="3E829A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9534301" y="6866644"/>
            <a:ext cx="9191539" cy="588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3300" b="true">
                <a:solidFill>
                  <a:srgbClr val="FAFAFF"/>
                </a:solidFill>
                <a:latin typeface="Muli Bold"/>
                <a:ea typeface="Muli Bold"/>
                <a:cs typeface="Muli Bold"/>
                <a:sym typeface="Muli Bold"/>
              </a:rPr>
              <a:t> Tương tác trên mạng xã hội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8121442" y="6860070"/>
            <a:ext cx="706429" cy="687519"/>
            <a:chOff x="0" y="0"/>
            <a:chExt cx="652466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52466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524660">
                  <a:moveTo>
                    <a:pt x="3262330" y="0"/>
                  </a:moveTo>
                  <a:cubicBezTo>
                    <a:pt x="1460595" y="0"/>
                    <a:pt x="0" y="1421496"/>
                    <a:pt x="0" y="3175000"/>
                  </a:cubicBezTo>
                  <a:cubicBezTo>
                    <a:pt x="0" y="4928504"/>
                    <a:pt x="1460595" y="6350000"/>
                    <a:pt x="3262330" y="6350000"/>
                  </a:cubicBezTo>
                  <a:cubicBezTo>
                    <a:pt x="5064065" y="6350000"/>
                    <a:pt x="6524660" y="4928504"/>
                    <a:pt x="6524660" y="3175000"/>
                  </a:cubicBezTo>
                  <a:cubicBezTo>
                    <a:pt x="6524660" y="1421496"/>
                    <a:pt x="5064065" y="0"/>
                    <a:pt x="3262330" y="0"/>
                  </a:cubicBezTo>
                  <a:close/>
                </a:path>
              </a:pathLst>
            </a:custGeom>
            <a:solidFill>
              <a:srgbClr val="E3DDDC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-17454952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264916" y="3181363"/>
            <a:ext cx="5575485" cy="3204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05"/>
              </a:lnSpc>
            </a:pPr>
            <a:r>
              <a:rPr lang="en-US" sz="9146" b="true">
                <a:solidFill>
                  <a:srgbClr val="FAFAFF"/>
                </a:solidFill>
                <a:latin typeface="Muli Bold"/>
                <a:ea typeface="Muli Bold"/>
                <a:cs typeface="Muli Bold"/>
                <a:sym typeface="Muli Bold"/>
              </a:rPr>
              <a:t>Ứng dụng thực tiễn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993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79888" y="2333133"/>
            <a:ext cx="17282389" cy="6925167"/>
            <a:chOff x="0" y="0"/>
            <a:chExt cx="24177445" cy="96880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4318" y="-8001"/>
              <a:ext cx="24216688" cy="9701142"/>
            </a:xfrm>
            <a:custGeom>
              <a:avLst/>
              <a:gdLst/>
              <a:ahLst/>
              <a:cxnLst/>
              <a:rect r="r" b="b" t="t" l="l"/>
              <a:pathLst>
                <a:path h="9701142" w="24216688">
                  <a:moveTo>
                    <a:pt x="24135662" y="7616564"/>
                  </a:moveTo>
                  <a:cubicBezTo>
                    <a:pt x="24139344" y="7760709"/>
                    <a:pt x="24146075" y="7904727"/>
                    <a:pt x="24146203" y="8048999"/>
                  </a:cubicBezTo>
                  <a:cubicBezTo>
                    <a:pt x="24146457" y="8308333"/>
                    <a:pt x="24123723" y="8572366"/>
                    <a:pt x="24024664" y="8814555"/>
                  </a:cubicBezTo>
                  <a:cubicBezTo>
                    <a:pt x="23938304" y="9025883"/>
                    <a:pt x="23798097" y="9215748"/>
                    <a:pt x="23596800" y="9329540"/>
                  </a:cubicBezTo>
                  <a:cubicBezTo>
                    <a:pt x="23373154" y="9455905"/>
                    <a:pt x="23109122" y="9482829"/>
                    <a:pt x="22856898" y="9490195"/>
                  </a:cubicBezTo>
                  <a:cubicBezTo>
                    <a:pt x="22571403" y="9498450"/>
                    <a:pt x="22286034" y="9479527"/>
                    <a:pt x="22000665" y="9477495"/>
                  </a:cubicBezTo>
                  <a:cubicBezTo>
                    <a:pt x="15224682" y="9476479"/>
                    <a:pt x="5685802" y="9479654"/>
                    <a:pt x="2848864" y="9492735"/>
                  </a:cubicBezTo>
                  <a:cubicBezTo>
                    <a:pt x="2705735" y="9505943"/>
                    <a:pt x="2565400" y="9531851"/>
                    <a:pt x="2425954" y="9566522"/>
                  </a:cubicBezTo>
                  <a:cubicBezTo>
                    <a:pt x="2288921" y="9600558"/>
                    <a:pt x="2152904" y="9639547"/>
                    <a:pt x="2013966" y="9665201"/>
                  </a:cubicBezTo>
                  <a:cubicBezTo>
                    <a:pt x="1877314" y="9690474"/>
                    <a:pt x="1738503" y="9701142"/>
                    <a:pt x="1599692" y="9694030"/>
                  </a:cubicBezTo>
                  <a:cubicBezTo>
                    <a:pt x="1352296" y="9681203"/>
                    <a:pt x="1103884" y="9617576"/>
                    <a:pt x="889000" y="9492354"/>
                  </a:cubicBezTo>
                  <a:cubicBezTo>
                    <a:pt x="678688" y="9369799"/>
                    <a:pt x="518160" y="9190856"/>
                    <a:pt x="424307" y="8966066"/>
                  </a:cubicBezTo>
                  <a:cubicBezTo>
                    <a:pt x="374142" y="8845797"/>
                    <a:pt x="340995" y="8719432"/>
                    <a:pt x="310261" y="8593067"/>
                  </a:cubicBezTo>
                  <a:cubicBezTo>
                    <a:pt x="279019" y="8464289"/>
                    <a:pt x="252095" y="8334876"/>
                    <a:pt x="234061" y="8203558"/>
                  </a:cubicBezTo>
                  <a:cubicBezTo>
                    <a:pt x="201803" y="7968989"/>
                    <a:pt x="197104" y="7732896"/>
                    <a:pt x="195072" y="7496422"/>
                  </a:cubicBezTo>
                  <a:cubicBezTo>
                    <a:pt x="193040" y="6462125"/>
                    <a:pt x="196088" y="2894976"/>
                    <a:pt x="163068" y="2574163"/>
                  </a:cubicBezTo>
                  <a:cubicBezTo>
                    <a:pt x="131572" y="2350897"/>
                    <a:pt x="82296" y="2130552"/>
                    <a:pt x="46355" y="1907921"/>
                  </a:cubicBezTo>
                  <a:cubicBezTo>
                    <a:pt x="28702" y="1799082"/>
                    <a:pt x="13462" y="1689481"/>
                    <a:pt x="6731" y="1579372"/>
                  </a:cubicBezTo>
                  <a:cubicBezTo>
                    <a:pt x="0" y="1471041"/>
                    <a:pt x="7747" y="1365250"/>
                    <a:pt x="19177" y="1257427"/>
                  </a:cubicBezTo>
                  <a:cubicBezTo>
                    <a:pt x="46228" y="1001649"/>
                    <a:pt x="93599" y="740156"/>
                    <a:pt x="233426" y="519811"/>
                  </a:cubicBezTo>
                  <a:cubicBezTo>
                    <a:pt x="295910" y="421259"/>
                    <a:pt x="374904" y="333375"/>
                    <a:pt x="470789" y="266319"/>
                  </a:cubicBezTo>
                  <a:cubicBezTo>
                    <a:pt x="573151" y="194691"/>
                    <a:pt x="693293" y="154051"/>
                    <a:pt x="815086" y="130175"/>
                  </a:cubicBezTo>
                  <a:cubicBezTo>
                    <a:pt x="946277" y="104521"/>
                    <a:pt x="1080389" y="93726"/>
                    <a:pt x="1213358" y="79629"/>
                  </a:cubicBezTo>
                  <a:cubicBezTo>
                    <a:pt x="1358138" y="64262"/>
                    <a:pt x="1503172" y="49657"/>
                    <a:pt x="1648206" y="37592"/>
                  </a:cubicBezTo>
                  <a:cubicBezTo>
                    <a:pt x="1940560" y="13335"/>
                    <a:pt x="2234184" y="0"/>
                    <a:pt x="2527427" y="13081"/>
                  </a:cubicBezTo>
                  <a:cubicBezTo>
                    <a:pt x="2527681" y="13081"/>
                    <a:pt x="2527808" y="13081"/>
                    <a:pt x="2527935" y="13081"/>
                  </a:cubicBezTo>
                  <a:cubicBezTo>
                    <a:pt x="2809621" y="11557"/>
                    <a:pt x="12249639" y="44323"/>
                    <a:pt x="22094010" y="73533"/>
                  </a:cubicBezTo>
                  <a:cubicBezTo>
                    <a:pt x="22215675" y="86233"/>
                    <a:pt x="22337597" y="96774"/>
                    <a:pt x="22459769" y="102108"/>
                  </a:cubicBezTo>
                  <a:cubicBezTo>
                    <a:pt x="22560226" y="106426"/>
                    <a:pt x="22661447" y="110236"/>
                    <a:pt x="22761775" y="100584"/>
                  </a:cubicBezTo>
                  <a:cubicBezTo>
                    <a:pt x="22955705" y="81661"/>
                    <a:pt x="23149507" y="50546"/>
                    <a:pt x="23344960" y="59309"/>
                  </a:cubicBezTo>
                  <a:cubicBezTo>
                    <a:pt x="23438940" y="63500"/>
                    <a:pt x="23532158" y="77470"/>
                    <a:pt x="23618264" y="116840"/>
                  </a:cubicBezTo>
                  <a:cubicBezTo>
                    <a:pt x="23706783" y="157353"/>
                    <a:pt x="23782856" y="222504"/>
                    <a:pt x="23843181" y="298323"/>
                  </a:cubicBezTo>
                  <a:cubicBezTo>
                    <a:pt x="23972722" y="461010"/>
                    <a:pt x="24041936" y="664591"/>
                    <a:pt x="24088417" y="864870"/>
                  </a:cubicBezTo>
                  <a:cubicBezTo>
                    <a:pt x="24118897" y="998220"/>
                    <a:pt x="24140615" y="1133221"/>
                    <a:pt x="24155346" y="1269238"/>
                  </a:cubicBezTo>
                  <a:cubicBezTo>
                    <a:pt x="24216688" y="1837182"/>
                    <a:pt x="24153697" y="2408047"/>
                    <a:pt x="24137059" y="5410953"/>
                  </a:cubicBezTo>
                  <a:cubicBezTo>
                    <a:pt x="24133121" y="7332211"/>
                    <a:pt x="24132106" y="7474324"/>
                    <a:pt x="24135662" y="7616564"/>
                  </a:cubicBezTo>
                  <a:close/>
                </a:path>
              </a:pathLst>
            </a:custGeom>
            <a:solidFill>
              <a:srgbClr val="FFF3DF"/>
            </a:solidFill>
          </p:spPr>
        </p:sp>
      </p:grpSp>
      <p:sp>
        <p:nvSpPr>
          <p:cNvPr name="Freeform 4" id="4"/>
          <p:cNvSpPr/>
          <p:nvPr/>
        </p:nvSpPr>
        <p:spPr>
          <a:xfrm flipH="true" flipV="false" rot="0">
            <a:off x="159046" y="7931227"/>
            <a:ext cx="1468145" cy="1867275"/>
          </a:xfrm>
          <a:custGeom>
            <a:avLst/>
            <a:gdLst/>
            <a:ahLst/>
            <a:cxnLst/>
            <a:rect r="r" b="b" t="t" l="l"/>
            <a:pathLst>
              <a:path h="1867275" w="1468145">
                <a:moveTo>
                  <a:pt x="1468145" y="0"/>
                </a:moveTo>
                <a:lnTo>
                  <a:pt x="0" y="0"/>
                </a:lnTo>
                <a:lnTo>
                  <a:pt x="0" y="1867276"/>
                </a:lnTo>
                <a:lnTo>
                  <a:pt x="1468145" y="1867276"/>
                </a:lnTo>
                <a:lnTo>
                  <a:pt x="146814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038225" y="3299202"/>
          <a:ext cx="16230600" cy="4970954"/>
        </p:xfrm>
        <a:graphic>
          <a:graphicData uri="http://schemas.openxmlformats.org/drawingml/2006/table">
            <a:tbl>
              <a:tblPr/>
              <a:tblGrid>
                <a:gridCol w="5464862"/>
                <a:gridCol w="5690740"/>
                <a:gridCol w="5074998"/>
              </a:tblGrid>
              <a:tr h="10944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23355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DialoGPT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3544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3544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3544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3544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BD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23355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ChatGPT(GPT-3/4)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3544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3544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3544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3544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BD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23355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GPT-2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3544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3544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3544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3544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ABDB"/>
                    </a:solidFill>
                  </a:tcPr>
                </a:tc>
              </a:tr>
              <a:tr h="387652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749"/>
                        </a:lnSpc>
                        <a:defRPr/>
                      </a:pPr>
                      <a:r>
                        <a:rPr lang="en-US" sz="2499" spc="147" b="true">
                          <a:solidFill>
                            <a:srgbClr val="23355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+ Tập trung vào hội thoại tự nhiên ngắn và đơn giản.</a:t>
                      </a:r>
                      <a:endParaRPr lang="en-US" sz="1100"/>
                    </a:p>
                    <a:p>
                      <a:pPr algn="l">
                        <a:lnSpc>
                          <a:spcPts val="4749"/>
                        </a:lnSpc>
                      </a:pPr>
                      <a:r>
                        <a:rPr lang="en-US" sz="2499" spc="147" b="true">
                          <a:solidFill>
                            <a:srgbClr val="23355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+ Dễ triển khai, hiệu quả với chi phí thấp.</a:t>
                      </a:r>
                    </a:p>
                    <a:p>
                      <a:pPr algn="l">
                        <a:lnSpc>
                          <a:spcPts val="474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3544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3544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3544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3544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D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749"/>
                        </a:lnSpc>
                        <a:defRPr/>
                      </a:pPr>
                      <a:r>
                        <a:rPr lang="en-US" sz="2499" spc="147" b="true">
                          <a:solidFill>
                            <a:srgbClr val="23355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 + Đa năng, hiệu suất cao hơn.</a:t>
                      </a:r>
                      <a:endParaRPr lang="en-US" sz="1100"/>
                    </a:p>
                    <a:p>
                      <a:pPr algn="l">
                        <a:lnSpc>
                          <a:spcPts val="4749"/>
                        </a:lnSpc>
                      </a:pPr>
                      <a:r>
                        <a:rPr lang="en-US" sz="2499" spc="147" b="true">
                          <a:solidFill>
                            <a:srgbClr val="23355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 + Học từ phản hồi của con người để tối ưu hóa khả năng.</a:t>
                      </a:r>
                    </a:p>
                    <a:p>
                      <a:pPr algn="l">
                        <a:lnSpc>
                          <a:spcPts val="474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3544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3544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3544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3544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D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749"/>
                        </a:lnSpc>
                        <a:defRPr/>
                      </a:pPr>
                      <a:r>
                        <a:rPr lang="en-US" sz="2499" spc="147" b="true">
                          <a:solidFill>
                            <a:srgbClr val="23355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+ Tạo văn bản chung, không chuyên hội thoại.</a:t>
                      </a:r>
                      <a:endParaRPr lang="en-US" sz="1100"/>
                    </a:p>
                    <a:p>
                      <a:pPr algn="ctr">
                        <a:lnSpc>
                          <a:spcPts val="474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3544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3544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3544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3544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DF"/>
                    </a:solidFill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1006515" y="948197"/>
            <a:ext cx="16262310" cy="1061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b="true" sz="8000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So sánh với các mô hình khác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2047741" y="-5254594"/>
            <a:ext cx="14219618" cy="12566587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3568327">
            <a:off x="4312875" y="-3005065"/>
            <a:ext cx="12484169" cy="21899658"/>
            <a:chOff x="0" y="0"/>
            <a:chExt cx="3288012" cy="57678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88012" cy="5767811"/>
            </a:xfrm>
            <a:custGeom>
              <a:avLst/>
              <a:gdLst/>
              <a:ahLst/>
              <a:cxnLst/>
              <a:rect r="r" b="b" t="t" l="l"/>
              <a:pathLst>
                <a:path h="5767811" w="3288012">
                  <a:moveTo>
                    <a:pt x="0" y="0"/>
                  </a:moveTo>
                  <a:lnTo>
                    <a:pt x="3288012" y="0"/>
                  </a:lnTo>
                  <a:lnTo>
                    <a:pt x="3288012" y="5767811"/>
                  </a:lnTo>
                  <a:lnTo>
                    <a:pt x="0" y="5767811"/>
                  </a:lnTo>
                  <a:close/>
                </a:path>
              </a:pathLst>
            </a:custGeom>
            <a:solidFill>
              <a:srgbClr val="5034C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288012" cy="58059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632725" y="3495675"/>
            <a:ext cx="8396899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086"/>
              </a:lnSpc>
            </a:pPr>
            <a:r>
              <a:rPr lang="en-US" sz="10905" b="true">
                <a:solidFill>
                  <a:srgbClr val="FFFFFF"/>
                </a:solidFill>
                <a:latin typeface="Cabin Bold"/>
                <a:ea typeface="Cabin Bold"/>
                <a:cs typeface="Cabin Bold"/>
                <a:sym typeface="Cabin Bold"/>
              </a:rPr>
              <a:t>Thực nghiệm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432356" y="5396021"/>
            <a:ext cx="12245207" cy="1180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Tinh chỉnh mô hình DialoGPT để tạo chatbot giống nhân vật Rick trong phim.</a:t>
            </a:r>
          </a:p>
        </p:txBody>
      </p:sp>
    </p:spTree>
  </p:cSld>
  <p:clrMapOvr>
    <a:masterClrMapping/>
  </p:clrMapOvr>
  <p:transition spd="fast">
    <p:fade/>
  </p:transition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DAGaZQ8F-_k</dc:identifier>
  <dcterms:modified xsi:type="dcterms:W3CDTF">2011-08-01T06:04:30Z</dcterms:modified>
  <cp:revision>1</cp:revision>
  <dc:title>slide_dialogpt</dc:title>
</cp:coreProperties>
</file>