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6858000" cy="9144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514350" y="1496484"/>
            <a:ext cx="5829300" cy="3183467"/>
          </a:xfrm>
          <a:prstGeom prst="rect">
            <a:avLst/>
          </a:prstGeom>
        </p:spPr>
        <p:txBody>
          <a:bodyPr anchor="b"/>
          <a:lstStyle>
            <a:lvl1pPr algn="ctr">
              <a:defRPr sz="4500"/>
            </a:lvl1pPr>
          </a:lstStyle>
          <a:p>
            <a:pPr/>
            <a:r>
              <a:t>Title Text</a:t>
            </a:r>
          </a:p>
        </p:txBody>
      </p:sp>
      <p:sp>
        <p:nvSpPr>
          <p:cNvPr id="12" name="Body Level One…"/>
          <p:cNvSpPr txBox="1"/>
          <p:nvPr>
            <p:ph type="body" sz="quarter" idx="1"/>
          </p:nvPr>
        </p:nvSpPr>
        <p:spPr>
          <a:xfrm>
            <a:off x="857250" y="4802716"/>
            <a:ext cx="5143500" cy="2207684"/>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467916" y="2279652"/>
            <a:ext cx="5915026" cy="3803650"/>
          </a:xfrm>
          <a:prstGeom prst="rect">
            <a:avLst/>
          </a:prstGeom>
        </p:spPr>
        <p:txBody>
          <a:bodyPr anchor="b"/>
          <a:lstStyle>
            <a:lvl1pPr>
              <a:defRPr sz="4500"/>
            </a:lvl1pPr>
          </a:lstStyle>
          <a:p>
            <a:pPr/>
            <a:r>
              <a:t>Title Text</a:t>
            </a:r>
          </a:p>
        </p:txBody>
      </p:sp>
      <p:sp>
        <p:nvSpPr>
          <p:cNvPr id="30" name="Body Level One…"/>
          <p:cNvSpPr txBox="1"/>
          <p:nvPr>
            <p:ph type="body" sz="quarter" idx="1"/>
          </p:nvPr>
        </p:nvSpPr>
        <p:spPr>
          <a:xfrm>
            <a:off x="467916" y="6119286"/>
            <a:ext cx="5915026" cy="2000250"/>
          </a:xfrm>
          <a:prstGeom prst="rect">
            <a:avLst/>
          </a:prstGeom>
        </p:spPr>
        <p:txBody>
          <a:bodyPr/>
          <a:lstStyle>
            <a:lvl1pPr marL="0" indent="0">
              <a:buSzTx/>
              <a:buFontTx/>
              <a:buNone/>
              <a:defRPr sz="1800"/>
            </a:lvl1pPr>
            <a:lvl2pPr marL="0" indent="342900">
              <a:buSzTx/>
              <a:buFontTx/>
              <a:buNone/>
              <a:defRPr sz="1800"/>
            </a:lvl2pPr>
            <a:lvl3pPr marL="0" indent="685800">
              <a:buSzTx/>
              <a:buFontTx/>
              <a:buNone/>
              <a:defRPr sz="1800"/>
            </a:lvl3pPr>
            <a:lvl4pPr marL="0" indent="1028700">
              <a:buSzTx/>
              <a:buFontTx/>
              <a:buNone/>
              <a:defRPr sz="1800"/>
            </a:lvl4pPr>
            <a:lvl5pPr marL="0" indent="1371600">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71487" y="2434166"/>
            <a:ext cx="2914651" cy="580178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472381" y="486835"/>
            <a:ext cx="5915026" cy="1767418"/>
          </a:xfrm>
          <a:prstGeom prst="rect">
            <a:avLst/>
          </a:prstGeom>
        </p:spPr>
        <p:txBody>
          <a:bodyPr/>
          <a:lstStyle/>
          <a:p>
            <a:pPr/>
            <a:r>
              <a:t>Title Text</a:t>
            </a:r>
          </a:p>
        </p:txBody>
      </p:sp>
      <p:sp>
        <p:nvSpPr>
          <p:cNvPr id="48" name="Body Level One…"/>
          <p:cNvSpPr txBox="1"/>
          <p:nvPr>
            <p:ph type="body" sz="quarter" idx="1"/>
          </p:nvPr>
        </p:nvSpPr>
        <p:spPr>
          <a:xfrm>
            <a:off x="472381" y="2241550"/>
            <a:ext cx="2901256" cy="1098550"/>
          </a:xfrm>
          <a:prstGeom prst="rect">
            <a:avLst/>
          </a:prstGeom>
        </p:spPr>
        <p:txBody>
          <a:bodyPr anchor="b"/>
          <a:lstStyle>
            <a:lvl1pPr marL="0" indent="0">
              <a:buSzTx/>
              <a:buFontTx/>
              <a:buNone/>
              <a:defRPr b="1" sz="1800"/>
            </a:lvl1pPr>
            <a:lvl2pPr marL="0" indent="342900">
              <a:buSzTx/>
              <a:buFontTx/>
              <a:buNone/>
              <a:defRPr b="1" sz="1800"/>
            </a:lvl2pPr>
            <a:lvl3pPr marL="0" indent="685800">
              <a:buSzTx/>
              <a:buFontTx/>
              <a:buNone/>
              <a:defRPr b="1" sz="1800"/>
            </a:lvl3pPr>
            <a:lvl4pPr marL="0" indent="1028700">
              <a:buSzTx/>
              <a:buFontTx/>
              <a:buNone/>
              <a:defRPr b="1" sz="1800"/>
            </a:lvl4pPr>
            <a:lvl5pPr marL="0" indent="1371600">
              <a:buSzTx/>
              <a:buFontTx/>
              <a:buNone/>
              <a:defRPr b="1" sz="18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3471862" y="2241550"/>
            <a:ext cx="2915544" cy="1098550"/>
          </a:xfrm>
          <a:prstGeom prst="rect">
            <a:avLst/>
          </a:prstGeom>
        </p:spPr>
        <p:txBody>
          <a:bodyPr anchor="b"/>
          <a:lstStyle/>
          <a:p>
            <a:pPr marL="0" indent="0">
              <a:buSzTx/>
              <a:buFontTx/>
              <a:buNone/>
              <a:defRPr b="1" sz="18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72381" y="609600"/>
            <a:ext cx="2211884" cy="2133600"/>
          </a:xfrm>
          <a:prstGeom prst="rect">
            <a:avLst/>
          </a:prstGeom>
        </p:spPr>
        <p:txBody>
          <a:bodyPr anchor="b"/>
          <a:lstStyle>
            <a:lvl1pPr>
              <a:defRPr sz="2400"/>
            </a:lvl1pPr>
          </a:lstStyle>
          <a:p>
            <a:pPr/>
            <a:r>
              <a:t>Title Text</a:t>
            </a:r>
          </a:p>
        </p:txBody>
      </p:sp>
      <p:sp>
        <p:nvSpPr>
          <p:cNvPr id="73" name="Body Level One…"/>
          <p:cNvSpPr txBox="1"/>
          <p:nvPr>
            <p:ph type="body" sz="half" idx="1"/>
          </p:nvPr>
        </p:nvSpPr>
        <p:spPr>
          <a:xfrm>
            <a:off x="2915542" y="1316568"/>
            <a:ext cx="3471864" cy="6498168"/>
          </a:xfrm>
          <a:prstGeom prst="rect">
            <a:avLst/>
          </a:prstGeom>
        </p:spPr>
        <p:txBody>
          <a:bodyPr/>
          <a:lstStyle>
            <a:lvl1pPr>
              <a:defRPr sz="2400"/>
            </a:lvl1pPr>
            <a:lvl2pPr marL="538842" indent="-195942">
              <a:defRPr sz="2400"/>
            </a:lvl2pPr>
            <a:lvl3pPr marL="914400" indent="-228600">
              <a:defRPr sz="2400"/>
            </a:lvl3pPr>
            <a:lvl4pPr marL="1303019" indent="-274319">
              <a:defRPr sz="2400"/>
            </a:lvl4pPr>
            <a:lvl5pPr marL="1645920" indent="-274320">
              <a:defRPr sz="24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472381" y="2743200"/>
            <a:ext cx="2211884" cy="5082117"/>
          </a:xfrm>
          <a:prstGeom prst="rect">
            <a:avLst/>
          </a:prstGeom>
        </p:spPr>
        <p:txBody>
          <a:bodyPr/>
          <a:lstStyle/>
          <a:p>
            <a:pPr marL="0" indent="0">
              <a:buSzTx/>
              <a:buFontTx/>
              <a:buNone/>
              <a:defRPr sz="12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472381" y="609600"/>
            <a:ext cx="2211884" cy="2133600"/>
          </a:xfrm>
          <a:prstGeom prst="rect">
            <a:avLst/>
          </a:prstGeom>
        </p:spPr>
        <p:txBody>
          <a:bodyPr anchor="b"/>
          <a:lstStyle>
            <a:lvl1pPr>
              <a:defRPr sz="2400"/>
            </a:lvl1pPr>
          </a:lstStyle>
          <a:p>
            <a:pPr/>
            <a:r>
              <a:t>Title Text</a:t>
            </a:r>
          </a:p>
        </p:txBody>
      </p:sp>
      <p:sp>
        <p:nvSpPr>
          <p:cNvPr id="83" name="Picture Placeholder 2"/>
          <p:cNvSpPr/>
          <p:nvPr>
            <p:ph type="pic" sz="half" idx="21"/>
          </p:nvPr>
        </p:nvSpPr>
        <p:spPr>
          <a:xfrm>
            <a:off x="2915542" y="1316568"/>
            <a:ext cx="3471864" cy="6498168"/>
          </a:xfrm>
          <a:prstGeom prst="rect">
            <a:avLst/>
          </a:prstGeom>
        </p:spPr>
        <p:txBody>
          <a:bodyPr lIns="91439" rIns="91439">
            <a:noAutofit/>
          </a:bodyPr>
          <a:lstStyle/>
          <a:p>
            <a:pPr/>
          </a:p>
        </p:txBody>
      </p:sp>
      <p:sp>
        <p:nvSpPr>
          <p:cNvPr id="84" name="Body Level One…"/>
          <p:cNvSpPr txBox="1"/>
          <p:nvPr>
            <p:ph type="body" sz="quarter" idx="1"/>
          </p:nvPr>
        </p:nvSpPr>
        <p:spPr>
          <a:xfrm>
            <a:off x="472381" y="2743200"/>
            <a:ext cx="2211884" cy="5082117"/>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71487" y="486835"/>
            <a:ext cx="5915026" cy="1767418"/>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71487" y="2434166"/>
            <a:ext cx="5915026" cy="580178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166510" y="8615595"/>
            <a:ext cx="220003" cy="205915"/>
          </a:xfrm>
          <a:prstGeom prst="rect">
            <a:avLst/>
          </a:prstGeom>
          <a:ln w="12700">
            <a:miter lim="400000"/>
          </a:ln>
        </p:spPr>
        <p:txBody>
          <a:bodyPr wrap="none" lIns="45719" rIns="45719" anchor="ctr">
            <a:spAutoFit/>
          </a:bodyPr>
          <a:lstStyle>
            <a:lvl1pPr algn="r">
              <a:defRPr sz="9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1pPr>
      <a:lvl2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2pPr>
      <a:lvl3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3pPr>
      <a:lvl4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4pPr>
      <a:lvl5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5pPr>
      <a:lvl6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6pPr>
      <a:lvl7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7pPr>
      <a:lvl8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8pPr>
      <a:lvl9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9pPr>
    </p:titleStyle>
    <p:bodyStyle>
      <a:lvl1pPr marL="171450" marR="0" indent="-171450"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1pPr>
      <a:lvl2pPr marL="542925" marR="0" indent="-200025"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2pPr>
      <a:lvl3pPr marL="925830" marR="0" indent="-240030"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3pPr>
      <a:lvl4pPr marL="13056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4pPr>
      <a:lvl5pPr marL="16485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5pPr>
      <a:lvl6pPr marL="19914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6pPr>
      <a:lvl7pPr marL="23343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7pPr>
      <a:lvl8pPr marL="26772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8pPr>
      <a:lvl9pPr marL="30201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 Id="rId3" Type="http://schemas.openxmlformats.org/officeDocument/2006/relationships/image" Target="../media/image2.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 Id="rId3"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6.xml"/><Relationship Id="rId3" Type="http://schemas.openxmlformats.org/officeDocument/2006/relationships/slide" Target="slide10.xml"/><Relationship Id="rId4" Type="http://schemas.openxmlformats.org/officeDocument/2006/relationships/slide" Target="slide15.xml"/><Relationship Id="rId5" Type="http://schemas.openxmlformats.org/officeDocument/2006/relationships/slide" Target="slide1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 Id="rId3"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itle 1"/>
          <p:cNvSpPr txBox="1"/>
          <p:nvPr>
            <p:ph type="ctrTitle"/>
          </p:nvPr>
        </p:nvSpPr>
        <p:spPr>
          <a:xfrm>
            <a:off x="-1" y="601284"/>
            <a:ext cx="6858001" cy="7941432"/>
          </a:xfrm>
          <a:prstGeom prst="rect">
            <a:avLst/>
          </a:prstGeom>
        </p:spPr>
        <p:txBody>
          <a:bodyPr/>
          <a:lstStyle/>
          <a:p>
            <a:pPr defTabSz="665226">
              <a:defRPr sz="3880"/>
            </a:pPr>
            <a:r>
              <a:t>TEMPLATE </a:t>
            </a:r>
            <a:br/>
            <a:r>
              <a:t>Assignment A5a </a:t>
            </a:r>
            <a:br/>
            <a:r>
              <a:t>Low-Fidelity Paper Prototype</a:t>
            </a:r>
            <a:br/>
            <a:br/>
            <a:br/>
            <a:br/>
            <a:r>
              <a:rPr sz="2037"/>
              <a:t>Examples: Project VidStream, CSC318 2020F</a:t>
            </a:r>
            <a:br>
              <a:rPr sz="2037"/>
            </a:br>
            <a:br>
              <a:rPr sz="2037"/>
            </a:br>
            <a:br>
              <a:rPr sz="2037"/>
            </a:br>
            <a:br>
              <a:rPr sz="2037"/>
            </a:br>
            <a:br>
              <a:rPr sz="2037"/>
            </a:br>
            <a:br>
              <a:rPr sz="2037"/>
            </a:br>
            <a:r>
              <a:rPr sz="2037" u="sng"/>
              <a:t>Table of Contents</a:t>
            </a:r>
            <a:br>
              <a:rPr sz="2037" u="sng"/>
            </a:br>
            <a:br>
              <a:rPr sz="2037" u="sng"/>
            </a:br>
            <a:r>
              <a:rPr sz="2037"/>
              <a:t>5.1 Hierarchical Task Analysis		2</a:t>
            </a:r>
            <a:br>
              <a:rPr sz="2037"/>
            </a:br>
            <a:r>
              <a:rPr sz="2037"/>
              <a:t>5.2 Usability Testing Script		3</a:t>
            </a:r>
            <a:br>
              <a:rPr sz="2037"/>
            </a:br>
            <a:r>
              <a:rPr sz="2037"/>
              <a:t>5.3 Low-Fidelity Paper Prototype	4</a:t>
            </a:r>
            <a:br>
              <a:rPr sz="2037"/>
            </a:br>
            <a:r>
              <a:rPr sz="2037"/>
              <a:t>with Facilitation &amp; Observation </a:t>
            </a:r>
            <a:br>
              <a:rPr sz="2037"/>
            </a:br>
            <a:r>
              <a:rPr sz="2037"/>
              <a:t>notes off-side, outside Slideshow</a:t>
            </a:r>
            <a:br>
              <a:rPr sz="2037"/>
            </a:br>
            <a:br>
              <a:rPr sz="2037"/>
            </a:br>
            <a:br>
              <a:rPr sz="2037"/>
            </a:br>
          </a:p>
        </p:txBody>
      </p:sp>
      <p:sp>
        <p:nvSpPr>
          <p:cNvPr id="95" name="Slide Number Placeholder 4"/>
          <p:cNvSpPr txBox="1"/>
          <p:nvPr>
            <p:ph type="sldNum" sz="quarter" idx="2"/>
          </p:nvPr>
        </p:nvSpPr>
        <p:spPr>
          <a:xfrm>
            <a:off x="6224441" y="8615595"/>
            <a:ext cx="162072" cy="2059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7" name="Rectangle 3"/>
          <p:cNvSpPr txBox="1"/>
          <p:nvPr/>
        </p:nvSpPr>
        <p:spPr>
          <a:xfrm>
            <a:off x="690544" y="357708"/>
            <a:ext cx="5802559" cy="1501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3. The video is too lengthy but you might want to revisit it later. Find a new video to watch without closing the previous video.</a:t>
            </a:r>
          </a:p>
          <a:p>
            <a:pPr/>
          </a:p>
          <a:p>
            <a:pPr/>
            <a:r>
              <a:t>Open a new window to search for another video</a:t>
            </a:r>
          </a:p>
        </p:txBody>
      </p:sp>
      <p:pic>
        <p:nvPicPr>
          <p:cNvPr id="178" name="122029172_2522150054746488_5482199539578279967_n.jpg" descr="122029172_2522150054746488_5482199539578279967_n.jpg"/>
          <p:cNvPicPr>
            <a:picLocks noChangeAspect="1"/>
          </p:cNvPicPr>
          <p:nvPr/>
        </p:nvPicPr>
        <p:blipFill>
          <a:blip r:embed="rId2">
            <a:extLst/>
          </a:blip>
          <a:stretch>
            <a:fillRect/>
          </a:stretch>
        </p:blipFill>
        <p:spPr>
          <a:xfrm>
            <a:off x="1033368" y="2397123"/>
            <a:ext cx="4791265" cy="2861451"/>
          </a:xfrm>
          <a:prstGeom prst="rect">
            <a:avLst/>
          </a:prstGeom>
          <a:ln w="12700">
            <a:miter lim="400000"/>
          </a:ln>
        </p:spPr>
      </p:pic>
      <p:sp>
        <p:nvSpPr>
          <p:cNvPr id="179" name="View Tabs"/>
          <p:cNvSpPr txBox="1"/>
          <p:nvPr/>
        </p:nvSpPr>
        <p:spPr>
          <a:xfrm>
            <a:off x="4986342" y="2352496"/>
            <a:ext cx="674405" cy="286932"/>
          </a:xfrm>
          <a:prstGeom prst="rect">
            <a:avLst/>
          </a:prstGeom>
          <a:solidFill>
            <a:schemeClr val="accent3"/>
          </a:solidFill>
          <a:ln w="12700">
            <a:solidFill>
              <a:srgbClr val="000000"/>
            </a:solidFill>
            <a:miter lim="400000"/>
          </a:ln>
          <a:extLst>
            <a:ext uri="{C572A759-6A51-4108-AA02-DFA0A04FC94B}">
              <ma14:wrappingTextBoxFlag xmlns:ma14="http://schemas.microsoft.com/office/mac/drawingml/2011/main" val="1"/>
            </a:ext>
          </a:extLst>
        </p:spPr>
        <p:txBody>
          <a:bodyPr wrap="none" lIns="68579" tIns="68579" rIns="68579" bIns="68579">
            <a:spAutoFit/>
          </a:bodyPr>
          <a:lstStyle>
            <a:lvl1pPr defTabSz="1371600">
              <a:defRPr sz="1000"/>
            </a:lvl1pPr>
          </a:lstStyle>
          <a:p>
            <a:pPr/>
            <a:r>
              <a:t>View Tabs</a:t>
            </a:r>
          </a:p>
        </p:txBody>
      </p:sp>
      <p:sp>
        <p:nvSpPr>
          <p:cNvPr id="180" name="Alarm"/>
          <p:cNvSpPr txBox="1"/>
          <p:nvPr/>
        </p:nvSpPr>
        <p:spPr>
          <a:xfrm>
            <a:off x="1138372" y="2463941"/>
            <a:ext cx="675485" cy="356211"/>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68579" tIns="68579" rIns="68579" bIns="68579">
            <a:spAutoFit/>
          </a:bodyPr>
          <a:lstStyle>
            <a:lvl1pPr defTabSz="1371600">
              <a:defRPr sz="1700"/>
            </a:lvl1pPr>
          </a:lstStyle>
          <a:p>
            <a:pPr/>
            <a:r>
              <a:t>Alarm</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3" name="Rectangle 3"/>
          <p:cNvSpPr txBox="1"/>
          <p:nvPr/>
        </p:nvSpPr>
        <p:spPr>
          <a:xfrm>
            <a:off x="690544" y="357708"/>
            <a:ext cx="5802559" cy="1501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3. The video is too lengthy but you might want to revisit it later. Find any new video to watch without closing the previous video.</a:t>
            </a:r>
          </a:p>
          <a:p>
            <a:pPr/>
          </a:p>
          <a:p>
            <a:pPr/>
            <a:r>
              <a:t>Select a video to watch</a:t>
            </a:r>
          </a:p>
        </p:txBody>
      </p:sp>
      <p:pic>
        <p:nvPicPr>
          <p:cNvPr id="184" name="122117424_769846756898240_3611115910182327908_n.jpg" descr="122117424_769846756898240_3611115910182327908_n.jpg"/>
          <p:cNvPicPr>
            <a:picLocks noChangeAspect="1"/>
          </p:cNvPicPr>
          <p:nvPr/>
        </p:nvPicPr>
        <p:blipFill>
          <a:blip r:embed="rId2">
            <a:extLst/>
          </a:blip>
          <a:stretch>
            <a:fillRect/>
          </a:stretch>
        </p:blipFill>
        <p:spPr>
          <a:xfrm>
            <a:off x="1011441" y="2385005"/>
            <a:ext cx="4835118" cy="4373990"/>
          </a:xfrm>
          <a:prstGeom prst="rect">
            <a:avLst/>
          </a:prstGeom>
          <a:ln w="12700">
            <a:miter lim="400000"/>
          </a:ln>
        </p:spPr>
      </p:pic>
      <p:pic>
        <p:nvPicPr>
          <p:cNvPr id="185" name="Screen Shot 2020-10-21 at 2.44.46 PM.png" descr="Screen Shot 2020-10-21 at 2.44.46 PM.png"/>
          <p:cNvPicPr>
            <a:picLocks noChangeAspect="1"/>
          </p:cNvPicPr>
          <p:nvPr/>
        </p:nvPicPr>
        <p:blipFill>
          <a:blip r:embed="rId3">
            <a:extLst/>
          </a:blip>
          <a:stretch>
            <a:fillRect/>
          </a:stretch>
        </p:blipFill>
        <p:spPr>
          <a:xfrm>
            <a:off x="2917152" y="2451803"/>
            <a:ext cx="1023695" cy="273662"/>
          </a:xfrm>
          <a:prstGeom prst="rect">
            <a:avLst/>
          </a:prstGeom>
          <a:ln w="12700">
            <a:miter lim="400000"/>
          </a:ln>
        </p:spPr>
      </p:pic>
      <p:sp>
        <p:nvSpPr>
          <p:cNvPr id="186" name="Video 1"/>
          <p:cNvSpPr txBox="1"/>
          <p:nvPr/>
        </p:nvSpPr>
        <p:spPr>
          <a:xfrm>
            <a:off x="2246791" y="2533642"/>
            <a:ext cx="573545" cy="24830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Video 1</a:t>
            </a:r>
          </a:p>
        </p:txBody>
      </p:sp>
      <p:sp>
        <p:nvSpPr>
          <p:cNvPr id="187" name="Genres pop up"/>
          <p:cNvSpPr/>
          <p:nvPr/>
        </p:nvSpPr>
        <p:spPr>
          <a:xfrm>
            <a:off x="1077844" y="5312773"/>
            <a:ext cx="1593940" cy="1393508"/>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68579" tIns="68579" rIns="68579" bIns="68579" anchor="ctr"/>
          <a:lstStyle>
            <a:lvl1pPr defTabSz="1371600">
              <a:defRPr sz="2000"/>
            </a:lvl1pPr>
          </a:lstStyle>
          <a:p>
            <a:pPr/>
            <a:r>
              <a:t>Genres pop up</a:t>
            </a:r>
          </a:p>
        </p:txBody>
      </p:sp>
      <p:sp>
        <p:nvSpPr>
          <p:cNvPr id="188" name="View Tabs"/>
          <p:cNvSpPr txBox="1"/>
          <p:nvPr/>
        </p:nvSpPr>
        <p:spPr>
          <a:xfrm>
            <a:off x="5065150" y="2437719"/>
            <a:ext cx="674405" cy="286931"/>
          </a:xfrm>
          <a:prstGeom prst="rect">
            <a:avLst/>
          </a:prstGeom>
          <a:solidFill>
            <a:schemeClr val="accent3"/>
          </a:solidFill>
          <a:ln w="12700">
            <a:solidFill>
              <a:srgbClr val="000000"/>
            </a:solidFill>
            <a:miter lim="400000"/>
          </a:ln>
          <a:extLst>
            <a:ext uri="{C572A759-6A51-4108-AA02-DFA0A04FC94B}">
              <ma14:wrappingTextBoxFlag xmlns:ma14="http://schemas.microsoft.com/office/mac/drawingml/2011/main" val="1"/>
            </a:ext>
          </a:extLst>
        </p:spPr>
        <p:txBody>
          <a:bodyPr wrap="none" lIns="68579" tIns="68579" rIns="68579" bIns="68579">
            <a:spAutoFit/>
          </a:bodyPr>
          <a:lstStyle>
            <a:lvl1pPr defTabSz="1371600">
              <a:defRPr sz="1000"/>
            </a:lvl1pPr>
          </a:lstStyle>
          <a:p>
            <a:pPr/>
            <a:r>
              <a:t>View Tabs</a:t>
            </a:r>
          </a:p>
        </p:txBody>
      </p:sp>
      <p:sp>
        <p:nvSpPr>
          <p:cNvPr id="189" name="Sort by pop up"/>
          <p:cNvSpPr/>
          <p:nvPr/>
        </p:nvSpPr>
        <p:spPr>
          <a:xfrm>
            <a:off x="4268111" y="5312773"/>
            <a:ext cx="1512045" cy="1393508"/>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68579" tIns="68579" rIns="68579" bIns="68579" anchor="ctr"/>
          <a:lstStyle>
            <a:lvl1pPr defTabSz="1371600">
              <a:defRPr sz="2000"/>
            </a:lvl1pPr>
          </a:lstStyle>
          <a:p>
            <a:pPr/>
            <a:r>
              <a:t>Sort by pop up</a:t>
            </a:r>
          </a:p>
        </p:txBody>
      </p:sp>
      <p:sp>
        <p:nvSpPr>
          <p:cNvPr id="190" name="Creator pop up"/>
          <p:cNvSpPr/>
          <p:nvPr/>
        </p:nvSpPr>
        <p:spPr>
          <a:xfrm>
            <a:off x="2673424" y="5312773"/>
            <a:ext cx="1593940" cy="772216"/>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68579" tIns="68579" rIns="68579" bIns="68579" anchor="ctr"/>
          <a:lstStyle>
            <a:lvl1pPr defTabSz="1371600">
              <a:defRPr sz="2000"/>
            </a:lvl1pPr>
          </a:lstStyle>
          <a:p>
            <a:pPr/>
            <a:r>
              <a:t>Creator pop up</a:t>
            </a:r>
          </a:p>
        </p:txBody>
      </p:sp>
      <p:sp>
        <p:nvSpPr>
          <p:cNvPr id="191" name="Region pop up"/>
          <p:cNvSpPr/>
          <p:nvPr/>
        </p:nvSpPr>
        <p:spPr>
          <a:xfrm>
            <a:off x="2671635" y="6073229"/>
            <a:ext cx="1597517" cy="627997"/>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68579" tIns="68579" rIns="68579" bIns="68579" anchor="ctr"/>
          <a:lstStyle>
            <a:lvl1pPr defTabSz="1371600"/>
          </a:lstStyle>
          <a:p>
            <a:pPr/>
            <a:r>
              <a:t>Region pop up</a:t>
            </a:r>
          </a:p>
        </p:txBody>
      </p:sp>
      <p:sp>
        <p:nvSpPr>
          <p:cNvPr id="192" name="Alarm"/>
          <p:cNvSpPr txBox="1"/>
          <p:nvPr/>
        </p:nvSpPr>
        <p:spPr>
          <a:xfrm>
            <a:off x="1217180" y="2549163"/>
            <a:ext cx="675485" cy="356211"/>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68579" tIns="68579" rIns="68579" bIns="68579">
            <a:spAutoFit/>
          </a:bodyPr>
          <a:lstStyle>
            <a:lvl1pPr defTabSz="1371600">
              <a:defRPr sz="1700"/>
            </a:lvl1pPr>
          </a:lstStyle>
          <a:p>
            <a:pPr/>
            <a:r>
              <a:t>Alarm</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5" name="122029172_2522150054746488_5482199539578279967_n.jpg" descr="122029172_2522150054746488_5482199539578279967_n.jpg"/>
          <p:cNvPicPr>
            <a:picLocks noChangeAspect="1"/>
          </p:cNvPicPr>
          <p:nvPr/>
        </p:nvPicPr>
        <p:blipFill>
          <a:blip r:embed="rId2">
            <a:extLst/>
          </a:blip>
          <a:stretch>
            <a:fillRect/>
          </a:stretch>
        </p:blipFill>
        <p:spPr>
          <a:xfrm>
            <a:off x="1033368" y="2397123"/>
            <a:ext cx="4791265" cy="2861451"/>
          </a:xfrm>
          <a:prstGeom prst="rect">
            <a:avLst/>
          </a:prstGeom>
          <a:ln w="12700">
            <a:miter lim="400000"/>
          </a:ln>
        </p:spPr>
      </p:pic>
      <p:sp>
        <p:nvSpPr>
          <p:cNvPr id="196" name="Rectangle 3"/>
          <p:cNvSpPr txBox="1"/>
          <p:nvPr/>
        </p:nvSpPr>
        <p:spPr>
          <a:xfrm>
            <a:off x="690544" y="357708"/>
            <a:ext cx="5802559" cy="1501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3. The video is too lengthy but you might want to revisit it later. Find any new video to watch without closing the previous video.</a:t>
            </a:r>
          </a:p>
          <a:p>
            <a:pPr/>
          </a:p>
          <a:p>
            <a:pPr/>
            <a:r>
              <a:t>Yey good job :)</a:t>
            </a:r>
          </a:p>
        </p:txBody>
      </p:sp>
      <p:pic>
        <p:nvPicPr>
          <p:cNvPr id="197" name="Screen Shot 2020-10-21 at 2.44.46 PM.png" descr="Screen Shot 2020-10-21 at 2.44.46 PM.png"/>
          <p:cNvPicPr>
            <a:picLocks noChangeAspect="1"/>
          </p:cNvPicPr>
          <p:nvPr/>
        </p:nvPicPr>
        <p:blipFill>
          <a:blip r:embed="rId3">
            <a:extLst/>
          </a:blip>
          <a:stretch>
            <a:fillRect/>
          </a:stretch>
        </p:blipFill>
        <p:spPr>
          <a:xfrm>
            <a:off x="2408833" y="2460418"/>
            <a:ext cx="1023695" cy="273662"/>
          </a:xfrm>
          <a:prstGeom prst="rect">
            <a:avLst/>
          </a:prstGeom>
          <a:ln w="12700">
            <a:miter lim="400000"/>
          </a:ln>
        </p:spPr>
      </p:pic>
      <p:sp>
        <p:nvSpPr>
          <p:cNvPr id="198" name="Video 1"/>
          <p:cNvSpPr txBox="1"/>
          <p:nvPr/>
        </p:nvSpPr>
        <p:spPr>
          <a:xfrm>
            <a:off x="1833243" y="2550873"/>
            <a:ext cx="573545" cy="24830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Video 1</a:t>
            </a:r>
          </a:p>
        </p:txBody>
      </p:sp>
      <p:sp>
        <p:nvSpPr>
          <p:cNvPr id="199" name="Video 2"/>
          <p:cNvSpPr txBox="1"/>
          <p:nvPr/>
        </p:nvSpPr>
        <p:spPr>
          <a:xfrm>
            <a:off x="2511640" y="2525473"/>
            <a:ext cx="573545" cy="24830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Video 2</a:t>
            </a:r>
          </a:p>
        </p:txBody>
      </p:sp>
      <p:sp>
        <p:nvSpPr>
          <p:cNvPr id="200" name="View Tabs"/>
          <p:cNvSpPr txBox="1"/>
          <p:nvPr/>
        </p:nvSpPr>
        <p:spPr>
          <a:xfrm>
            <a:off x="5065150" y="2437719"/>
            <a:ext cx="674405" cy="286931"/>
          </a:xfrm>
          <a:prstGeom prst="rect">
            <a:avLst/>
          </a:prstGeom>
          <a:solidFill>
            <a:schemeClr val="accent3"/>
          </a:solidFill>
          <a:ln w="12700">
            <a:solidFill>
              <a:srgbClr val="000000"/>
            </a:solidFill>
            <a:miter lim="400000"/>
          </a:ln>
          <a:extLst>
            <a:ext uri="{C572A759-6A51-4108-AA02-DFA0A04FC94B}">
              <ma14:wrappingTextBoxFlag xmlns:ma14="http://schemas.microsoft.com/office/mac/drawingml/2011/main" val="1"/>
            </a:ext>
          </a:extLst>
        </p:spPr>
        <p:txBody>
          <a:bodyPr wrap="none" lIns="68579" tIns="68579" rIns="68579" bIns="68579">
            <a:spAutoFit/>
          </a:bodyPr>
          <a:lstStyle>
            <a:lvl1pPr defTabSz="1371600">
              <a:defRPr sz="1000"/>
            </a:lvl1pPr>
          </a:lstStyle>
          <a:p>
            <a:pPr/>
            <a:r>
              <a:t>View Tabs</a:t>
            </a:r>
          </a:p>
        </p:txBody>
      </p:sp>
      <p:sp>
        <p:nvSpPr>
          <p:cNvPr id="201" name="Alarm"/>
          <p:cNvSpPr txBox="1"/>
          <p:nvPr/>
        </p:nvSpPr>
        <p:spPr>
          <a:xfrm>
            <a:off x="1052906" y="2581663"/>
            <a:ext cx="675485" cy="356211"/>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68579" tIns="68579" rIns="68579" bIns="68579">
            <a:spAutoFit/>
          </a:bodyPr>
          <a:lstStyle>
            <a:lvl1pPr defTabSz="1371600">
              <a:defRPr sz="1700"/>
            </a:lvl1pPr>
          </a:lstStyle>
          <a:p>
            <a:pPr/>
            <a:r>
              <a:t>Alarm</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4" name="122029172_2522150054746488_5482199539578279967_n.jpg" descr="122029172_2522150054746488_5482199539578279967_n.jpg"/>
          <p:cNvPicPr>
            <a:picLocks noChangeAspect="1"/>
          </p:cNvPicPr>
          <p:nvPr/>
        </p:nvPicPr>
        <p:blipFill>
          <a:blip r:embed="rId2">
            <a:extLst/>
          </a:blip>
          <a:stretch>
            <a:fillRect/>
          </a:stretch>
        </p:blipFill>
        <p:spPr>
          <a:xfrm>
            <a:off x="1033368" y="2397123"/>
            <a:ext cx="4791265" cy="2861451"/>
          </a:xfrm>
          <a:prstGeom prst="rect">
            <a:avLst/>
          </a:prstGeom>
          <a:ln w="12700">
            <a:miter lim="400000"/>
          </a:ln>
        </p:spPr>
      </p:pic>
      <p:sp>
        <p:nvSpPr>
          <p:cNvPr id="205" name="Rectangle 3"/>
          <p:cNvSpPr txBox="1"/>
          <p:nvPr/>
        </p:nvSpPr>
        <p:spPr>
          <a:xfrm>
            <a:off x="690544" y="357708"/>
            <a:ext cx="5802559" cy="12093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4. You want to view all your videos currently open side-by-side in a window</a:t>
            </a:r>
          </a:p>
          <a:p>
            <a:pPr/>
          </a:p>
          <a:p>
            <a:pPr/>
            <a:r>
              <a:t>Find the button :o</a:t>
            </a:r>
          </a:p>
        </p:txBody>
      </p:sp>
      <p:pic>
        <p:nvPicPr>
          <p:cNvPr id="206" name="Screen Shot 2020-10-21 at 2.44.46 PM.png" descr="Screen Shot 2020-10-21 at 2.44.46 PM.png"/>
          <p:cNvPicPr>
            <a:picLocks noChangeAspect="1"/>
          </p:cNvPicPr>
          <p:nvPr/>
        </p:nvPicPr>
        <p:blipFill>
          <a:blip r:embed="rId3">
            <a:extLst/>
          </a:blip>
          <a:stretch>
            <a:fillRect/>
          </a:stretch>
        </p:blipFill>
        <p:spPr>
          <a:xfrm>
            <a:off x="2408833" y="2460418"/>
            <a:ext cx="1023695" cy="273662"/>
          </a:xfrm>
          <a:prstGeom prst="rect">
            <a:avLst/>
          </a:prstGeom>
          <a:ln w="12700">
            <a:miter lim="400000"/>
          </a:ln>
        </p:spPr>
      </p:pic>
      <p:sp>
        <p:nvSpPr>
          <p:cNvPr id="207" name="Video 1"/>
          <p:cNvSpPr txBox="1"/>
          <p:nvPr/>
        </p:nvSpPr>
        <p:spPr>
          <a:xfrm>
            <a:off x="1833243" y="2550873"/>
            <a:ext cx="573545" cy="24830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Video 1</a:t>
            </a:r>
          </a:p>
        </p:txBody>
      </p:sp>
      <p:sp>
        <p:nvSpPr>
          <p:cNvPr id="208" name="Video 2"/>
          <p:cNvSpPr txBox="1"/>
          <p:nvPr/>
        </p:nvSpPr>
        <p:spPr>
          <a:xfrm>
            <a:off x="2511640" y="2525473"/>
            <a:ext cx="573545" cy="24830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Video 2</a:t>
            </a:r>
          </a:p>
        </p:txBody>
      </p:sp>
      <p:sp>
        <p:nvSpPr>
          <p:cNvPr id="209" name="View Tabs"/>
          <p:cNvSpPr txBox="1"/>
          <p:nvPr/>
        </p:nvSpPr>
        <p:spPr>
          <a:xfrm>
            <a:off x="4986342" y="2437719"/>
            <a:ext cx="674405" cy="286931"/>
          </a:xfrm>
          <a:prstGeom prst="rect">
            <a:avLst/>
          </a:prstGeom>
          <a:solidFill>
            <a:schemeClr val="accent3"/>
          </a:solidFill>
          <a:ln w="12700">
            <a:solidFill>
              <a:srgbClr val="000000"/>
            </a:solidFill>
            <a:miter lim="400000"/>
          </a:ln>
          <a:extLst>
            <a:ext uri="{C572A759-6A51-4108-AA02-DFA0A04FC94B}">
              <ma14:wrappingTextBoxFlag xmlns:ma14="http://schemas.microsoft.com/office/mac/drawingml/2011/main" val="1"/>
            </a:ext>
          </a:extLst>
        </p:spPr>
        <p:txBody>
          <a:bodyPr wrap="none" lIns="68579" tIns="68579" rIns="68579" bIns="68579">
            <a:spAutoFit/>
          </a:bodyPr>
          <a:lstStyle>
            <a:lvl1pPr defTabSz="1371600">
              <a:defRPr sz="1000"/>
            </a:lvl1pPr>
          </a:lstStyle>
          <a:p>
            <a:pPr/>
            <a:r>
              <a:t>View Tabs</a:t>
            </a:r>
          </a:p>
        </p:txBody>
      </p:sp>
      <p:sp>
        <p:nvSpPr>
          <p:cNvPr id="210" name="Alarm"/>
          <p:cNvSpPr txBox="1"/>
          <p:nvPr/>
        </p:nvSpPr>
        <p:spPr>
          <a:xfrm>
            <a:off x="1138372" y="2549163"/>
            <a:ext cx="675485" cy="356211"/>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68579" tIns="68579" rIns="68579" bIns="68579">
            <a:spAutoFit/>
          </a:bodyPr>
          <a:lstStyle>
            <a:lvl1pPr defTabSz="1371600">
              <a:defRPr sz="1700"/>
            </a:lvl1pPr>
          </a:lstStyle>
          <a:p>
            <a:pPr/>
            <a:r>
              <a:t>Alarm</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3" name="121967491_352318885823335_7344024528654111252_n.jpg" descr="121967491_352318885823335_7344024528654111252_n.jpg"/>
          <p:cNvPicPr>
            <a:picLocks noChangeAspect="1"/>
          </p:cNvPicPr>
          <p:nvPr/>
        </p:nvPicPr>
        <p:blipFill>
          <a:blip r:embed="rId2">
            <a:extLst/>
          </a:blip>
          <a:stretch>
            <a:fillRect/>
          </a:stretch>
        </p:blipFill>
        <p:spPr>
          <a:xfrm>
            <a:off x="1021080" y="3118330"/>
            <a:ext cx="4815840" cy="2907340"/>
          </a:xfrm>
          <a:prstGeom prst="rect">
            <a:avLst/>
          </a:prstGeom>
          <a:ln w="12700">
            <a:miter lim="400000"/>
          </a:ln>
        </p:spPr>
      </p:pic>
      <p:sp>
        <p:nvSpPr>
          <p:cNvPr id="214" name="Rectangle 3"/>
          <p:cNvSpPr txBox="1"/>
          <p:nvPr/>
        </p:nvSpPr>
        <p:spPr>
          <a:xfrm>
            <a:off x="690544" y="357708"/>
            <a:ext cx="5802559" cy="12093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4. You want to view all your videos currently open side-by-side in a window</a:t>
            </a:r>
          </a:p>
          <a:p>
            <a:pPr/>
          </a:p>
          <a:p>
            <a:pPr/>
            <a:r>
              <a:t>Yey good job :)</a:t>
            </a:r>
          </a:p>
        </p:txBody>
      </p:sp>
      <p:sp>
        <p:nvSpPr>
          <p:cNvPr id="215" name="Alarm"/>
          <p:cNvSpPr txBox="1"/>
          <p:nvPr/>
        </p:nvSpPr>
        <p:spPr>
          <a:xfrm>
            <a:off x="1246705" y="3233108"/>
            <a:ext cx="675485" cy="356211"/>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68579" tIns="68579" rIns="68579" bIns="68579">
            <a:spAutoFit/>
          </a:bodyPr>
          <a:lstStyle>
            <a:lvl1pPr defTabSz="1371600">
              <a:defRPr sz="1700"/>
            </a:lvl1pPr>
          </a:lstStyle>
          <a:p>
            <a:pPr/>
            <a:r>
              <a:t>Alarm</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8" name="Rectangle 3"/>
          <p:cNvSpPr txBox="1"/>
          <p:nvPr/>
        </p:nvSpPr>
        <p:spPr>
          <a:xfrm>
            <a:off x="690544" y="357708"/>
            <a:ext cx="5802559" cy="1501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5. You realize your sleep schedule is important so you would like to block videos/streams from playing past 12:00am until 6:00am. </a:t>
            </a:r>
          </a:p>
          <a:p>
            <a:pPr/>
          </a:p>
          <a:p>
            <a:pPr/>
            <a:r>
              <a:t>Navigate to the window that sets repeated time constraints</a:t>
            </a:r>
          </a:p>
        </p:txBody>
      </p:sp>
      <p:pic>
        <p:nvPicPr>
          <p:cNvPr id="219" name="121967491_352318885823335_7344024528654111252_n.jpg" descr="121967491_352318885823335_7344024528654111252_n.jpg"/>
          <p:cNvPicPr>
            <a:picLocks noChangeAspect="1"/>
          </p:cNvPicPr>
          <p:nvPr/>
        </p:nvPicPr>
        <p:blipFill>
          <a:blip r:embed="rId2">
            <a:extLst/>
          </a:blip>
          <a:stretch>
            <a:fillRect/>
          </a:stretch>
        </p:blipFill>
        <p:spPr>
          <a:xfrm>
            <a:off x="1021080" y="2532033"/>
            <a:ext cx="4815840" cy="2907341"/>
          </a:xfrm>
          <a:prstGeom prst="rect">
            <a:avLst/>
          </a:prstGeom>
          <a:ln w="12700">
            <a:miter lim="400000"/>
          </a:ln>
        </p:spPr>
      </p:pic>
      <p:sp>
        <p:nvSpPr>
          <p:cNvPr id="220" name="Alarm"/>
          <p:cNvSpPr txBox="1"/>
          <p:nvPr/>
        </p:nvSpPr>
        <p:spPr>
          <a:xfrm>
            <a:off x="1217180" y="2626441"/>
            <a:ext cx="675485" cy="356211"/>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68579" tIns="68579" rIns="68579" bIns="68579">
            <a:spAutoFit/>
          </a:bodyPr>
          <a:lstStyle>
            <a:lvl1pPr defTabSz="1371600">
              <a:defRPr sz="1700"/>
            </a:lvl1pPr>
          </a:lstStyle>
          <a:p>
            <a:pPr/>
            <a:r>
              <a:t>Alarm</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2" name="122129067_1531619680371786_1995539322733330015_n.jpg" descr="122129067_1531619680371786_1995539322733330015_n.jpg"/>
          <p:cNvPicPr>
            <a:picLocks noChangeAspect="1"/>
          </p:cNvPicPr>
          <p:nvPr/>
        </p:nvPicPr>
        <p:blipFill>
          <a:blip r:embed="rId2">
            <a:extLst/>
          </a:blip>
          <a:stretch>
            <a:fillRect/>
          </a:stretch>
        </p:blipFill>
        <p:spPr>
          <a:xfrm>
            <a:off x="864087" y="2242204"/>
            <a:ext cx="5129826" cy="4659592"/>
          </a:xfrm>
          <a:prstGeom prst="rect">
            <a:avLst/>
          </a:prstGeom>
          <a:ln w="12700">
            <a:miter lim="400000"/>
          </a:ln>
        </p:spPr>
      </p:pic>
      <p:sp>
        <p:nvSpPr>
          <p:cNvPr id="223" name="TextBox 3"/>
          <p:cNvSpPr txBox="1"/>
          <p:nvPr/>
        </p:nvSpPr>
        <p:spPr>
          <a:xfrm>
            <a:off x="7190239" y="155643"/>
            <a:ext cx="4290780" cy="79276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FF0000"/>
                </a:solidFill>
              </a:defRPr>
            </a:pPr>
            <a:r>
              <a:t>Note this column of text does not show during the Usability Test Slide Show; but is used for your note taking &amp; record keeping. </a:t>
            </a:r>
          </a:p>
          <a:p>
            <a:pPr>
              <a:defRPr b="1"/>
            </a:pPr>
          </a:p>
          <a:p>
            <a:pPr>
              <a:defRPr b="1"/>
            </a:pPr>
          </a:p>
          <a:p>
            <a:pPr>
              <a:defRPr b="1"/>
            </a:pPr>
          </a:p>
          <a:p>
            <a:pPr>
              <a:defRPr b="1"/>
            </a:pPr>
            <a:r>
              <a:t>EXPECTED USER ACTION</a:t>
            </a:r>
          </a:p>
          <a:p>
            <a:pPr marL="285750" indent="-285750">
              <a:buSzPct val="100000"/>
              <a:buChar char="-"/>
            </a:pPr>
            <a:r>
              <a:t>Click [October 16]</a:t>
            </a:r>
          </a:p>
          <a:p>
            <a:pPr marL="285750" indent="-285750">
              <a:buSzPct val="100000"/>
              <a:buChar char="-"/>
            </a:pPr>
            <a:r>
              <a:t>Click [ADD +]</a:t>
            </a:r>
          </a:p>
          <a:p>
            <a:pPr/>
          </a:p>
          <a:p>
            <a:pPr/>
          </a:p>
          <a:p>
            <a:pPr/>
          </a:p>
          <a:p>
            <a:pPr>
              <a:defRPr b="1"/>
            </a:pPr>
            <a:r>
              <a:t>OBSERVED ACTION</a:t>
            </a:r>
          </a:p>
          <a:p>
            <a:pPr/>
          </a:p>
          <a:p>
            <a:pPr/>
          </a:p>
          <a:p>
            <a:pPr/>
          </a:p>
          <a:p>
            <a:pPr/>
          </a:p>
          <a:p>
            <a:pPr/>
          </a:p>
          <a:p>
            <a:pPr/>
          </a:p>
          <a:p>
            <a:pPr>
              <a:defRPr b="1"/>
            </a:pPr>
            <a:r>
              <a:t>USER QUOTES</a:t>
            </a:r>
          </a:p>
          <a:p>
            <a:pPr>
              <a:defRPr b="1"/>
            </a:pPr>
          </a:p>
          <a:p>
            <a:pPr>
              <a:defRPr b="1"/>
            </a:pPr>
          </a:p>
          <a:p>
            <a:pPr>
              <a:defRPr b="1"/>
            </a:pPr>
          </a:p>
          <a:p>
            <a:pPr>
              <a:defRPr b="1"/>
            </a:pPr>
          </a:p>
          <a:p>
            <a:pPr>
              <a:defRPr b="1"/>
            </a:pPr>
          </a:p>
          <a:p>
            <a:pPr>
              <a:defRPr b="1"/>
            </a:pPr>
          </a:p>
          <a:p>
            <a:pPr>
              <a:defRPr b="1"/>
            </a:pPr>
            <a:r>
              <a:t>DESIGN IMPLICATIONS </a:t>
            </a:r>
            <a:r>
              <a:rPr>
                <a:solidFill>
                  <a:srgbClr val="FF0000"/>
                </a:solidFill>
              </a:rPr>
              <a:t>for A5b Results</a:t>
            </a:r>
          </a:p>
        </p:txBody>
      </p:sp>
      <p:sp>
        <p:nvSpPr>
          <p:cNvPr id="224" name="Slide Number Placeholder 1"/>
          <p:cNvSpPr txBox="1"/>
          <p:nvPr>
            <p:ph type="sldNum" sz="quarter" idx="2"/>
          </p:nvPr>
        </p:nvSpPr>
        <p:spPr>
          <a:xfrm>
            <a:off x="6166510" y="8615595"/>
            <a:ext cx="220003" cy="2059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5" name="Rectangle 3"/>
          <p:cNvSpPr txBox="1"/>
          <p:nvPr/>
        </p:nvSpPr>
        <p:spPr>
          <a:xfrm>
            <a:off x="690544" y="357708"/>
            <a:ext cx="5802559" cy="1501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5. You realize your sleep schedule is important so you would like to block videos/streams from playing past 12:00am until 6:00am. </a:t>
            </a:r>
          </a:p>
          <a:p>
            <a:pPr/>
          </a:p>
          <a:p>
            <a:pPr/>
            <a:r>
              <a:t>Create a new preset</a:t>
            </a:r>
          </a:p>
        </p:txBody>
      </p:sp>
      <p:sp>
        <p:nvSpPr>
          <p:cNvPr id="226" name="+ pop up"/>
          <p:cNvSpPr/>
          <p:nvPr/>
        </p:nvSpPr>
        <p:spPr>
          <a:xfrm>
            <a:off x="682510" y="5275146"/>
            <a:ext cx="5492980" cy="1631706"/>
          </a:xfrm>
          <a:prstGeom prst="rect">
            <a:avLst/>
          </a:prstGeom>
          <a:solidFill>
            <a:srgbClr val="FFFFFF"/>
          </a:solidFill>
          <a:ln w="12700">
            <a:solidFill>
              <a:srgbClr val="FFFFFF"/>
            </a:solidFill>
            <a:miter lim="400000"/>
          </a:ln>
          <a:extLst>
            <a:ext uri="{C572A759-6A51-4108-AA02-DFA0A04FC94B}">
              <ma14:wrappingTextBoxFlag xmlns:ma14="http://schemas.microsoft.com/office/mac/drawingml/2011/main" val="1"/>
            </a:ext>
          </a:extLst>
        </p:spPr>
        <p:txBody>
          <a:bodyPr lIns="45719" rIns="45719" anchor="ctr"/>
          <a:lstStyle/>
          <a:p>
            <a:pPr/>
            <a:r>
              <a:t>+ pop up</a:t>
            </a:r>
          </a:p>
        </p:txBody>
      </p:sp>
      <p:sp>
        <p:nvSpPr>
          <p:cNvPr id="227" name="Disable videos"/>
          <p:cNvSpPr txBox="1"/>
          <p:nvPr/>
        </p:nvSpPr>
        <p:spPr>
          <a:xfrm>
            <a:off x="4353983" y="3550831"/>
            <a:ext cx="768900" cy="20591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900"/>
            </a:lvl1pPr>
          </a:lstStyle>
          <a:p>
            <a:pPr/>
            <a:r>
              <a:t>Disable videos</a:t>
            </a:r>
          </a:p>
        </p:txBody>
      </p:sp>
      <p:sp>
        <p:nvSpPr>
          <p:cNvPr id="228" name="Repeated Events"/>
          <p:cNvSpPr txBox="1"/>
          <p:nvPr/>
        </p:nvSpPr>
        <p:spPr>
          <a:xfrm>
            <a:off x="1852082" y="3648536"/>
            <a:ext cx="1216148" cy="258203"/>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300"/>
            </a:lvl1pPr>
          </a:lstStyle>
          <a:p>
            <a:pPr/>
            <a:r>
              <a:t>Repeated Events</a:t>
            </a:r>
          </a:p>
        </p:txBody>
      </p:sp>
      <p:sp>
        <p:nvSpPr>
          <p:cNvPr id="229" name="Immediate Video Block"/>
          <p:cNvSpPr txBox="1"/>
          <p:nvPr/>
        </p:nvSpPr>
        <p:spPr>
          <a:xfrm>
            <a:off x="4133002" y="4181936"/>
            <a:ext cx="1413283" cy="225708"/>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100"/>
            </a:lvl1pPr>
          </a:lstStyle>
          <a:p>
            <a:pPr/>
            <a:r>
              <a:t>Immediate Video Block</a:t>
            </a:r>
          </a:p>
        </p:txBody>
      </p:sp>
      <p:sp>
        <p:nvSpPr>
          <p:cNvPr id="230" name="Alarm"/>
          <p:cNvSpPr txBox="1"/>
          <p:nvPr/>
        </p:nvSpPr>
        <p:spPr>
          <a:xfrm>
            <a:off x="1051705" y="2388108"/>
            <a:ext cx="675485" cy="356211"/>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68579" tIns="68579" rIns="68579" bIns="68579">
            <a:spAutoFit/>
          </a:bodyPr>
          <a:lstStyle>
            <a:lvl1pPr defTabSz="1371600">
              <a:defRPr sz="1700"/>
            </a:lvl1pPr>
          </a:lstStyle>
          <a:p>
            <a:pPr/>
            <a:r>
              <a:t>Alarm</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2" name="122129067_1531619680371786_1995539322733330015_n.jpg" descr="122129067_1531619680371786_1995539322733330015_n.jpg"/>
          <p:cNvPicPr>
            <a:picLocks noChangeAspect="1"/>
          </p:cNvPicPr>
          <p:nvPr/>
        </p:nvPicPr>
        <p:blipFill>
          <a:blip r:embed="rId2">
            <a:extLst/>
          </a:blip>
          <a:stretch>
            <a:fillRect/>
          </a:stretch>
        </p:blipFill>
        <p:spPr>
          <a:xfrm>
            <a:off x="864087" y="2242204"/>
            <a:ext cx="5129826" cy="4659592"/>
          </a:xfrm>
          <a:prstGeom prst="rect">
            <a:avLst/>
          </a:prstGeom>
          <a:ln w="12700">
            <a:miter lim="400000"/>
          </a:ln>
        </p:spPr>
      </p:pic>
      <p:sp>
        <p:nvSpPr>
          <p:cNvPr id="233" name="TextBox 3"/>
          <p:cNvSpPr txBox="1"/>
          <p:nvPr/>
        </p:nvSpPr>
        <p:spPr>
          <a:xfrm>
            <a:off x="7190239" y="155643"/>
            <a:ext cx="4290780" cy="79276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FF0000"/>
                </a:solidFill>
              </a:defRPr>
            </a:pPr>
            <a:r>
              <a:t>Note this column of text does not show during the Usability Test Slide Show; but is used for your note taking &amp; record keeping. </a:t>
            </a:r>
          </a:p>
          <a:p>
            <a:pPr>
              <a:defRPr b="1"/>
            </a:pPr>
          </a:p>
          <a:p>
            <a:pPr>
              <a:defRPr b="1"/>
            </a:pPr>
          </a:p>
          <a:p>
            <a:pPr>
              <a:defRPr b="1"/>
            </a:pPr>
          </a:p>
          <a:p>
            <a:pPr>
              <a:defRPr b="1"/>
            </a:pPr>
            <a:r>
              <a:t>EXPECTED USER ACTION</a:t>
            </a:r>
          </a:p>
          <a:p>
            <a:pPr marL="285750" indent="-285750">
              <a:buSzPct val="100000"/>
              <a:buChar char="-"/>
            </a:pPr>
            <a:r>
              <a:t>Click [October 16]</a:t>
            </a:r>
          </a:p>
          <a:p>
            <a:pPr marL="285750" indent="-285750">
              <a:buSzPct val="100000"/>
              <a:buChar char="-"/>
            </a:pPr>
            <a:r>
              <a:t>Click [ADD +]</a:t>
            </a:r>
          </a:p>
          <a:p>
            <a:pPr/>
          </a:p>
          <a:p>
            <a:pPr/>
          </a:p>
          <a:p>
            <a:pPr/>
          </a:p>
          <a:p>
            <a:pPr>
              <a:defRPr b="1"/>
            </a:pPr>
            <a:r>
              <a:t>OBSERVED ACTION</a:t>
            </a:r>
          </a:p>
          <a:p>
            <a:pPr/>
          </a:p>
          <a:p>
            <a:pPr/>
          </a:p>
          <a:p>
            <a:pPr/>
          </a:p>
          <a:p>
            <a:pPr/>
          </a:p>
          <a:p>
            <a:pPr/>
          </a:p>
          <a:p>
            <a:pPr/>
          </a:p>
          <a:p>
            <a:pPr>
              <a:defRPr b="1"/>
            </a:pPr>
            <a:r>
              <a:t>USER QUOTES</a:t>
            </a:r>
          </a:p>
          <a:p>
            <a:pPr>
              <a:defRPr b="1"/>
            </a:pPr>
          </a:p>
          <a:p>
            <a:pPr>
              <a:defRPr b="1"/>
            </a:pPr>
          </a:p>
          <a:p>
            <a:pPr>
              <a:defRPr b="1"/>
            </a:pPr>
          </a:p>
          <a:p>
            <a:pPr>
              <a:defRPr b="1"/>
            </a:pPr>
          </a:p>
          <a:p>
            <a:pPr>
              <a:defRPr b="1"/>
            </a:pPr>
          </a:p>
          <a:p>
            <a:pPr>
              <a:defRPr b="1"/>
            </a:pPr>
          </a:p>
          <a:p>
            <a:pPr>
              <a:defRPr b="1"/>
            </a:pPr>
            <a:r>
              <a:t>DESIGN IMPLICATIONS </a:t>
            </a:r>
            <a:r>
              <a:rPr>
                <a:solidFill>
                  <a:srgbClr val="FF0000"/>
                </a:solidFill>
              </a:rPr>
              <a:t>for A5b Results</a:t>
            </a:r>
          </a:p>
        </p:txBody>
      </p:sp>
      <p:sp>
        <p:nvSpPr>
          <p:cNvPr id="234" name="Slide Number Placeholder 1"/>
          <p:cNvSpPr txBox="1"/>
          <p:nvPr>
            <p:ph type="sldNum" sz="quarter" idx="2"/>
          </p:nvPr>
        </p:nvSpPr>
        <p:spPr>
          <a:xfrm>
            <a:off x="6166510" y="8615595"/>
            <a:ext cx="220003" cy="2059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5" name="Rectangle 3"/>
          <p:cNvSpPr txBox="1"/>
          <p:nvPr/>
        </p:nvSpPr>
        <p:spPr>
          <a:xfrm>
            <a:off x="690544" y="357708"/>
            <a:ext cx="5802559" cy="1501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5. You realize your sleep schedule is important so you would like to block videos/streams from playing past 12:00am until 6:00am. </a:t>
            </a:r>
          </a:p>
          <a:p>
            <a:pPr/>
          </a:p>
          <a:p>
            <a:pPr/>
            <a:r>
              <a:t>Input the correct settings!</a:t>
            </a:r>
          </a:p>
        </p:txBody>
      </p:sp>
      <p:pic>
        <p:nvPicPr>
          <p:cNvPr id="236" name="Screen Shot 2020-10-21 at 2.49.55 PM.png" descr="Screen Shot 2020-10-21 at 2.49.55 PM.png"/>
          <p:cNvPicPr>
            <a:picLocks noChangeAspect="1"/>
          </p:cNvPicPr>
          <p:nvPr/>
        </p:nvPicPr>
        <p:blipFill>
          <a:blip r:embed="rId3">
            <a:extLst/>
          </a:blip>
          <a:stretch>
            <a:fillRect/>
          </a:stretch>
        </p:blipFill>
        <p:spPr>
          <a:xfrm>
            <a:off x="2423052" y="6527313"/>
            <a:ext cx="780894" cy="172699"/>
          </a:xfrm>
          <a:prstGeom prst="rect">
            <a:avLst/>
          </a:prstGeom>
          <a:ln w="12700">
            <a:miter lim="400000"/>
          </a:ln>
        </p:spPr>
      </p:pic>
      <p:sp>
        <p:nvSpPr>
          <p:cNvPr id="237" name="Start Time"/>
          <p:cNvSpPr txBox="1"/>
          <p:nvPr/>
        </p:nvSpPr>
        <p:spPr>
          <a:xfrm>
            <a:off x="1689522" y="5983680"/>
            <a:ext cx="635520" cy="228511"/>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vl1pPr>
          </a:lstStyle>
          <a:p>
            <a:pPr/>
            <a:r>
              <a:t>Start Time</a:t>
            </a:r>
          </a:p>
        </p:txBody>
      </p:sp>
      <p:sp>
        <p:nvSpPr>
          <p:cNvPr id="238" name="Duration"/>
          <p:cNvSpPr txBox="1"/>
          <p:nvPr/>
        </p:nvSpPr>
        <p:spPr>
          <a:xfrm>
            <a:off x="1850474" y="6488192"/>
            <a:ext cx="555710" cy="22851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vl1pPr>
          </a:lstStyle>
          <a:p>
            <a:pPr/>
            <a:r>
              <a:t>Duration</a:t>
            </a:r>
          </a:p>
        </p:txBody>
      </p:sp>
      <p:sp>
        <p:nvSpPr>
          <p:cNvPr id="239" name="Disable videos"/>
          <p:cNvSpPr txBox="1"/>
          <p:nvPr/>
        </p:nvSpPr>
        <p:spPr>
          <a:xfrm>
            <a:off x="4353983" y="3550831"/>
            <a:ext cx="768900" cy="20591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900"/>
            </a:lvl1pPr>
          </a:lstStyle>
          <a:p>
            <a:pPr/>
            <a:r>
              <a:t>Disable videos</a:t>
            </a:r>
          </a:p>
        </p:txBody>
      </p:sp>
      <p:sp>
        <p:nvSpPr>
          <p:cNvPr id="240" name="Repeated Events"/>
          <p:cNvSpPr txBox="1"/>
          <p:nvPr/>
        </p:nvSpPr>
        <p:spPr>
          <a:xfrm>
            <a:off x="1852082" y="3648536"/>
            <a:ext cx="1216148" cy="258203"/>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300"/>
            </a:lvl1pPr>
          </a:lstStyle>
          <a:p>
            <a:pPr/>
            <a:r>
              <a:t>Repeated Events</a:t>
            </a:r>
          </a:p>
        </p:txBody>
      </p:sp>
      <p:sp>
        <p:nvSpPr>
          <p:cNvPr id="241" name="Immediate Video Block"/>
          <p:cNvSpPr txBox="1"/>
          <p:nvPr/>
        </p:nvSpPr>
        <p:spPr>
          <a:xfrm>
            <a:off x="4133002" y="4181936"/>
            <a:ext cx="1413283" cy="225708"/>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100"/>
            </a:lvl1pPr>
          </a:lstStyle>
          <a:p>
            <a:pPr/>
            <a:r>
              <a:t>Immediate Video Block</a:t>
            </a:r>
          </a:p>
        </p:txBody>
      </p:sp>
      <p:sp>
        <p:nvSpPr>
          <p:cNvPr id="242" name="Done   Cancel"/>
          <p:cNvSpPr txBox="1"/>
          <p:nvPr/>
        </p:nvSpPr>
        <p:spPr>
          <a:xfrm>
            <a:off x="3025695" y="6639559"/>
            <a:ext cx="806610" cy="22851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vl1pPr>
          </a:lstStyle>
          <a:p>
            <a:pPr/>
            <a:r>
              <a:t>Done   Cancel</a:t>
            </a:r>
          </a:p>
        </p:txBody>
      </p:sp>
      <p:sp>
        <p:nvSpPr>
          <p:cNvPr id="243" name="Alarm"/>
          <p:cNvSpPr txBox="1"/>
          <p:nvPr/>
        </p:nvSpPr>
        <p:spPr>
          <a:xfrm>
            <a:off x="1051705" y="2388108"/>
            <a:ext cx="675485" cy="356211"/>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68579" tIns="68579" rIns="68579" bIns="68579">
            <a:spAutoFit/>
          </a:bodyPr>
          <a:lstStyle>
            <a:lvl1pPr defTabSz="1371600">
              <a:defRPr sz="1700"/>
            </a:lvl1pPr>
          </a:lstStyle>
          <a:p>
            <a:pPr/>
            <a:r>
              <a:t>Alarm</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5" name="122129067_1531619680371786_1995539322733330015_n.jpg" descr="122129067_1531619680371786_1995539322733330015_n.jpg"/>
          <p:cNvPicPr>
            <a:picLocks noChangeAspect="1"/>
          </p:cNvPicPr>
          <p:nvPr/>
        </p:nvPicPr>
        <p:blipFill>
          <a:blip r:embed="rId2">
            <a:extLst/>
          </a:blip>
          <a:stretch>
            <a:fillRect/>
          </a:stretch>
        </p:blipFill>
        <p:spPr>
          <a:xfrm>
            <a:off x="864087" y="2242204"/>
            <a:ext cx="5129826" cy="4659592"/>
          </a:xfrm>
          <a:prstGeom prst="rect">
            <a:avLst/>
          </a:prstGeom>
          <a:ln w="12700">
            <a:miter lim="400000"/>
          </a:ln>
        </p:spPr>
      </p:pic>
      <p:sp>
        <p:nvSpPr>
          <p:cNvPr id="246" name="TextBox 3"/>
          <p:cNvSpPr txBox="1"/>
          <p:nvPr/>
        </p:nvSpPr>
        <p:spPr>
          <a:xfrm>
            <a:off x="7190239" y="155643"/>
            <a:ext cx="4290780" cy="79276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FF0000"/>
                </a:solidFill>
              </a:defRPr>
            </a:pPr>
            <a:r>
              <a:t>Note this column of text does not show during the Usability Test Slide Show; but is used for your note taking &amp; record keeping. </a:t>
            </a:r>
          </a:p>
          <a:p>
            <a:pPr>
              <a:defRPr b="1"/>
            </a:pPr>
          </a:p>
          <a:p>
            <a:pPr>
              <a:defRPr b="1"/>
            </a:pPr>
          </a:p>
          <a:p>
            <a:pPr>
              <a:defRPr b="1"/>
            </a:pPr>
          </a:p>
          <a:p>
            <a:pPr>
              <a:defRPr b="1"/>
            </a:pPr>
            <a:r>
              <a:t>EXPECTED USER ACTION</a:t>
            </a:r>
          </a:p>
          <a:p>
            <a:pPr marL="285750" indent="-285750">
              <a:buSzPct val="100000"/>
              <a:buChar char="-"/>
            </a:pPr>
            <a:r>
              <a:t>Click [October 16]</a:t>
            </a:r>
          </a:p>
          <a:p>
            <a:pPr marL="285750" indent="-285750">
              <a:buSzPct val="100000"/>
              <a:buChar char="-"/>
            </a:pPr>
            <a:r>
              <a:t>Click [ADD +]</a:t>
            </a:r>
          </a:p>
          <a:p>
            <a:pPr/>
          </a:p>
          <a:p>
            <a:pPr/>
          </a:p>
          <a:p>
            <a:pPr/>
          </a:p>
          <a:p>
            <a:pPr>
              <a:defRPr b="1"/>
            </a:pPr>
            <a:r>
              <a:t>OBSERVED ACTION</a:t>
            </a:r>
          </a:p>
          <a:p>
            <a:pPr/>
          </a:p>
          <a:p>
            <a:pPr/>
          </a:p>
          <a:p>
            <a:pPr/>
          </a:p>
          <a:p>
            <a:pPr/>
          </a:p>
          <a:p>
            <a:pPr/>
          </a:p>
          <a:p>
            <a:pPr/>
          </a:p>
          <a:p>
            <a:pPr>
              <a:defRPr b="1"/>
            </a:pPr>
            <a:r>
              <a:t>USER QUOTES</a:t>
            </a:r>
          </a:p>
          <a:p>
            <a:pPr>
              <a:defRPr b="1"/>
            </a:pPr>
          </a:p>
          <a:p>
            <a:pPr>
              <a:defRPr b="1"/>
            </a:pPr>
          </a:p>
          <a:p>
            <a:pPr>
              <a:defRPr b="1"/>
            </a:pPr>
          </a:p>
          <a:p>
            <a:pPr>
              <a:defRPr b="1"/>
            </a:pPr>
          </a:p>
          <a:p>
            <a:pPr>
              <a:defRPr b="1"/>
            </a:pPr>
          </a:p>
          <a:p>
            <a:pPr>
              <a:defRPr b="1"/>
            </a:pPr>
          </a:p>
          <a:p>
            <a:pPr>
              <a:defRPr b="1"/>
            </a:pPr>
            <a:r>
              <a:t>DESIGN IMPLICATIONS </a:t>
            </a:r>
            <a:r>
              <a:rPr>
                <a:solidFill>
                  <a:srgbClr val="FF0000"/>
                </a:solidFill>
              </a:rPr>
              <a:t>for A5b Results</a:t>
            </a:r>
          </a:p>
        </p:txBody>
      </p:sp>
      <p:sp>
        <p:nvSpPr>
          <p:cNvPr id="247" name="Slide Number Placeholder 1"/>
          <p:cNvSpPr txBox="1"/>
          <p:nvPr>
            <p:ph type="sldNum" sz="quarter" idx="2"/>
          </p:nvPr>
        </p:nvSpPr>
        <p:spPr>
          <a:xfrm>
            <a:off x="6166510" y="8615595"/>
            <a:ext cx="220003" cy="2059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8" name="Rectangle 3"/>
          <p:cNvSpPr txBox="1"/>
          <p:nvPr/>
        </p:nvSpPr>
        <p:spPr>
          <a:xfrm>
            <a:off x="690544" y="357708"/>
            <a:ext cx="5802559" cy="1501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5. You realize your sleep schedule is important so you would like to block videos/streams from playing past 12:00am until 6:00am. </a:t>
            </a:r>
          </a:p>
          <a:p>
            <a:pPr/>
          </a:p>
          <a:p>
            <a:pPr/>
            <a:r>
              <a:t>Input the correct settings!</a:t>
            </a:r>
          </a:p>
        </p:txBody>
      </p:sp>
      <p:pic>
        <p:nvPicPr>
          <p:cNvPr id="249" name="Screen Shot 2020-10-21 at 2.49.55 PM.png" descr="Screen Shot 2020-10-21 at 2.49.55 PM.png"/>
          <p:cNvPicPr>
            <a:picLocks noChangeAspect="1"/>
          </p:cNvPicPr>
          <p:nvPr/>
        </p:nvPicPr>
        <p:blipFill>
          <a:blip r:embed="rId3">
            <a:extLst/>
          </a:blip>
          <a:stretch>
            <a:fillRect/>
          </a:stretch>
        </p:blipFill>
        <p:spPr>
          <a:xfrm>
            <a:off x="2423052" y="6527313"/>
            <a:ext cx="780894" cy="172699"/>
          </a:xfrm>
          <a:prstGeom prst="rect">
            <a:avLst/>
          </a:prstGeom>
          <a:ln w="12700">
            <a:miter lim="400000"/>
          </a:ln>
        </p:spPr>
      </p:pic>
      <p:sp>
        <p:nvSpPr>
          <p:cNvPr id="250" name="6"/>
          <p:cNvSpPr txBox="1"/>
          <p:nvPr/>
        </p:nvSpPr>
        <p:spPr>
          <a:xfrm>
            <a:off x="2434100" y="6488192"/>
            <a:ext cx="168509" cy="22851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vl1pPr>
          </a:lstStyle>
          <a:p>
            <a:pPr/>
            <a:r>
              <a:t>6</a:t>
            </a:r>
          </a:p>
        </p:txBody>
      </p:sp>
      <p:sp>
        <p:nvSpPr>
          <p:cNvPr id="251" name="00"/>
          <p:cNvSpPr txBox="1"/>
          <p:nvPr/>
        </p:nvSpPr>
        <p:spPr>
          <a:xfrm>
            <a:off x="2854029" y="6499407"/>
            <a:ext cx="232878" cy="22851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vl1pPr>
          </a:lstStyle>
          <a:p>
            <a:pPr/>
            <a:r>
              <a:t>00</a:t>
            </a:r>
          </a:p>
        </p:txBody>
      </p:sp>
      <p:grpSp>
        <p:nvGrpSpPr>
          <p:cNvPr id="257" name="Group"/>
          <p:cNvGrpSpPr/>
          <p:nvPr/>
        </p:nvGrpSpPr>
        <p:grpSpPr>
          <a:xfrm>
            <a:off x="2339590" y="5618019"/>
            <a:ext cx="672271" cy="698081"/>
            <a:chOff x="0" y="0"/>
            <a:chExt cx="672270" cy="698079"/>
          </a:xfrm>
        </p:grpSpPr>
        <p:sp>
          <p:nvSpPr>
            <p:cNvPr id="252" name="Sleep"/>
            <p:cNvSpPr txBox="1"/>
            <p:nvPr/>
          </p:nvSpPr>
          <p:spPr>
            <a:xfrm>
              <a:off x="88389" y="0"/>
              <a:ext cx="384744" cy="2285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000"/>
              </a:lvl1pPr>
            </a:lstStyle>
            <a:p>
              <a:pPr/>
              <a:r>
                <a:t>Sleep</a:t>
              </a:r>
            </a:p>
          </p:txBody>
        </p:sp>
        <p:sp>
          <p:nvSpPr>
            <p:cNvPr id="253" name="Daily"/>
            <p:cNvSpPr txBox="1"/>
            <p:nvPr/>
          </p:nvSpPr>
          <p:spPr>
            <a:xfrm>
              <a:off x="88389" y="178693"/>
              <a:ext cx="358885" cy="2285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000"/>
              </a:lvl1pPr>
            </a:lstStyle>
            <a:p>
              <a:pPr/>
              <a:r>
                <a:t>Daily</a:t>
              </a:r>
            </a:p>
          </p:txBody>
        </p:sp>
        <p:sp>
          <p:nvSpPr>
            <p:cNvPr id="254" name="12"/>
            <p:cNvSpPr txBox="1"/>
            <p:nvPr/>
          </p:nvSpPr>
          <p:spPr>
            <a:xfrm>
              <a:off x="0" y="359620"/>
              <a:ext cx="232877" cy="2285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000"/>
              </a:lvl1pPr>
            </a:lstStyle>
            <a:p>
              <a:pPr/>
              <a:r>
                <a:t>12</a:t>
              </a:r>
            </a:p>
          </p:txBody>
        </p:sp>
        <p:sp>
          <p:nvSpPr>
            <p:cNvPr id="255" name="00"/>
            <p:cNvSpPr txBox="1"/>
            <p:nvPr/>
          </p:nvSpPr>
          <p:spPr>
            <a:xfrm>
              <a:off x="439394" y="359620"/>
              <a:ext cx="232877" cy="2285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000"/>
              </a:lvl1pPr>
            </a:lstStyle>
            <a:p>
              <a:pPr/>
              <a:r>
                <a:t>00</a:t>
              </a:r>
            </a:p>
          </p:txBody>
        </p:sp>
        <p:sp>
          <p:nvSpPr>
            <p:cNvPr id="256" name="Circle"/>
            <p:cNvSpPr/>
            <p:nvPr/>
          </p:nvSpPr>
          <p:spPr>
            <a:xfrm>
              <a:off x="41594" y="633224"/>
              <a:ext cx="69321" cy="64856"/>
            </a:xfrm>
            <a:prstGeom prst="ellipse">
              <a:avLst/>
            </a:prstGeom>
            <a:solidFill>
              <a:srgbClr val="030303"/>
            </a:solidFill>
            <a:ln w="12700" cap="flat">
              <a:solidFill>
                <a:srgbClr val="000000"/>
              </a:solidFill>
              <a:prstDash val="solid"/>
              <a:miter lim="800000"/>
            </a:ln>
            <a:effectLst/>
          </p:spPr>
          <p:txBody>
            <a:bodyPr wrap="square" lIns="45719" tIns="45719" rIns="45719" bIns="45719" numCol="1" anchor="ctr">
              <a:noAutofit/>
            </a:bodyPr>
            <a:lstStyle/>
            <a:p>
              <a:pPr/>
            </a:p>
          </p:txBody>
        </p:sp>
      </p:grpSp>
      <p:sp>
        <p:nvSpPr>
          <p:cNvPr id="258" name="Start Time"/>
          <p:cNvSpPr txBox="1"/>
          <p:nvPr/>
        </p:nvSpPr>
        <p:spPr>
          <a:xfrm>
            <a:off x="1689522" y="5983680"/>
            <a:ext cx="635520" cy="228511"/>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vl1pPr>
          </a:lstStyle>
          <a:p>
            <a:pPr/>
            <a:r>
              <a:t>Start Time</a:t>
            </a:r>
          </a:p>
        </p:txBody>
      </p:sp>
      <p:sp>
        <p:nvSpPr>
          <p:cNvPr id="259" name="Duration"/>
          <p:cNvSpPr txBox="1"/>
          <p:nvPr/>
        </p:nvSpPr>
        <p:spPr>
          <a:xfrm>
            <a:off x="1850474" y="6488192"/>
            <a:ext cx="555710" cy="22851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vl1pPr>
          </a:lstStyle>
          <a:p>
            <a:pPr/>
            <a:r>
              <a:t>Duration</a:t>
            </a:r>
          </a:p>
        </p:txBody>
      </p:sp>
      <p:sp>
        <p:nvSpPr>
          <p:cNvPr id="260" name="Disable videos"/>
          <p:cNvSpPr txBox="1"/>
          <p:nvPr/>
        </p:nvSpPr>
        <p:spPr>
          <a:xfrm>
            <a:off x="4353983" y="3550831"/>
            <a:ext cx="768900" cy="20591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900"/>
            </a:lvl1pPr>
          </a:lstStyle>
          <a:p>
            <a:pPr/>
            <a:r>
              <a:t>Disable videos</a:t>
            </a:r>
          </a:p>
        </p:txBody>
      </p:sp>
      <p:sp>
        <p:nvSpPr>
          <p:cNvPr id="261" name="Repeated Events"/>
          <p:cNvSpPr txBox="1"/>
          <p:nvPr/>
        </p:nvSpPr>
        <p:spPr>
          <a:xfrm>
            <a:off x="1852082" y="3648536"/>
            <a:ext cx="1216148" cy="258203"/>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300"/>
            </a:lvl1pPr>
          </a:lstStyle>
          <a:p>
            <a:pPr/>
            <a:r>
              <a:t>Repeated Events</a:t>
            </a:r>
          </a:p>
        </p:txBody>
      </p:sp>
      <p:sp>
        <p:nvSpPr>
          <p:cNvPr id="262" name="Immediate Video Block"/>
          <p:cNvSpPr txBox="1"/>
          <p:nvPr/>
        </p:nvSpPr>
        <p:spPr>
          <a:xfrm>
            <a:off x="4133002" y="4181936"/>
            <a:ext cx="1413283" cy="225708"/>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100"/>
            </a:lvl1pPr>
          </a:lstStyle>
          <a:p>
            <a:pPr/>
            <a:r>
              <a:t>Immediate Video Block</a:t>
            </a:r>
          </a:p>
        </p:txBody>
      </p:sp>
      <p:sp>
        <p:nvSpPr>
          <p:cNvPr id="263" name="Done   Cancel"/>
          <p:cNvSpPr txBox="1"/>
          <p:nvPr/>
        </p:nvSpPr>
        <p:spPr>
          <a:xfrm>
            <a:off x="3025695" y="6639559"/>
            <a:ext cx="806610" cy="22851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vl1pPr>
          </a:lstStyle>
          <a:p>
            <a:pPr/>
            <a:r>
              <a:t>Done   Cancel</a:t>
            </a:r>
          </a:p>
        </p:txBody>
      </p:sp>
      <p:sp>
        <p:nvSpPr>
          <p:cNvPr id="264" name="Alarm"/>
          <p:cNvSpPr txBox="1"/>
          <p:nvPr/>
        </p:nvSpPr>
        <p:spPr>
          <a:xfrm>
            <a:off x="1051705" y="2388108"/>
            <a:ext cx="675485" cy="356211"/>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68579" tIns="68579" rIns="68579" bIns="68579">
            <a:spAutoFit/>
          </a:bodyPr>
          <a:lstStyle>
            <a:lvl1pPr defTabSz="1371600">
              <a:defRPr sz="1700"/>
            </a:lvl1pPr>
          </a:lstStyle>
          <a:p>
            <a:pPr/>
            <a:r>
              <a:t>Alarm</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Title 1"/>
          <p:cNvSpPr txBox="1"/>
          <p:nvPr>
            <p:ph type="title"/>
          </p:nvPr>
        </p:nvSpPr>
        <p:spPr>
          <a:xfrm>
            <a:off x="471487" y="-378577"/>
            <a:ext cx="5915026" cy="1767416"/>
          </a:xfrm>
          <a:prstGeom prst="rect">
            <a:avLst/>
          </a:prstGeom>
        </p:spPr>
        <p:txBody>
          <a:bodyPr/>
          <a:lstStyle/>
          <a:p>
            <a:pPr/>
            <a:r>
              <a:t>A5.1 Hierarchical Task Analysis</a:t>
            </a:r>
          </a:p>
        </p:txBody>
      </p:sp>
      <p:sp>
        <p:nvSpPr>
          <p:cNvPr id="98" name="Slide Number Placeholder 11"/>
          <p:cNvSpPr txBox="1"/>
          <p:nvPr>
            <p:ph type="sldNum" sz="quarter" idx="2"/>
          </p:nvPr>
        </p:nvSpPr>
        <p:spPr>
          <a:xfrm>
            <a:off x="6224441" y="8615595"/>
            <a:ext cx="162072" cy="2059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99" name="Screen Shot 2020-10-21 at 2.24.20 PM.png" descr="Screen Shot 2020-10-21 at 2.24.20 PM.png"/>
          <p:cNvPicPr>
            <a:picLocks noChangeAspect="1"/>
          </p:cNvPicPr>
          <p:nvPr/>
        </p:nvPicPr>
        <p:blipFill>
          <a:blip r:embed="rId2">
            <a:extLst/>
          </a:blip>
          <a:stretch>
            <a:fillRect/>
          </a:stretch>
        </p:blipFill>
        <p:spPr>
          <a:xfrm>
            <a:off x="959906" y="2165350"/>
            <a:ext cx="4787901" cy="481330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Title 1"/>
          <p:cNvSpPr txBox="1"/>
          <p:nvPr>
            <p:ph type="ctrTitle"/>
          </p:nvPr>
        </p:nvSpPr>
        <p:spPr>
          <a:xfrm>
            <a:off x="0" y="-441176"/>
            <a:ext cx="6858000" cy="1855680"/>
          </a:xfrm>
          <a:prstGeom prst="rect">
            <a:avLst/>
          </a:prstGeom>
        </p:spPr>
        <p:txBody>
          <a:bodyPr/>
          <a:lstStyle/>
          <a:p>
            <a:pPr>
              <a:defRPr sz="4000"/>
            </a:pPr>
            <a:r>
              <a:t>A5.2 Usability Testing Script</a:t>
            </a:r>
            <a:br/>
          </a:p>
        </p:txBody>
      </p:sp>
      <p:sp>
        <p:nvSpPr>
          <p:cNvPr id="102" name="Subtitle 2"/>
          <p:cNvSpPr txBox="1"/>
          <p:nvPr>
            <p:ph type="subTitle" idx="1"/>
          </p:nvPr>
        </p:nvSpPr>
        <p:spPr>
          <a:xfrm>
            <a:off x="146956" y="1104565"/>
            <a:ext cx="6564088" cy="7788731"/>
          </a:xfrm>
          <a:prstGeom prst="rect">
            <a:avLst/>
          </a:prstGeom>
        </p:spPr>
        <p:txBody>
          <a:bodyPr/>
          <a:lstStyle/>
          <a:p>
            <a:pPr algn="l">
              <a:lnSpc>
                <a:spcPct val="81000"/>
              </a:lnSpc>
              <a:defRPr b="1" sz="1600"/>
            </a:pPr>
            <a:r>
              <a:t>Scenario</a:t>
            </a:r>
            <a:r>
              <a:rPr b="0"/>
              <a:t>: You are a busy university student. You work hard but need breaks from studying. In these breaks, you struggle to keep track of time and take too long to find the right video to watch.</a:t>
            </a:r>
            <a:br>
              <a:rPr b="0"/>
            </a:br>
            <a:br>
              <a:rPr b="0"/>
            </a:br>
            <a:r>
              <a:rPr b="0"/>
              <a:t>Can you show me how you would do the following tasks using this app:</a:t>
            </a:r>
          </a:p>
          <a:p>
            <a:pPr algn="l">
              <a:lnSpc>
                <a:spcPct val="81000"/>
              </a:lnSpc>
              <a:defRPr sz="1600"/>
            </a:pPr>
          </a:p>
          <a:p>
            <a:pPr algn="l">
              <a:lnSpc>
                <a:spcPct val="81000"/>
              </a:lnSpc>
              <a:defRPr sz="1600"/>
            </a:pPr>
            <a:r>
              <a:t>1. You open the application and want to set a 30 minute alarm so that you can get back to work for at least 90 minutes without distractions.</a:t>
            </a:r>
          </a:p>
          <a:p>
            <a:pPr algn="l">
              <a:lnSpc>
                <a:spcPct val="81000"/>
              </a:lnSpc>
              <a:defRPr sz="1600"/>
            </a:pPr>
            <a:br/>
            <a:r>
              <a:t>2. Now that the alarm is set, how can you find a video or stream to watch? Let’s choose the newest video created by your favourite creator about video games.</a:t>
            </a:r>
          </a:p>
          <a:p>
            <a:pPr algn="l">
              <a:lnSpc>
                <a:spcPct val="81000"/>
              </a:lnSpc>
              <a:defRPr sz="1600"/>
            </a:pPr>
            <a:br/>
            <a:r>
              <a:t>3. The video is too lengthy but you might want to revisit it later. Find a new video to watch without closing the previous video.</a:t>
            </a:r>
          </a:p>
          <a:p>
            <a:pPr algn="l">
              <a:lnSpc>
                <a:spcPct val="81000"/>
              </a:lnSpc>
              <a:defRPr sz="1600"/>
            </a:pPr>
          </a:p>
          <a:p>
            <a:pPr algn="l">
              <a:lnSpc>
                <a:spcPct val="81000"/>
              </a:lnSpc>
              <a:defRPr sz="1600"/>
            </a:pPr>
            <a:r>
              <a:t>4. You want to view all your videos currently open side-by-side in a window</a:t>
            </a:r>
          </a:p>
          <a:p>
            <a:pPr algn="l">
              <a:lnSpc>
                <a:spcPct val="81000"/>
              </a:lnSpc>
              <a:defRPr sz="1600"/>
            </a:pPr>
          </a:p>
          <a:p>
            <a:pPr algn="l">
              <a:lnSpc>
                <a:spcPct val="81000"/>
              </a:lnSpc>
              <a:defRPr sz="1600"/>
            </a:pPr>
            <a:r>
              <a:t>5</a:t>
            </a:r>
            <a:r>
              <a:t>. You realize your sleep schedule is important so you would like to block videos/streams from playing past 12:00am until 6:00am. </a:t>
            </a:r>
          </a:p>
          <a:p>
            <a:pPr algn="l">
              <a:lnSpc>
                <a:spcPct val="81000"/>
              </a:lnSpc>
              <a:defRPr sz="1600"/>
            </a:pPr>
          </a:p>
          <a:p>
            <a:pPr algn="l">
              <a:lnSpc>
                <a:spcPct val="81000"/>
              </a:lnSpc>
              <a:defRPr b="1" sz="1600"/>
            </a:pPr>
            <a:r>
              <a:t>Please think aloud as you interact with the paper prototype. </a:t>
            </a:r>
          </a:p>
        </p:txBody>
      </p:sp>
      <p:sp>
        <p:nvSpPr>
          <p:cNvPr id="103" name="Slide Number Placeholder 3"/>
          <p:cNvSpPr txBox="1"/>
          <p:nvPr>
            <p:ph type="sldNum" sz="quarter" idx="2"/>
          </p:nvPr>
        </p:nvSpPr>
        <p:spPr>
          <a:xfrm>
            <a:off x="6224441" y="8615595"/>
            <a:ext cx="162072" cy="2059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4" name="Oval 6">
            <a:hlinkClick r:id="" invalidUrl="" action="ppaction://hlinkshowjump?jump=nextslide" tgtFrame="" tooltip="" history="1" highlightClick="0" endSnd="0"/>
          </p:cNvPr>
          <p:cNvSpPr/>
          <p:nvPr/>
        </p:nvSpPr>
        <p:spPr>
          <a:xfrm>
            <a:off x="119388" y="2556449"/>
            <a:ext cx="273884" cy="278046"/>
          </a:xfrm>
          <a:prstGeom prst="ellipse">
            <a:avLst/>
          </a:prstGeom>
          <a:solidFill>
            <a:schemeClr val="accent1">
              <a:alpha val="37000"/>
            </a:schemeClr>
          </a:solidFill>
          <a:ln w="12700">
            <a:solidFill>
              <a:srgbClr val="32538F"/>
            </a:solidFill>
            <a:miter/>
          </a:ln>
        </p:spPr>
        <p:txBody>
          <a:bodyPr lIns="45719" rIns="45719" anchor="ctr"/>
          <a:lstStyle/>
          <a:p>
            <a:pPr algn="ctr">
              <a:defRPr>
                <a:solidFill>
                  <a:srgbClr val="FFFFFF"/>
                </a:solidFill>
              </a:defRPr>
            </a:pPr>
          </a:p>
        </p:txBody>
      </p:sp>
      <p:sp>
        <p:nvSpPr>
          <p:cNvPr id="105" name="Oval 6">
            <a:hlinkClick r:id="rId2" invalidUrl="" action="ppaction://hlinksldjump" tgtFrame="" tooltip="" history="1" highlightClick="0" endSnd="0"/>
          </p:cNvPr>
          <p:cNvSpPr/>
          <p:nvPr/>
        </p:nvSpPr>
        <p:spPr>
          <a:xfrm>
            <a:off x="119388" y="3295155"/>
            <a:ext cx="273884" cy="278046"/>
          </a:xfrm>
          <a:prstGeom prst="ellipse">
            <a:avLst/>
          </a:prstGeom>
          <a:solidFill>
            <a:schemeClr val="accent1">
              <a:alpha val="37000"/>
            </a:schemeClr>
          </a:solidFill>
          <a:ln w="12700">
            <a:solidFill>
              <a:srgbClr val="32538F"/>
            </a:solidFill>
            <a:miter/>
          </a:ln>
        </p:spPr>
        <p:txBody>
          <a:bodyPr lIns="45719" rIns="45719" anchor="ctr"/>
          <a:lstStyle/>
          <a:p>
            <a:pPr algn="ctr">
              <a:defRPr>
                <a:solidFill>
                  <a:srgbClr val="FFFFFF"/>
                </a:solidFill>
              </a:defRPr>
            </a:pPr>
          </a:p>
        </p:txBody>
      </p:sp>
      <p:sp>
        <p:nvSpPr>
          <p:cNvPr id="106" name="Oval 6">
            <a:hlinkClick r:id="rId3" invalidUrl="" action="ppaction://hlinksldjump" tgtFrame="" tooltip="" history="1" highlightClick="0" endSnd="0"/>
          </p:cNvPr>
          <p:cNvSpPr/>
          <p:nvPr/>
        </p:nvSpPr>
        <p:spPr>
          <a:xfrm>
            <a:off x="119388" y="4234253"/>
            <a:ext cx="273884" cy="278046"/>
          </a:xfrm>
          <a:prstGeom prst="ellipse">
            <a:avLst/>
          </a:prstGeom>
          <a:solidFill>
            <a:schemeClr val="accent1">
              <a:alpha val="37000"/>
            </a:schemeClr>
          </a:solidFill>
          <a:ln w="12700">
            <a:solidFill>
              <a:srgbClr val="32538F"/>
            </a:solidFill>
            <a:miter/>
          </a:ln>
        </p:spPr>
        <p:txBody>
          <a:bodyPr lIns="45719" rIns="45719" anchor="ctr"/>
          <a:lstStyle/>
          <a:p>
            <a:pPr algn="ctr">
              <a:defRPr>
                <a:solidFill>
                  <a:srgbClr val="FFFFFF"/>
                </a:solidFill>
              </a:defRPr>
            </a:pPr>
          </a:p>
        </p:txBody>
      </p:sp>
      <p:sp>
        <p:nvSpPr>
          <p:cNvPr id="107" name="Oval 6">
            <a:hlinkClick r:id="rId4" invalidUrl="" action="ppaction://hlinksldjump" tgtFrame="" tooltip="" history="1" highlightClick="0" endSnd="0"/>
          </p:cNvPr>
          <p:cNvSpPr/>
          <p:nvPr/>
        </p:nvSpPr>
        <p:spPr>
          <a:xfrm>
            <a:off x="119388" y="5664611"/>
            <a:ext cx="273884" cy="278046"/>
          </a:xfrm>
          <a:prstGeom prst="ellipse">
            <a:avLst/>
          </a:prstGeom>
          <a:solidFill>
            <a:schemeClr val="accent1">
              <a:alpha val="37000"/>
            </a:schemeClr>
          </a:solidFill>
          <a:ln w="12700">
            <a:solidFill>
              <a:srgbClr val="32538F"/>
            </a:solidFill>
            <a:miter/>
          </a:ln>
        </p:spPr>
        <p:txBody>
          <a:bodyPr lIns="45719" rIns="45719" anchor="ctr"/>
          <a:lstStyle/>
          <a:p>
            <a:pPr algn="ctr">
              <a:defRPr>
                <a:solidFill>
                  <a:srgbClr val="FFFFFF"/>
                </a:solidFill>
              </a:defRPr>
            </a:pPr>
          </a:p>
        </p:txBody>
      </p:sp>
      <p:sp>
        <p:nvSpPr>
          <p:cNvPr id="108" name="Oval 6">
            <a:hlinkClick r:id="rId5" invalidUrl="" action="ppaction://hlinksldjump" tgtFrame="" tooltip="" history="1" highlightClick="0" endSnd="0"/>
          </p:cNvPr>
          <p:cNvSpPr/>
          <p:nvPr/>
        </p:nvSpPr>
        <p:spPr>
          <a:xfrm>
            <a:off x="119388" y="5055107"/>
            <a:ext cx="273884" cy="278046"/>
          </a:xfrm>
          <a:prstGeom prst="ellipse">
            <a:avLst/>
          </a:prstGeom>
          <a:solidFill>
            <a:schemeClr val="accent1">
              <a:alpha val="37000"/>
            </a:schemeClr>
          </a:solidFill>
          <a:ln w="12700">
            <a:solidFill>
              <a:srgbClr val="32538F"/>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Rectangle 5"/>
          <p:cNvSpPr txBox="1"/>
          <p:nvPr/>
        </p:nvSpPr>
        <p:spPr>
          <a:xfrm>
            <a:off x="673291" y="254191"/>
            <a:ext cx="5802559" cy="26571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800"/>
            </a:pPr>
            <a:r>
              <a:t>A5.3  Low-Fidelity Paper Prototype</a:t>
            </a:r>
            <a:br/>
          </a:p>
          <a:p>
            <a:pPr/>
            <a:r>
              <a:t>Task 1. You open the application and want to set a 30 minute alarm so that you can get back to work for at least 90 minutes without distractions.</a:t>
            </a:r>
          </a:p>
          <a:p>
            <a:pPr/>
          </a:p>
          <a:p>
            <a:pPr/>
            <a:r>
              <a:t>Get to the screen that sets an alarm</a:t>
            </a:r>
            <a:br/>
          </a:p>
        </p:txBody>
      </p:sp>
      <p:sp>
        <p:nvSpPr>
          <p:cNvPr id="111" name="TextBox 6"/>
          <p:cNvSpPr txBox="1"/>
          <p:nvPr/>
        </p:nvSpPr>
        <p:spPr>
          <a:xfrm>
            <a:off x="7124926" y="254191"/>
            <a:ext cx="4455298" cy="79276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FF0000"/>
                </a:solidFill>
              </a:defRPr>
            </a:pPr>
            <a:r>
              <a:t>Note this column of text does not show during the Usability Test Slide Show; but is used for your note taking &amp; record keeping. </a:t>
            </a:r>
          </a:p>
          <a:p>
            <a:pPr>
              <a:defRPr>
                <a:solidFill>
                  <a:srgbClr val="FF0000"/>
                </a:solidFill>
              </a:defRPr>
            </a:pPr>
          </a:p>
          <a:p>
            <a:pPr>
              <a:defRPr>
                <a:solidFill>
                  <a:srgbClr val="FF0000"/>
                </a:solidFill>
              </a:defRPr>
            </a:pPr>
            <a:r>
              <a:t>Note the task instructions are repeated here to reduce participant’s memory load.</a:t>
            </a:r>
            <a:br/>
            <a:endParaRPr b="1"/>
          </a:p>
          <a:p>
            <a:pPr>
              <a:defRPr b="1"/>
            </a:pPr>
          </a:p>
          <a:p>
            <a:pPr>
              <a:defRPr b="1"/>
            </a:pPr>
            <a:r>
              <a:t>EXPECTED USER ACTION</a:t>
            </a:r>
          </a:p>
          <a:p>
            <a:pPr marL="285750" indent="-285750">
              <a:buSzPct val="100000"/>
              <a:buChar char="-"/>
            </a:pPr>
            <a:r>
              <a:t>Click [MANAGE TASKS]</a:t>
            </a:r>
          </a:p>
          <a:p>
            <a:pPr/>
          </a:p>
          <a:p>
            <a:pPr/>
          </a:p>
          <a:p>
            <a:pPr/>
          </a:p>
          <a:p>
            <a:pPr>
              <a:defRPr b="1"/>
            </a:pPr>
            <a:r>
              <a:t>OBSERVED ACTION</a:t>
            </a:r>
          </a:p>
          <a:p>
            <a:pPr/>
          </a:p>
          <a:p>
            <a:pPr/>
          </a:p>
          <a:p>
            <a:pPr/>
          </a:p>
          <a:p>
            <a:pPr/>
          </a:p>
          <a:p>
            <a:pPr/>
          </a:p>
          <a:p>
            <a:pPr/>
          </a:p>
          <a:p>
            <a:pPr>
              <a:defRPr b="1"/>
            </a:pPr>
            <a:r>
              <a:t>USER QUOTES</a:t>
            </a:r>
          </a:p>
          <a:p>
            <a:pPr>
              <a:defRPr b="1"/>
            </a:pPr>
          </a:p>
          <a:p>
            <a:pPr>
              <a:defRPr b="1"/>
            </a:pPr>
          </a:p>
          <a:p>
            <a:pPr>
              <a:defRPr b="1"/>
            </a:pPr>
          </a:p>
          <a:p>
            <a:pPr>
              <a:defRPr b="1"/>
            </a:pPr>
          </a:p>
          <a:p>
            <a:pPr>
              <a:defRPr b="1"/>
            </a:pPr>
          </a:p>
          <a:p>
            <a:pPr>
              <a:defRPr b="1"/>
            </a:pPr>
            <a:r>
              <a:t>DESIGN IMPLICATIONS </a:t>
            </a:r>
            <a:r>
              <a:rPr>
                <a:solidFill>
                  <a:srgbClr val="FF0000"/>
                </a:solidFill>
              </a:rPr>
              <a:t>for A5b Results</a:t>
            </a:r>
          </a:p>
        </p:txBody>
      </p:sp>
      <p:sp>
        <p:nvSpPr>
          <p:cNvPr id="112" name="Straight Arrow Connector 7"/>
          <p:cNvSpPr/>
          <p:nvPr/>
        </p:nvSpPr>
        <p:spPr>
          <a:xfrm flipH="1" flipV="1">
            <a:off x="6857999" y="1306285"/>
            <a:ext cx="221207" cy="148235"/>
          </a:xfrm>
          <a:prstGeom prst="line">
            <a:avLst/>
          </a:prstGeom>
          <a:ln w="6350">
            <a:solidFill>
              <a:srgbClr val="FF0000"/>
            </a:solidFill>
            <a:miter/>
            <a:tailEnd type="triangle"/>
          </a:ln>
        </p:spPr>
        <p:txBody>
          <a:bodyPr lIns="45719" rIns="45719"/>
          <a:lstStyle/>
          <a:p>
            <a:pPr/>
          </a:p>
        </p:txBody>
      </p:sp>
      <p:sp>
        <p:nvSpPr>
          <p:cNvPr id="113" name="Slide Number Placeholder 10"/>
          <p:cNvSpPr txBox="1"/>
          <p:nvPr>
            <p:ph type="sldNum" sz="quarter" idx="2"/>
          </p:nvPr>
        </p:nvSpPr>
        <p:spPr>
          <a:xfrm>
            <a:off x="6224441" y="8615595"/>
            <a:ext cx="162072" cy="2059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14" name="122117424_769846756898240_3611115910182327908_n.jpg" descr="122117424_769846756898240_3611115910182327908_n.jpg"/>
          <p:cNvPicPr>
            <a:picLocks noChangeAspect="1"/>
          </p:cNvPicPr>
          <p:nvPr/>
        </p:nvPicPr>
        <p:blipFill>
          <a:blip r:embed="rId2">
            <a:extLst/>
          </a:blip>
          <a:stretch>
            <a:fillRect/>
          </a:stretch>
        </p:blipFill>
        <p:spPr>
          <a:xfrm>
            <a:off x="1011441" y="3099584"/>
            <a:ext cx="4835118" cy="4373991"/>
          </a:xfrm>
          <a:prstGeom prst="rect">
            <a:avLst/>
          </a:prstGeom>
          <a:ln w="12700">
            <a:miter lim="400000"/>
          </a:ln>
        </p:spPr>
      </p:pic>
      <p:sp>
        <p:nvSpPr>
          <p:cNvPr id="115" name="Genres pop up"/>
          <p:cNvSpPr/>
          <p:nvPr/>
        </p:nvSpPr>
        <p:spPr>
          <a:xfrm>
            <a:off x="1107370" y="5996718"/>
            <a:ext cx="1593940" cy="1393508"/>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68579" tIns="68579" rIns="68579" bIns="68579" anchor="ctr"/>
          <a:lstStyle>
            <a:lvl1pPr defTabSz="1371600">
              <a:defRPr sz="2000"/>
            </a:lvl1pPr>
          </a:lstStyle>
          <a:p>
            <a:pPr/>
            <a:r>
              <a:t>Genres pop up</a:t>
            </a:r>
          </a:p>
        </p:txBody>
      </p:sp>
      <p:sp>
        <p:nvSpPr>
          <p:cNvPr id="116" name="View Tabs"/>
          <p:cNvSpPr txBox="1"/>
          <p:nvPr/>
        </p:nvSpPr>
        <p:spPr>
          <a:xfrm>
            <a:off x="5094675" y="3121664"/>
            <a:ext cx="674406" cy="286931"/>
          </a:xfrm>
          <a:prstGeom prst="rect">
            <a:avLst/>
          </a:prstGeom>
          <a:solidFill>
            <a:schemeClr val="accent3"/>
          </a:solidFill>
          <a:ln w="12700">
            <a:solidFill>
              <a:srgbClr val="000000"/>
            </a:solidFill>
            <a:miter lim="400000"/>
          </a:ln>
          <a:extLst>
            <a:ext uri="{C572A759-6A51-4108-AA02-DFA0A04FC94B}">
              <ma14:wrappingTextBoxFlag xmlns:ma14="http://schemas.microsoft.com/office/mac/drawingml/2011/main" val="1"/>
            </a:ext>
          </a:extLst>
        </p:spPr>
        <p:txBody>
          <a:bodyPr wrap="none" lIns="68579" tIns="68579" rIns="68579" bIns="68579">
            <a:spAutoFit/>
          </a:bodyPr>
          <a:lstStyle>
            <a:lvl1pPr defTabSz="1371600">
              <a:defRPr sz="1000"/>
            </a:lvl1pPr>
          </a:lstStyle>
          <a:p>
            <a:pPr/>
            <a:r>
              <a:t>View Tabs</a:t>
            </a:r>
          </a:p>
        </p:txBody>
      </p:sp>
      <p:sp>
        <p:nvSpPr>
          <p:cNvPr id="117" name="Sort by pop up"/>
          <p:cNvSpPr/>
          <p:nvPr/>
        </p:nvSpPr>
        <p:spPr>
          <a:xfrm>
            <a:off x="4297636" y="5996718"/>
            <a:ext cx="1512045" cy="1393508"/>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68579" tIns="68579" rIns="68579" bIns="68579" anchor="ctr"/>
          <a:lstStyle>
            <a:lvl1pPr defTabSz="1371600">
              <a:defRPr sz="2000"/>
            </a:lvl1pPr>
          </a:lstStyle>
          <a:p>
            <a:pPr/>
            <a:r>
              <a:t>Sort by pop up</a:t>
            </a:r>
          </a:p>
        </p:txBody>
      </p:sp>
      <p:sp>
        <p:nvSpPr>
          <p:cNvPr id="118" name="Creator pop up"/>
          <p:cNvSpPr/>
          <p:nvPr/>
        </p:nvSpPr>
        <p:spPr>
          <a:xfrm>
            <a:off x="2702949" y="5996718"/>
            <a:ext cx="1593940" cy="772216"/>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68579" tIns="68579" rIns="68579" bIns="68579" anchor="ctr"/>
          <a:lstStyle>
            <a:lvl1pPr defTabSz="1371600">
              <a:defRPr sz="2000"/>
            </a:lvl1pPr>
          </a:lstStyle>
          <a:p>
            <a:pPr/>
            <a:r>
              <a:t>Creator pop up</a:t>
            </a:r>
          </a:p>
        </p:txBody>
      </p:sp>
      <p:sp>
        <p:nvSpPr>
          <p:cNvPr id="119" name="Region pop up"/>
          <p:cNvSpPr/>
          <p:nvPr/>
        </p:nvSpPr>
        <p:spPr>
          <a:xfrm>
            <a:off x="2701161" y="6757174"/>
            <a:ext cx="1597516" cy="627997"/>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68579" tIns="68579" rIns="68579" bIns="68579" anchor="ctr"/>
          <a:lstStyle>
            <a:lvl1pPr defTabSz="1371600"/>
          </a:lstStyle>
          <a:p>
            <a:pPr/>
            <a:r>
              <a:t>Region pop up</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1" name="122129067_1531619680371786_1995539322733330015_n.jpg" descr="122129067_1531619680371786_1995539322733330015_n.jpg"/>
          <p:cNvPicPr>
            <a:picLocks noChangeAspect="1"/>
          </p:cNvPicPr>
          <p:nvPr/>
        </p:nvPicPr>
        <p:blipFill>
          <a:blip r:embed="rId2">
            <a:extLst/>
          </a:blip>
          <a:stretch>
            <a:fillRect/>
          </a:stretch>
        </p:blipFill>
        <p:spPr>
          <a:xfrm>
            <a:off x="864087" y="2242204"/>
            <a:ext cx="5129826" cy="4659592"/>
          </a:xfrm>
          <a:prstGeom prst="rect">
            <a:avLst/>
          </a:prstGeom>
          <a:ln w="12700">
            <a:miter lim="400000"/>
          </a:ln>
        </p:spPr>
      </p:pic>
      <p:sp>
        <p:nvSpPr>
          <p:cNvPr id="122" name="Start Time"/>
          <p:cNvSpPr txBox="1"/>
          <p:nvPr/>
        </p:nvSpPr>
        <p:spPr>
          <a:xfrm>
            <a:off x="1689522" y="5983680"/>
            <a:ext cx="635520" cy="228511"/>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vl1pPr>
          </a:lstStyle>
          <a:p>
            <a:pPr/>
            <a:r>
              <a:t>Start Time</a:t>
            </a:r>
          </a:p>
        </p:txBody>
      </p:sp>
      <p:sp>
        <p:nvSpPr>
          <p:cNvPr id="123" name="TextBox 3"/>
          <p:cNvSpPr txBox="1"/>
          <p:nvPr/>
        </p:nvSpPr>
        <p:spPr>
          <a:xfrm>
            <a:off x="7190239" y="155643"/>
            <a:ext cx="4290780" cy="79276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FF0000"/>
                </a:solidFill>
              </a:defRPr>
            </a:pPr>
            <a:r>
              <a:t>Note this column of text does not show during the Usability Test Slide Show; but is used for your note taking &amp; record keeping. </a:t>
            </a:r>
          </a:p>
          <a:p>
            <a:pPr>
              <a:defRPr b="1"/>
            </a:pPr>
          </a:p>
          <a:p>
            <a:pPr>
              <a:defRPr b="1"/>
            </a:pPr>
          </a:p>
          <a:p>
            <a:pPr>
              <a:defRPr b="1"/>
            </a:pPr>
          </a:p>
          <a:p>
            <a:pPr>
              <a:defRPr b="1"/>
            </a:pPr>
            <a:r>
              <a:t>EXPECTED USER ACTION</a:t>
            </a:r>
          </a:p>
          <a:p>
            <a:pPr marL="285750" indent="-285750">
              <a:buSzPct val="100000"/>
              <a:buChar char="-"/>
            </a:pPr>
            <a:r>
              <a:t>Click [October 16]</a:t>
            </a:r>
          </a:p>
          <a:p>
            <a:pPr marL="285750" indent="-285750">
              <a:buSzPct val="100000"/>
              <a:buChar char="-"/>
            </a:pPr>
            <a:r>
              <a:t>Click [ADD +]</a:t>
            </a:r>
          </a:p>
          <a:p>
            <a:pPr/>
          </a:p>
          <a:p>
            <a:pPr/>
          </a:p>
          <a:p>
            <a:pPr/>
          </a:p>
          <a:p>
            <a:pPr>
              <a:defRPr b="1"/>
            </a:pPr>
            <a:r>
              <a:t>OBSERVED ACTION</a:t>
            </a:r>
          </a:p>
          <a:p>
            <a:pPr/>
          </a:p>
          <a:p>
            <a:pPr/>
          </a:p>
          <a:p>
            <a:pPr/>
          </a:p>
          <a:p>
            <a:pPr/>
          </a:p>
          <a:p>
            <a:pPr/>
          </a:p>
          <a:p>
            <a:pPr/>
          </a:p>
          <a:p>
            <a:pPr>
              <a:defRPr b="1"/>
            </a:pPr>
            <a:r>
              <a:t>USER QUOTES</a:t>
            </a:r>
          </a:p>
          <a:p>
            <a:pPr>
              <a:defRPr b="1"/>
            </a:pPr>
          </a:p>
          <a:p>
            <a:pPr>
              <a:defRPr b="1"/>
            </a:pPr>
          </a:p>
          <a:p>
            <a:pPr>
              <a:defRPr b="1"/>
            </a:pPr>
          </a:p>
          <a:p>
            <a:pPr>
              <a:defRPr b="1"/>
            </a:pPr>
          </a:p>
          <a:p>
            <a:pPr>
              <a:defRPr b="1"/>
            </a:pPr>
          </a:p>
          <a:p>
            <a:pPr>
              <a:defRPr b="1"/>
            </a:pPr>
          </a:p>
          <a:p>
            <a:pPr>
              <a:defRPr b="1"/>
            </a:pPr>
            <a:r>
              <a:t>DESIGN IMPLICATIONS </a:t>
            </a:r>
            <a:r>
              <a:rPr>
                <a:solidFill>
                  <a:srgbClr val="FF0000"/>
                </a:solidFill>
              </a:rPr>
              <a:t>for A5b Results</a:t>
            </a:r>
          </a:p>
        </p:txBody>
      </p:sp>
      <p:sp>
        <p:nvSpPr>
          <p:cNvPr id="124" name="Rectangle 5"/>
          <p:cNvSpPr txBox="1"/>
          <p:nvPr/>
        </p:nvSpPr>
        <p:spPr>
          <a:xfrm>
            <a:off x="690544" y="357708"/>
            <a:ext cx="5802559" cy="17935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Task 1. You open the application and want to set a 30 minute alarm so that you can get back to work for at least 90 minutes without distractions.</a:t>
            </a:r>
          </a:p>
          <a:p>
            <a:pPr/>
          </a:p>
          <a:p>
            <a:pPr/>
            <a:r>
              <a:t>Set an alarm that lasts 30 minutes and remove distractions for 90 minutes</a:t>
            </a:r>
          </a:p>
        </p:txBody>
      </p:sp>
      <p:sp>
        <p:nvSpPr>
          <p:cNvPr id="125" name="Slide Number Placeholder 1"/>
          <p:cNvSpPr txBox="1"/>
          <p:nvPr>
            <p:ph type="sldNum" sz="quarter" idx="2"/>
          </p:nvPr>
        </p:nvSpPr>
        <p:spPr>
          <a:xfrm>
            <a:off x="6224441" y="8615595"/>
            <a:ext cx="162072" cy="2059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6" name="Duration"/>
          <p:cNvSpPr txBox="1"/>
          <p:nvPr/>
        </p:nvSpPr>
        <p:spPr>
          <a:xfrm>
            <a:off x="1850474" y="6488192"/>
            <a:ext cx="555710" cy="22851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vl1pPr>
          </a:lstStyle>
          <a:p>
            <a:pPr/>
            <a:r>
              <a:t>Duration</a:t>
            </a:r>
          </a:p>
        </p:txBody>
      </p:sp>
      <p:pic>
        <p:nvPicPr>
          <p:cNvPr id="127" name="Screen Shot 2020-10-21 at 2.49.55 PM.png" descr="Screen Shot 2020-10-21 at 2.49.55 PM.png"/>
          <p:cNvPicPr>
            <a:picLocks noChangeAspect="1"/>
          </p:cNvPicPr>
          <p:nvPr/>
        </p:nvPicPr>
        <p:blipFill>
          <a:blip r:embed="rId3">
            <a:extLst/>
          </a:blip>
          <a:stretch>
            <a:fillRect/>
          </a:stretch>
        </p:blipFill>
        <p:spPr>
          <a:xfrm>
            <a:off x="2423052" y="6527313"/>
            <a:ext cx="780894" cy="172699"/>
          </a:xfrm>
          <a:prstGeom prst="rect">
            <a:avLst/>
          </a:prstGeom>
          <a:ln w="12700">
            <a:miter lim="400000"/>
          </a:ln>
        </p:spPr>
      </p:pic>
      <p:sp>
        <p:nvSpPr>
          <p:cNvPr id="128" name="Disable videos"/>
          <p:cNvSpPr txBox="1"/>
          <p:nvPr/>
        </p:nvSpPr>
        <p:spPr>
          <a:xfrm>
            <a:off x="4353983" y="3550831"/>
            <a:ext cx="768900" cy="20591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900"/>
            </a:lvl1pPr>
          </a:lstStyle>
          <a:p>
            <a:pPr/>
            <a:r>
              <a:t>Disable videos</a:t>
            </a:r>
          </a:p>
        </p:txBody>
      </p:sp>
      <p:sp>
        <p:nvSpPr>
          <p:cNvPr id="129" name="Repeated Events"/>
          <p:cNvSpPr txBox="1"/>
          <p:nvPr/>
        </p:nvSpPr>
        <p:spPr>
          <a:xfrm>
            <a:off x="1852082" y="3648536"/>
            <a:ext cx="1216148" cy="258203"/>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300"/>
            </a:lvl1pPr>
          </a:lstStyle>
          <a:p>
            <a:pPr/>
            <a:r>
              <a:t>Repeated Events</a:t>
            </a:r>
          </a:p>
        </p:txBody>
      </p:sp>
      <p:sp>
        <p:nvSpPr>
          <p:cNvPr id="130" name="Immediate Video Block"/>
          <p:cNvSpPr txBox="1"/>
          <p:nvPr/>
        </p:nvSpPr>
        <p:spPr>
          <a:xfrm>
            <a:off x="4133002" y="4181936"/>
            <a:ext cx="1413283" cy="225708"/>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100"/>
            </a:lvl1pPr>
          </a:lstStyle>
          <a:p>
            <a:pPr/>
            <a:r>
              <a:t>Immediate Video Block</a:t>
            </a:r>
          </a:p>
        </p:txBody>
      </p:sp>
      <p:sp>
        <p:nvSpPr>
          <p:cNvPr id="131" name="Done   Cancel"/>
          <p:cNvSpPr txBox="1"/>
          <p:nvPr/>
        </p:nvSpPr>
        <p:spPr>
          <a:xfrm>
            <a:off x="3025695" y="6639559"/>
            <a:ext cx="806610" cy="22851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vl1pPr>
          </a:lstStyle>
          <a:p>
            <a:pPr/>
            <a:r>
              <a:t>Done   Cancel</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Rectangle 3"/>
          <p:cNvSpPr txBox="1"/>
          <p:nvPr/>
        </p:nvSpPr>
        <p:spPr>
          <a:xfrm>
            <a:off x="690544" y="357708"/>
            <a:ext cx="5802559" cy="1501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2. Now that the alarm is set, how can you find a video or stream to watch? Let’s choose the newest video created by your favourite creator about video games.</a:t>
            </a:r>
          </a:p>
          <a:p>
            <a:pPr/>
          </a:p>
          <a:p>
            <a:pPr/>
            <a:r>
              <a:t>Return to the main page to search for videos</a:t>
            </a:r>
          </a:p>
        </p:txBody>
      </p:sp>
      <p:sp>
        <p:nvSpPr>
          <p:cNvPr id="134" name="TextBox 4"/>
          <p:cNvSpPr txBox="1"/>
          <p:nvPr/>
        </p:nvSpPr>
        <p:spPr>
          <a:xfrm>
            <a:off x="7242921" y="148947"/>
            <a:ext cx="4290780" cy="88039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FF0000"/>
                </a:solidFill>
              </a:defRPr>
            </a:pPr>
            <a:r>
              <a:t>Note this column of text does not show during the Usability Test Slide Show; but is used for your note taking &amp; record keeping. </a:t>
            </a:r>
          </a:p>
          <a:p>
            <a:pPr>
              <a:defRPr b="1"/>
            </a:pPr>
          </a:p>
          <a:p>
            <a:pPr>
              <a:defRPr b="1"/>
            </a:pPr>
            <a:r>
              <a:t>EXPECTED USER ACTION</a:t>
            </a:r>
          </a:p>
          <a:p>
            <a:pPr marL="285750" indent="-285750">
              <a:buSzPct val="100000"/>
              <a:buChar char="-"/>
            </a:pPr>
            <a:r>
              <a:t>Type FROM [20:00]</a:t>
            </a:r>
          </a:p>
          <a:p>
            <a:pPr marL="285750" indent="-285750">
              <a:buSzPct val="100000"/>
              <a:buChar char="-"/>
            </a:pPr>
            <a:r>
              <a:t>Type TO [21:00]</a:t>
            </a:r>
          </a:p>
          <a:p>
            <a:pPr marL="285750" indent="-285750">
              <a:buSzPct val="100000"/>
              <a:buChar char="-"/>
            </a:pPr>
            <a:r>
              <a:t>Type LOCATION [Athletic Centre]</a:t>
            </a:r>
          </a:p>
          <a:p>
            <a:pPr marL="285750" indent="-285750">
              <a:buSzPct val="100000"/>
              <a:buChar char="-"/>
            </a:pPr>
            <a:r>
              <a:t>Check [EXERCISE]</a:t>
            </a:r>
          </a:p>
          <a:p>
            <a:pPr marL="285750" indent="-285750">
              <a:buSzPct val="100000"/>
              <a:buChar char="-"/>
            </a:pPr>
            <a:r>
              <a:t>Check [Weekly]</a:t>
            </a:r>
          </a:p>
          <a:p>
            <a:pPr marL="285750" indent="-285750">
              <a:buSzPct val="100000"/>
              <a:buChar char="-"/>
            </a:pPr>
            <a:r>
              <a:t>Check [Alarm (optional)]</a:t>
            </a:r>
          </a:p>
          <a:p>
            <a:pPr marL="285750" indent="-285750">
              <a:buSzPct val="100000"/>
              <a:buChar char="-"/>
            </a:pPr>
            <a:r>
              <a:t>Click [CHECK MARK]</a:t>
            </a:r>
            <a:br/>
            <a:r>
              <a:rPr>
                <a:solidFill>
                  <a:srgbClr val="FF0000"/>
                </a:solidFill>
              </a:rPr>
              <a:t>NOTE it’s good practice to ask users</a:t>
            </a:r>
            <a:br>
              <a:rPr>
                <a:solidFill>
                  <a:srgbClr val="FF0000"/>
                </a:solidFill>
              </a:rPr>
            </a:br>
            <a:r>
              <a:rPr>
                <a:solidFill>
                  <a:srgbClr val="FF0000"/>
                </a:solidFill>
              </a:rPr>
              <a:t>“What do you expect to happen next?”</a:t>
            </a:r>
            <a:endParaRPr>
              <a:solidFill>
                <a:srgbClr val="FF0000"/>
              </a:solidFill>
            </a:endParaRPr>
          </a:p>
          <a:p>
            <a:pPr/>
          </a:p>
          <a:p>
            <a:pPr/>
          </a:p>
          <a:p>
            <a:pPr>
              <a:defRPr b="1"/>
            </a:pPr>
            <a:r>
              <a:t>OBSERVED ACTION</a:t>
            </a:r>
          </a:p>
          <a:p>
            <a:pPr/>
          </a:p>
          <a:p>
            <a:pPr/>
          </a:p>
          <a:p>
            <a:pPr/>
          </a:p>
          <a:p>
            <a:pPr>
              <a:defRPr b="1"/>
            </a:pPr>
            <a:r>
              <a:t>USER QUOTES</a:t>
            </a:r>
          </a:p>
          <a:p>
            <a:pPr>
              <a:defRPr b="1"/>
            </a:pPr>
          </a:p>
          <a:p>
            <a:pPr>
              <a:defRPr b="1"/>
            </a:pPr>
          </a:p>
          <a:p>
            <a:pPr>
              <a:defRPr b="1"/>
            </a:pPr>
          </a:p>
          <a:p>
            <a:pPr>
              <a:defRPr b="1"/>
            </a:pPr>
            <a:r>
              <a:t>DESIGN IMPLICATIONS </a:t>
            </a:r>
            <a:r>
              <a:rPr>
                <a:solidFill>
                  <a:srgbClr val="FF0000"/>
                </a:solidFill>
              </a:rPr>
              <a:t>for A5b Results</a:t>
            </a:r>
            <a:endParaRPr>
              <a:solidFill>
                <a:srgbClr val="FF0000"/>
              </a:solidFill>
            </a:endParaRPr>
          </a:p>
          <a:p>
            <a:pPr>
              <a:defRPr b="1">
                <a:solidFill>
                  <a:srgbClr val="FF0000"/>
                </a:solidFill>
              </a:defRPr>
            </a:pPr>
          </a:p>
          <a:p>
            <a:pPr>
              <a:defRPr b="1">
                <a:solidFill>
                  <a:srgbClr val="FF0000"/>
                </a:solidFill>
              </a:defRPr>
            </a:pPr>
          </a:p>
          <a:p>
            <a:pPr>
              <a:defRPr b="1">
                <a:solidFill>
                  <a:srgbClr val="FF0000"/>
                </a:solidFill>
              </a:defRPr>
            </a:pPr>
          </a:p>
          <a:p>
            <a:pPr>
              <a:defRPr b="1">
                <a:solidFill>
                  <a:srgbClr val="FF0000"/>
                </a:solidFill>
              </a:defRPr>
            </a:pPr>
            <a:r>
              <a:t>[NEXT] </a:t>
            </a:r>
            <a:r>
              <a:rPr b="0">
                <a:solidFill>
                  <a:srgbClr val="000000"/>
                </a:solidFill>
              </a:rPr>
              <a:t>button is an </a:t>
            </a:r>
            <a:r>
              <a:rPr>
                <a:solidFill>
                  <a:srgbClr val="000000"/>
                </a:solidFill>
              </a:rPr>
              <a:t>Action Button </a:t>
            </a:r>
            <a:r>
              <a:rPr b="0">
                <a:solidFill>
                  <a:srgbClr val="000000"/>
                </a:solidFill>
              </a:rPr>
              <a:t>you can program in Powerpoint for navigation.</a:t>
            </a:r>
          </a:p>
        </p:txBody>
      </p:sp>
      <p:sp>
        <p:nvSpPr>
          <p:cNvPr id="135" name="Slide Number Placeholder 1"/>
          <p:cNvSpPr txBox="1"/>
          <p:nvPr>
            <p:ph type="sldNum" sz="quarter" idx="2"/>
          </p:nvPr>
        </p:nvSpPr>
        <p:spPr>
          <a:xfrm>
            <a:off x="6224441" y="8615595"/>
            <a:ext cx="162072" cy="2059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6" name="122129067_1531619680371786_1995539322733330015_n.jpg" descr="122129067_1531619680371786_1995539322733330015_n.jpg"/>
          <p:cNvPicPr>
            <a:picLocks noChangeAspect="1"/>
          </p:cNvPicPr>
          <p:nvPr/>
        </p:nvPicPr>
        <p:blipFill>
          <a:blip r:embed="rId2">
            <a:extLst/>
          </a:blip>
          <a:stretch>
            <a:fillRect/>
          </a:stretch>
        </p:blipFill>
        <p:spPr>
          <a:xfrm>
            <a:off x="864087" y="2221145"/>
            <a:ext cx="5129826" cy="4659591"/>
          </a:xfrm>
          <a:prstGeom prst="rect">
            <a:avLst/>
          </a:prstGeom>
          <a:ln w="12700">
            <a:miter lim="400000"/>
          </a:ln>
        </p:spPr>
      </p:pic>
      <p:sp>
        <p:nvSpPr>
          <p:cNvPr id="137" name="Start Time"/>
          <p:cNvSpPr txBox="1"/>
          <p:nvPr/>
        </p:nvSpPr>
        <p:spPr>
          <a:xfrm>
            <a:off x="1689522" y="5983680"/>
            <a:ext cx="635520" cy="228511"/>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vl1pPr>
          </a:lstStyle>
          <a:p>
            <a:pPr/>
            <a:r>
              <a:t>Start Time</a:t>
            </a:r>
          </a:p>
        </p:txBody>
      </p:sp>
      <p:sp>
        <p:nvSpPr>
          <p:cNvPr id="138" name="Duration"/>
          <p:cNvSpPr txBox="1"/>
          <p:nvPr/>
        </p:nvSpPr>
        <p:spPr>
          <a:xfrm>
            <a:off x="1850474" y="6488192"/>
            <a:ext cx="555710" cy="22851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vl1pPr>
          </a:lstStyle>
          <a:p>
            <a:pPr/>
            <a:r>
              <a:t>Duration</a:t>
            </a:r>
          </a:p>
        </p:txBody>
      </p:sp>
      <p:sp>
        <p:nvSpPr>
          <p:cNvPr id="139" name="Disable videos"/>
          <p:cNvSpPr txBox="1"/>
          <p:nvPr/>
        </p:nvSpPr>
        <p:spPr>
          <a:xfrm>
            <a:off x="4353983" y="3550831"/>
            <a:ext cx="768900" cy="205915"/>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900"/>
            </a:lvl1pPr>
          </a:lstStyle>
          <a:p>
            <a:pPr/>
            <a:r>
              <a:t>Disable videos</a:t>
            </a:r>
          </a:p>
        </p:txBody>
      </p:sp>
      <p:sp>
        <p:nvSpPr>
          <p:cNvPr id="140" name="Repeated Events"/>
          <p:cNvSpPr txBox="1"/>
          <p:nvPr/>
        </p:nvSpPr>
        <p:spPr>
          <a:xfrm>
            <a:off x="1852082" y="3648536"/>
            <a:ext cx="1216148" cy="258203"/>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300"/>
            </a:lvl1pPr>
          </a:lstStyle>
          <a:p>
            <a:pPr/>
            <a:r>
              <a:t>Repeated Events</a:t>
            </a:r>
          </a:p>
        </p:txBody>
      </p:sp>
      <p:sp>
        <p:nvSpPr>
          <p:cNvPr id="141" name="Immediate Video Block"/>
          <p:cNvSpPr txBox="1"/>
          <p:nvPr/>
        </p:nvSpPr>
        <p:spPr>
          <a:xfrm>
            <a:off x="4133002" y="4181936"/>
            <a:ext cx="1413283" cy="225708"/>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100"/>
            </a:lvl1pPr>
          </a:lstStyle>
          <a:p>
            <a:pPr/>
            <a:r>
              <a:t>Immediate Video Block</a:t>
            </a:r>
          </a:p>
        </p:txBody>
      </p:sp>
      <p:sp>
        <p:nvSpPr>
          <p:cNvPr id="142" name="Done   Cancel"/>
          <p:cNvSpPr txBox="1"/>
          <p:nvPr/>
        </p:nvSpPr>
        <p:spPr>
          <a:xfrm>
            <a:off x="3025695" y="6639559"/>
            <a:ext cx="806610" cy="22851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vl1pPr>
          </a:lstStyle>
          <a:p>
            <a:pPr/>
            <a:r>
              <a:t>Done   Cancel</a:t>
            </a:r>
          </a:p>
        </p:txBody>
      </p:sp>
      <p:sp>
        <p:nvSpPr>
          <p:cNvPr id="143" name="Alarm"/>
          <p:cNvSpPr txBox="1"/>
          <p:nvPr/>
        </p:nvSpPr>
        <p:spPr>
          <a:xfrm>
            <a:off x="986705" y="2355608"/>
            <a:ext cx="675485" cy="356211"/>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68579" tIns="68579" rIns="68579" bIns="68579">
            <a:spAutoFit/>
          </a:bodyPr>
          <a:lstStyle>
            <a:lvl1pPr defTabSz="1371600">
              <a:defRPr sz="1700"/>
            </a:lvl1pPr>
          </a:lstStyle>
          <a:p>
            <a:pPr/>
            <a:r>
              <a:t>Alarm</a:t>
            </a:r>
          </a:p>
        </p:txBody>
      </p:sp>
      <p:sp>
        <p:nvSpPr>
          <p:cNvPr id="144" name="+ pop up"/>
          <p:cNvSpPr/>
          <p:nvPr/>
        </p:nvSpPr>
        <p:spPr>
          <a:xfrm>
            <a:off x="682510" y="5282083"/>
            <a:ext cx="5492980" cy="1631705"/>
          </a:xfrm>
          <a:prstGeom prst="rect">
            <a:avLst/>
          </a:prstGeom>
          <a:solidFill>
            <a:srgbClr val="FFFFFF"/>
          </a:solidFill>
          <a:ln w="12700">
            <a:solidFill>
              <a:srgbClr val="FFFFFF"/>
            </a:solidFill>
            <a:miter lim="400000"/>
          </a:ln>
          <a:extLst>
            <a:ext uri="{C572A759-6A51-4108-AA02-DFA0A04FC94B}">
              <ma14:wrappingTextBoxFlag xmlns:ma14="http://schemas.microsoft.com/office/mac/drawingml/2011/main" val="1"/>
            </a:ext>
          </a:extLst>
        </p:spPr>
        <p:txBody>
          <a:bodyPr lIns="45719" rIns="45719" anchor="ctr"/>
          <a:lstStyle/>
          <a:p>
            <a:pPr/>
            <a:r>
              <a:t>+ pop up</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Slide Number"/>
          <p:cNvSpPr txBox="1"/>
          <p:nvPr>
            <p:ph type="sldNum" sz="quarter" idx="2"/>
          </p:nvPr>
        </p:nvSpPr>
        <p:spPr>
          <a:xfrm>
            <a:off x="6224441" y="8615595"/>
            <a:ext cx="162072" cy="2059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7" name="Rectangle 3"/>
          <p:cNvSpPr txBox="1"/>
          <p:nvPr/>
        </p:nvSpPr>
        <p:spPr>
          <a:xfrm>
            <a:off x="690544" y="357708"/>
            <a:ext cx="5802559" cy="1501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2. Now that the alarm is set, how can you find a video or stream to watch? Let’s choose the newest video created by your favourite creator about video games.</a:t>
            </a:r>
          </a:p>
          <a:p>
            <a:pPr/>
          </a:p>
          <a:p>
            <a:pPr/>
            <a:r>
              <a:t>Select the type of video you want</a:t>
            </a:r>
          </a:p>
        </p:txBody>
      </p:sp>
      <p:pic>
        <p:nvPicPr>
          <p:cNvPr id="148" name="122117424_769846756898240_3611115910182327908_n.jpg" descr="122117424_769846756898240_3611115910182327908_n.jpg"/>
          <p:cNvPicPr>
            <a:picLocks noChangeAspect="1"/>
          </p:cNvPicPr>
          <p:nvPr/>
        </p:nvPicPr>
        <p:blipFill>
          <a:blip r:embed="rId2">
            <a:extLst/>
          </a:blip>
          <a:stretch>
            <a:fillRect/>
          </a:stretch>
        </p:blipFill>
        <p:spPr>
          <a:xfrm>
            <a:off x="1011441" y="2385005"/>
            <a:ext cx="4835118" cy="4373990"/>
          </a:xfrm>
          <a:prstGeom prst="rect">
            <a:avLst/>
          </a:prstGeom>
          <a:ln w="12700">
            <a:miter lim="400000"/>
          </a:ln>
        </p:spPr>
      </p:pic>
      <p:sp>
        <p:nvSpPr>
          <p:cNvPr id="149" name="Genres pop up"/>
          <p:cNvSpPr/>
          <p:nvPr/>
        </p:nvSpPr>
        <p:spPr>
          <a:xfrm>
            <a:off x="1077844" y="5312773"/>
            <a:ext cx="1593940" cy="1393508"/>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68579" tIns="68579" rIns="68579" bIns="68579" anchor="ctr"/>
          <a:lstStyle>
            <a:lvl1pPr defTabSz="1371600">
              <a:defRPr sz="2000"/>
            </a:lvl1pPr>
          </a:lstStyle>
          <a:p>
            <a:pPr/>
            <a:r>
              <a:t>Genres pop up</a:t>
            </a:r>
          </a:p>
        </p:txBody>
      </p:sp>
      <p:sp>
        <p:nvSpPr>
          <p:cNvPr id="150" name="View Tabs"/>
          <p:cNvSpPr txBox="1"/>
          <p:nvPr/>
        </p:nvSpPr>
        <p:spPr>
          <a:xfrm>
            <a:off x="5065150" y="2437719"/>
            <a:ext cx="674405" cy="286931"/>
          </a:xfrm>
          <a:prstGeom prst="rect">
            <a:avLst/>
          </a:prstGeom>
          <a:solidFill>
            <a:schemeClr val="accent3"/>
          </a:solidFill>
          <a:ln w="12700">
            <a:solidFill>
              <a:srgbClr val="000000"/>
            </a:solidFill>
            <a:miter lim="400000"/>
          </a:ln>
          <a:extLst>
            <a:ext uri="{C572A759-6A51-4108-AA02-DFA0A04FC94B}">
              <ma14:wrappingTextBoxFlag xmlns:ma14="http://schemas.microsoft.com/office/mac/drawingml/2011/main" val="1"/>
            </a:ext>
          </a:extLst>
        </p:spPr>
        <p:txBody>
          <a:bodyPr wrap="none" lIns="68579" tIns="68579" rIns="68579" bIns="68579">
            <a:spAutoFit/>
          </a:bodyPr>
          <a:lstStyle>
            <a:lvl1pPr defTabSz="1371600">
              <a:defRPr sz="1000"/>
            </a:lvl1pPr>
          </a:lstStyle>
          <a:p>
            <a:pPr/>
            <a:r>
              <a:t>View Tabs</a:t>
            </a:r>
          </a:p>
        </p:txBody>
      </p:sp>
      <p:sp>
        <p:nvSpPr>
          <p:cNvPr id="151" name="Sort by pop up"/>
          <p:cNvSpPr/>
          <p:nvPr/>
        </p:nvSpPr>
        <p:spPr>
          <a:xfrm>
            <a:off x="4268111" y="5312773"/>
            <a:ext cx="1512045" cy="1393508"/>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68579" tIns="68579" rIns="68579" bIns="68579" anchor="ctr"/>
          <a:lstStyle>
            <a:lvl1pPr defTabSz="1371600">
              <a:defRPr sz="2000"/>
            </a:lvl1pPr>
          </a:lstStyle>
          <a:p>
            <a:pPr/>
            <a:r>
              <a:t>Sort by pop up</a:t>
            </a:r>
          </a:p>
        </p:txBody>
      </p:sp>
      <p:sp>
        <p:nvSpPr>
          <p:cNvPr id="152" name="Creator pop up"/>
          <p:cNvSpPr/>
          <p:nvPr/>
        </p:nvSpPr>
        <p:spPr>
          <a:xfrm>
            <a:off x="2673424" y="5312773"/>
            <a:ext cx="1593940" cy="772216"/>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68579" tIns="68579" rIns="68579" bIns="68579" anchor="ctr"/>
          <a:lstStyle>
            <a:lvl1pPr defTabSz="1371600">
              <a:defRPr sz="2000"/>
            </a:lvl1pPr>
          </a:lstStyle>
          <a:p>
            <a:pPr/>
            <a:r>
              <a:t>Creator pop up</a:t>
            </a:r>
          </a:p>
        </p:txBody>
      </p:sp>
      <p:sp>
        <p:nvSpPr>
          <p:cNvPr id="153" name="Region pop up"/>
          <p:cNvSpPr/>
          <p:nvPr/>
        </p:nvSpPr>
        <p:spPr>
          <a:xfrm>
            <a:off x="2671635" y="6073229"/>
            <a:ext cx="1597517" cy="627997"/>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68579" tIns="68579" rIns="68579" bIns="68579" anchor="ctr"/>
          <a:lstStyle>
            <a:lvl1pPr defTabSz="1371600"/>
          </a:lstStyle>
          <a:p>
            <a:pPr/>
            <a:r>
              <a:t>Region pop up</a:t>
            </a:r>
          </a:p>
        </p:txBody>
      </p:sp>
      <p:sp>
        <p:nvSpPr>
          <p:cNvPr id="154" name="Alarm"/>
          <p:cNvSpPr txBox="1"/>
          <p:nvPr/>
        </p:nvSpPr>
        <p:spPr>
          <a:xfrm>
            <a:off x="1217180" y="2549163"/>
            <a:ext cx="675485" cy="356211"/>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68579" tIns="68579" rIns="68579" bIns="68579">
            <a:spAutoFit/>
          </a:bodyPr>
          <a:lstStyle>
            <a:lvl1pPr defTabSz="1371600">
              <a:defRPr sz="1700"/>
            </a:lvl1pPr>
          </a:lstStyle>
          <a:p>
            <a:pPr/>
            <a:r>
              <a:t>Alarm</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Slide Number"/>
          <p:cNvSpPr txBox="1"/>
          <p:nvPr>
            <p:ph type="sldNum" sz="quarter" idx="2"/>
          </p:nvPr>
        </p:nvSpPr>
        <p:spPr>
          <a:xfrm>
            <a:off x="6224441" y="8615595"/>
            <a:ext cx="162072" cy="2059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7" name="Rectangle 3"/>
          <p:cNvSpPr txBox="1"/>
          <p:nvPr/>
        </p:nvSpPr>
        <p:spPr>
          <a:xfrm>
            <a:off x="690544" y="357708"/>
            <a:ext cx="5802559" cy="1501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2. Now that the alarm is set, how can you find a video or stream to watch? Let’s choose the newest video created by your favourite creator about video games.</a:t>
            </a:r>
          </a:p>
          <a:p>
            <a:pPr/>
          </a:p>
          <a:p>
            <a:pPr/>
            <a:r>
              <a:t>Now choose a video to watch</a:t>
            </a:r>
          </a:p>
        </p:txBody>
      </p:sp>
      <p:pic>
        <p:nvPicPr>
          <p:cNvPr id="158" name="122117424_769846756898240_3611115910182327908_n.jpg" descr="122117424_769846756898240_3611115910182327908_n.jpg"/>
          <p:cNvPicPr>
            <a:picLocks noChangeAspect="1"/>
          </p:cNvPicPr>
          <p:nvPr/>
        </p:nvPicPr>
        <p:blipFill>
          <a:blip r:embed="rId2">
            <a:extLst/>
          </a:blip>
          <a:stretch>
            <a:fillRect/>
          </a:stretch>
        </p:blipFill>
        <p:spPr>
          <a:xfrm>
            <a:off x="1011441" y="2385005"/>
            <a:ext cx="4835118" cy="4373990"/>
          </a:xfrm>
          <a:prstGeom prst="rect">
            <a:avLst/>
          </a:prstGeom>
          <a:ln w="12700">
            <a:miter lim="400000"/>
          </a:ln>
        </p:spPr>
      </p:pic>
      <p:sp>
        <p:nvSpPr>
          <p:cNvPr id="159" name="Gaming"/>
          <p:cNvSpPr txBox="1"/>
          <p:nvPr/>
        </p:nvSpPr>
        <p:spPr>
          <a:xfrm>
            <a:off x="2401871" y="3024730"/>
            <a:ext cx="581805" cy="248306"/>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Gaming</a:t>
            </a:r>
          </a:p>
        </p:txBody>
      </p:sp>
      <p:sp>
        <p:nvSpPr>
          <p:cNvPr id="160" name="Favourite"/>
          <p:cNvSpPr txBox="1"/>
          <p:nvPr/>
        </p:nvSpPr>
        <p:spPr>
          <a:xfrm>
            <a:off x="3250952" y="3024730"/>
            <a:ext cx="681743" cy="248306"/>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Favourite</a:t>
            </a:r>
          </a:p>
        </p:txBody>
      </p:sp>
      <p:sp>
        <p:nvSpPr>
          <p:cNvPr id="161" name="Most Recent"/>
          <p:cNvSpPr txBox="1"/>
          <p:nvPr/>
        </p:nvSpPr>
        <p:spPr>
          <a:xfrm>
            <a:off x="5018773" y="3091421"/>
            <a:ext cx="884075" cy="248306"/>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Most Recent</a:t>
            </a:r>
          </a:p>
        </p:txBody>
      </p:sp>
      <p:sp>
        <p:nvSpPr>
          <p:cNvPr id="162" name="Text"/>
          <p:cNvSpPr txBox="1"/>
          <p:nvPr/>
        </p:nvSpPr>
        <p:spPr>
          <a:xfrm>
            <a:off x="2339328" y="3220654"/>
            <a:ext cx="451550" cy="225709"/>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100"/>
            </a:lvl1pPr>
          </a:lstStyle>
          <a:p>
            <a:pPr/>
            <a:r>
              <a:t>           </a:t>
            </a:r>
          </a:p>
        </p:txBody>
      </p:sp>
      <p:sp>
        <p:nvSpPr>
          <p:cNvPr id="163" name="Genres pop up"/>
          <p:cNvSpPr/>
          <p:nvPr/>
        </p:nvSpPr>
        <p:spPr>
          <a:xfrm>
            <a:off x="1077844" y="5312773"/>
            <a:ext cx="1593940" cy="1393508"/>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68579" tIns="68579" rIns="68579" bIns="68579" anchor="ctr"/>
          <a:lstStyle>
            <a:lvl1pPr defTabSz="1371600">
              <a:defRPr sz="2000"/>
            </a:lvl1pPr>
          </a:lstStyle>
          <a:p>
            <a:pPr/>
            <a:r>
              <a:t>Genres pop up</a:t>
            </a:r>
          </a:p>
        </p:txBody>
      </p:sp>
      <p:sp>
        <p:nvSpPr>
          <p:cNvPr id="164" name="View Tabs"/>
          <p:cNvSpPr txBox="1"/>
          <p:nvPr/>
        </p:nvSpPr>
        <p:spPr>
          <a:xfrm>
            <a:off x="5065150" y="2437719"/>
            <a:ext cx="674405" cy="286931"/>
          </a:xfrm>
          <a:prstGeom prst="rect">
            <a:avLst/>
          </a:prstGeom>
          <a:solidFill>
            <a:schemeClr val="accent3"/>
          </a:solidFill>
          <a:ln w="12700">
            <a:solidFill>
              <a:srgbClr val="000000"/>
            </a:solidFill>
            <a:miter lim="400000"/>
          </a:ln>
          <a:extLst>
            <a:ext uri="{C572A759-6A51-4108-AA02-DFA0A04FC94B}">
              <ma14:wrappingTextBoxFlag xmlns:ma14="http://schemas.microsoft.com/office/mac/drawingml/2011/main" val="1"/>
            </a:ext>
          </a:extLst>
        </p:spPr>
        <p:txBody>
          <a:bodyPr wrap="none" lIns="68579" tIns="68579" rIns="68579" bIns="68579">
            <a:spAutoFit/>
          </a:bodyPr>
          <a:lstStyle>
            <a:lvl1pPr defTabSz="1371600">
              <a:defRPr sz="1000"/>
            </a:lvl1pPr>
          </a:lstStyle>
          <a:p>
            <a:pPr/>
            <a:r>
              <a:t>View Tabs</a:t>
            </a:r>
          </a:p>
        </p:txBody>
      </p:sp>
      <p:sp>
        <p:nvSpPr>
          <p:cNvPr id="165" name="Sort by pop up"/>
          <p:cNvSpPr/>
          <p:nvPr/>
        </p:nvSpPr>
        <p:spPr>
          <a:xfrm>
            <a:off x="4268111" y="5312773"/>
            <a:ext cx="1512045" cy="1393508"/>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68579" tIns="68579" rIns="68579" bIns="68579" anchor="ctr"/>
          <a:lstStyle>
            <a:lvl1pPr defTabSz="1371600">
              <a:defRPr sz="2000"/>
            </a:lvl1pPr>
          </a:lstStyle>
          <a:p>
            <a:pPr/>
            <a:r>
              <a:t>Sort by pop up</a:t>
            </a:r>
          </a:p>
        </p:txBody>
      </p:sp>
      <p:sp>
        <p:nvSpPr>
          <p:cNvPr id="166" name="Creator pop up"/>
          <p:cNvSpPr/>
          <p:nvPr/>
        </p:nvSpPr>
        <p:spPr>
          <a:xfrm>
            <a:off x="2673424" y="5312773"/>
            <a:ext cx="1593940" cy="772216"/>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68579" tIns="68579" rIns="68579" bIns="68579" anchor="ctr"/>
          <a:lstStyle>
            <a:lvl1pPr defTabSz="1371600">
              <a:defRPr sz="2000"/>
            </a:lvl1pPr>
          </a:lstStyle>
          <a:p>
            <a:pPr/>
            <a:r>
              <a:t>Creator pop up</a:t>
            </a:r>
          </a:p>
        </p:txBody>
      </p:sp>
      <p:sp>
        <p:nvSpPr>
          <p:cNvPr id="167" name="Region pop up"/>
          <p:cNvSpPr/>
          <p:nvPr/>
        </p:nvSpPr>
        <p:spPr>
          <a:xfrm>
            <a:off x="2671635" y="6073229"/>
            <a:ext cx="1597517" cy="627997"/>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68579" tIns="68579" rIns="68579" bIns="68579" anchor="ctr"/>
          <a:lstStyle>
            <a:lvl1pPr defTabSz="1371600"/>
          </a:lstStyle>
          <a:p>
            <a:pPr/>
            <a:r>
              <a:t>Region pop up</a:t>
            </a:r>
          </a:p>
        </p:txBody>
      </p:sp>
      <p:sp>
        <p:nvSpPr>
          <p:cNvPr id="168" name="Alarm"/>
          <p:cNvSpPr txBox="1"/>
          <p:nvPr/>
        </p:nvSpPr>
        <p:spPr>
          <a:xfrm>
            <a:off x="1217180" y="2549163"/>
            <a:ext cx="675485" cy="356211"/>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68579" tIns="68579" rIns="68579" bIns="68579">
            <a:spAutoFit/>
          </a:bodyPr>
          <a:lstStyle>
            <a:lvl1pPr defTabSz="1371600">
              <a:defRPr sz="1700"/>
            </a:lvl1pPr>
          </a:lstStyle>
          <a:p>
            <a:pPr/>
            <a:r>
              <a:t>Alarm</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Slide Number"/>
          <p:cNvSpPr txBox="1"/>
          <p:nvPr>
            <p:ph type="sldNum" sz="quarter" idx="2"/>
          </p:nvPr>
        </p:nvSpPr>
        <p:spPr>
          <a:xfrm>
            <a:off x="6224441" y="8615595"/>
            <a:ext cx="162072" cy="2059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1" name="Rectangle 3"/>
          <p:cNvSpPr txBox="1"/>
          <p:nvPr/>
        </p:nvSpPr>
        <p:spPr>
          <a:xfrm>
            <a:off x="690544" y="357708"/>
            <a:ext cx="5802559" cy="1501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2. Now that the alarm is set, how can you find a video or stream to watch? Let’s choose the newest video created by your favourite creator about video games.</a:t>
            </a:r>
          </a:p>
          <a:p>
            <a:pPr/>
          </a:p>
          <a:p>
            <a:pPr/>
            <a:r>
              <a:t>Yey good job :)</a:t>
            </a:r>
          </a:p>
        </p:txBody>
      </p:sp>
      <p:pic>
        <p:nvPicPr>
          <p:cNvPr id="172" name="122029172_2522150054746488_5482199539578279967_n.jpg" descr="122029172_2522150054746488_5482199539578279967_n.jpg"/>
          <p:cNvPicPr>
            <a:picLocks noChangeAspect="1"/>
          </p:cNvPicPr>
          <p:nvPr/>
        </p:nvPicPr>
        <p:blipFill>
          <a:blip r:embed="rId2">
            <a:extLst/>
          </a:blip>
          <a:stretch>
            <a:fillRect/>
          </a:stretch>
        </p:blipFill>
        <p:spPr>
          <a:xfrm>
            <a:off x="1033368" y="2397123"/>
            <a:ext cx="4791265" cy="2861451"/>
          </a:xfrm>
          <a:prstGeom prst="rect">
            <a:avLst/>
          </a:prstGeom>
          <a:ln w="12700">
            <a:miter lim="400000"/>
          </a:ln>
        </p:spPr>
      </p:pic>
      <p:sp>
        <p:nvSpPr>
          <p:cNvPr id="173" name="View Tabs"/>
          <p:cNvSpPr txBox="1"/>
          <p:nvPr/>
        </p:nvSpPr>
        <p:spPr>
          <a:xfrm>
            <a:off x="5012607" y="2384997"/>
            <a:ext cx="674406" cy="286931"/>
          </a:xfrm>
          <a:prstGeom prst="rect">
            <a:avLst/>
          </a:prstGeom>
          <a:solidFill>
            <a:schemeClr val="accent3"/>
          </a:solidFill>
          <a:ln w="12700">
            <a:solidFill>
              <a:srgbClr val="000000"/>
            </a:solidFill>
            <a:miter lim="400000"/>
          </a:ln>
          <a:extLst>
            <a:ext uri="{C572A759-6A51-4108-AA02-DFA0A04FC94B}">
              <ma14:wrappingTextBoxFlag xmlns:ma14="http://schemas.microsoft.com/office/mac/drawingml/2011/main" val="1"/>
            </a:ext>
          </a:extLst>
        </p:spPr>
        <p:txBody>
          <a:bodyPr wrap="none" lIns="68579" tIns="68579" rIns="68579" bIns="68579">
            <a:spAutoFit/>
          </a:bodyPr>
          <a:lstStyle>
            <a:lvl1pPr defTabSz="1371600">
              <a:defRPr sz="1000"/>
            </a:lvl1pPr>
          </a:lstStyle>
          <a:p>
            <a:pPr/>
            <a:r>
              <a:t>View Tabs</a:t>
            </a:r>
          </a:p>
        </p:txBody>
      </p:sp>
      <p:sp>
        <p:nvSpPr>
          <p:cNvPr id="174" name="Alarm"/>
          <p:cNvSpPr txBox="1"/>
          <p:nvPr/>
        </p:nvSpPr>
        <p:spPr>
          <a:xfrm>
            <a:off x="1164637" y="2496441"/>
            <a:ext cx="675485" cy="356211"/>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68579" tIns="68579" rIns="68579" bIns="68579">
            <a:spAutoFit/>
          </a:bodyPr>
          <a:lstStyle>
            <a:lvl1pPr defTabSz="1371600">
              <a:defRPr sz="1700"/>
            </a:lvl1pPr>
          </a:lstStyle>
          <a:p>
            <a:pPr/>
            <a:r>
              <a:t>Alarm</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