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6" r:id="rId3"/>
    <p:sldId id="268" r:id="rId4"/>
    <p:sldId id="270" r:id="rId5"/>
    <p:sldId id="267" r:id="rId6"/>
    <p:sldId id="269" r:id="rId7"/>
    <p:sldId id="259" r:id="rId8"/>
    <p:sldId id="261" r:id="rId9"/>
    <p:sldId id="264" r:id="rId10"/>
    <p:sldId id="260" r:id="rId11"/>
    <p:sldId id="273" r:id="rId12"/>
    <p:sldId id="262" r:id="rId13"/>
    <p:sldId id="263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Median request latency in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smtClean="0"/>
              <a:t>k=15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Uniform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</c:v>
                </c:pt>
                <c:pt idx="1">
                  <c:v>93</c:v>
                </c:pt>
                <c:pt idx="2">
                  <c:v>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Hotspot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95</c:v>
                </c:pt>
                <c:pt idx="1">
                  <c:v>107</c:v>
                </c:pt>
                <c:pt idx="2">
                  <c:v>131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Hotspot+Scaling-Out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94</c:v>
                </c:pt>
                <c:pt idx="1">
                  <c:v>98</c:v>
                </c:pt>
                <c:pt idx="2">
                  <c:v>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820272"/>
        <c:axId val="545819152"/>
      </c:barChart>
      <c:catAx>
        <c:axId val="54582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19152"/>
        <c:crosses val="autoZero"/>
        <c:auto val="1"/>
        <c:lblAlgn val="ctr"/>
        <c:lblOffset val="100"/>
        <c:noMultiLvlLbl val="0"/>
      </c:catAx>
      <c:valAx>
        <c:axId val="5458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2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Median request latency in </a:t>
            </a:r>
            <a:r>
              <a:rPr lang="en-US" dirty="0" err="1" smtClean="0"/>
              <a:t>ms</a:t>
            </a:r>
            <a:r>
              <a:rPr lang="en-US" dirty="0" smtClean="0"/>
              <a:t>, k=20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Uniform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87</c:v>
                </c:pt>
                <c:pt idx="1">
                  <c:v>98</c:v>
                </c:pt>
                <c:pt idx="2">
                  <c:v>103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Hotspot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323</c:v>
                </c:pt>
                <c:pt idx="1">
                  <c:v>517</c:v>
                </c:pt>
                <c:pt idx="2">
                  <c:v>669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Hotspot+Scaling-Out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 = 8</c:v>
                </c:pt>
                <c:pt idx="1">
                  <c:v>n = 12</c:v>
                </c:pt>
                <c:pt idx="2">
                  <c:v>n = 16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107</c:v>
                </c:pt>
                <c:pt idx="1">
                  <c:v>131</c:v>
                </c:pt>
                <c:pt idx="2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820832"/>
        <c:axId val="245021712"/>
      </c:barChart>
      <c:catAx>
        <c:axId val="54582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21712"/>
        <c:crosses val="autoZero"/>
        <c:auto val="1"/>
        <c:lblAlgn val="ctr"/>
        <c:lblOffset val="100"/>
        <c:noMultiLvlLbl val="0"/>
      </c:catAx>
      <c:valAx>
        <c:axId val="2450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82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4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3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a DISTRIBUTED SPATIAL CACHE OVERLAY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Gessler</a:t>
            </a:r>
            <a:endParaRPr lang="en-US" dirty="0" smtClean="0"/>
          </a:p>
          <a:p>
            <a:r>
              <a:rPr lang="en-US" dirty="0" smtClean="0"/>
              <a:t>Simon Hanna</a:t>
            </a:r>
          </a:p>
          <a:p>
            <a:r>
              <a:rPr lang="en-US" dirty="0" smtClean="0"/>
              <a:t>Ashley Marie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Experiment groups</a:t>
            </a:r>
            <a:endParaRPr lang="en-US" dirty="0" smtClean="0"/>
          </a:p>
          <a:p>
            <a:r>
              <a:rPr lang="en-US" dirty="0" smtClean="0"/>
              <a:t>A cache overlay with </a:t>
            </a:r>
            <a:r>
              <a:rPr lang="en-US" b="1" dirty="0" smtClean="0"/>
              <a:t>n</a:t>
            </a:r>
            <a:r>
              <a:rPr lang="en-US" dirty="0" smtClean="0"/>
              <a:t> nodes.</a:t>
            </a:r>
          </a:p>
          <a:p>
            <a:r>
              <a:rPr lang="en-US" dirty="0" smtClean="0"/>
              <a:t>Over 10 seconds, each node receives </a:t>
            </a:r>
            <a:r>
              <a:rPr lang="en-US" b="1" dirty="0" smtClean="0"/>
              <a:t>k</a:t>
            </a:r>
            <a:r>
              <a:rPr lang="en-US" dirty="0" smtClean="0"/>
              <a:t> queries / s. We do this for two kinds of queries: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Uniform – target coordinate is uniformly distributed across the grid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</a:t>
            </a:r>
            <a:r>
              <a:rPr lang="en-US" dirty="0" smtClean="0"/>
              <a:t>on-uniform – a tight Gaussian around an arbitrary point (</a:t>
            </a:r>
            <a:r>
              <a:rPr lang="el-GR" dirty="0"/>
              <a:t>σ</a:t>
            </a:r>
            <a:r>
              <a:rPr lang="en-US" dirty="0" smtClean="0"/>
              <a:t> = 18% grid size). Think hotspot around a big city.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measure request latency (median + P95 mean)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8096" y="3774831"/>
            <a:ext cx="7290055" cy="280806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65700549"/>
              </p:ext>
            </p:extLst>
          </p:nvPr>
        </p:nvGraphicFramePr>
        <p:xfrm>
          <a:off x="336063" y="2516554"/>
          <a:ext cx="8550030" cy="4228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8095" y="1906958"/>
            <a:ext cx="6805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 load: </a:t>
            </a:r>
            <a:r>
              <a:rPr lang="en-US" sz="2000" dirty="0" smtClean="0"/>
              <a:t>Scaling-Out does not make things worse, but it also does not help.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6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8096" y="3774831"/>
            <a:ext cx="7290055" cy="280806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03879954"/>
              </p:ext>
            </p:extLst>
          </p:nvPr>
        </p:nvGraphicFramePr>
        <p:xfrm>
          <a:off x="336063" y="2438400"/>
          <a:ext cx="8550030" cy="4306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8095" y="1899143"/>
            <a:ext cx="7290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High load: </a:t>
            </a:r>
            <a:r>
              <a:rPr lang="en-US" sz="2000" dirty="0" smtClean="0"/>
              <a:t>Scaling-Out preserves quasi-linear Scalability in the non-uniform case.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2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Combine Elastic Load-Balancing + Scaling</a:t>
            </a:r>
          </a:p>
          <a:p>
            <a:r>
              <a:rPr lang="en-US" dirty="0"/>
              <a:t>M</a:t>
            </a:r>
            <a:r>
              <a:rPr lang="en-US" dirty="0" smtClean="0"/>
              <a:t>aintain global load metric. Use Elastic LB to handle relative load differences and Scaling to respond to global load changes.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Scaling-In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Yet to be done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 ROUTING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434" y="2286000"/>
                <a:ext cx="7290055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2D </a:t>
                </a:r>
                <a:r>
                  <a:rPr lang="en-US" b="1" dirty="0" err="1" smtClean="0"/>
                  <a:t>Skipgraph</a:t>
                </a:r>
                <a:r>
                  <a:rPr lang="en-US" b="1" dirty="0" smtClean="0"/>
                  <a:t> Routing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Maintain </a:t>
                </a:r>
                <a:r>
                  <a:rPr lang="en-US" dirty="0" err="1" smtClean="0"/>
                  <a:t>skiplist</a:t>
                </a:r>
                <a:r>
                  <a:rPr lang="en-US" dirty="0" smtClean="0"/>
                  <a:t>-like probabilistic connections to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,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neighbors and so forth to achieve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routing.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Local Routing Shortlist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Q</a:t>
                </a:r>
                <a:r>
                  <a:rPr lang="en-US" dirty="0" smtClean="0"/>
                  <a:t>uery messages track visited nodes + foci. As they route queries, nodes remember this free sample of the global overlay topology.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When a query enters the overlay, the entry node uses its shortlist to make the first routing decision.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434" y="2286000"/>
                <a:ext cx="7290055" cy="4023360"/>
              </a:xfrm>
              <a:blipFill rotWithShape="0">
                <a:blip r:embed="rId2"/>
                <a:stretch>
                  <a:fillRect l="-1506" t="-1515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4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Contribute paper to GI Informatiktage-2014 </a:t>
            </a:r>
          </a:p>
          <a:p>
            <a:r>
              <a:rPr lang="en-US" sz="2400" dirty="0" smtClean="0"/>
              <a:t>“Big (Data) is beautiful”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471509"/>
            <a:ext cx="5007473" cy="1737360"/>
          </a:xfrm>
        </p:spPr>
        <p:txBody>
          <a:bodyPr/>
          <a:lstStyle/>
          <a:p>
            <a:r>
              <a:rPr lang="en-US" dirty="0" smtClean="0"/>
              <a:t>MOTIVATION 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735755" y="1927516"/>
            <a:ext cx="4853354" cy="362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Location-based </a:t>
            </a:r>
            <a:r>
              <a:rPr lang="en-US" sz="2400" b="1" dirty="0" smtClean="0"/>
              <a:t>services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utilize time and geographic behavior of user</a:t>
            </a:r>
          </a:p>
          <a:p>
            <a:pPr lvl="1"/>
            <a:r>
              <a:rPr lang="en-US" sz="1800" dirty="0" err="1" smtClean="0"/>
              <a:t>geotagging</a:t>
            </a:r>
            <a:r>
              <a:rPr lang="en-US" sz="1800" dirty="0" smtClean="0"/>
              <a:t> photos</a:t>
            </a:r>
          </a:p>
          <a:p>
            <a:pPr lvl="1"/>
            <a:r>
              <a:rPr lang="en-US" sz="1800" dirty="0" smtClean="0"/>
              <a:t>recommendations based on user location </a:t>
            </a:r>
          </a:p>
          <a:p>
            <a:pPr marL="0" indent="0">
              <a:buNone/>
            </a:pPr>
            <a:r>
              <a:rPr lang="en-US" dirty="0" smtClean="0"/>
              <a:t>Heavy </a:t>
            </a:r>
            <a:r>
              <a:rPr lang="en-US" dirty="0" smtClean="0"/>
              <a:t>usage of LBS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high demand for data</a:t>
            </a:r>
          </a:p>
          <a:p>
            <a:pPr marL="457200" lvl="1" indent="0">
              <a:buNone/>
            </a:pPr>
            <a:r>
              <a:rPr lang="en-US" dirty="0" smtClean="0"/>
              <a:t>74% of smartphone owners “use their phone to get directions or information based on current location” 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Load </a:t>
            </a:r>
            <a:r>
              <a:rPr lang="en-US" sz="2400" dirty="0" smtClean="0"/>
              <a:t>varies temporally and spatially</a:t>
            </a:r>
          </a:p>
          <a:p>
            <a:pPr lvl="1"/>
            <a:r>
              <a:rPr lang="en-US" sz="1800" dirty="0" smtClean="0"/>
              <a:t>Anticipated workload – fewer queries </a:t>
            </a:r>
            <a:r>
              <a:rPr lang="en-US" sz="1800" dirty="0" smtClean="0"/>
              <a:t>at night</a:t>
            </a:r>
            <a:endParaRPr lang="en-US" sz="1800" dirty="0" smtClean="0"/>
          </a:p>
          <a:p>
            <a:pPr lvl="1"/>
            <a:r>
              <a:rPr lang="en-US" sz="1800" dirty="0" smtClean="0"/>
              <a:t>Spatial data skew – data denser in </a:t>
            </a:r>
            <a:r>
              <a:rPr lang="en-US" sz="1800" dirty="0" smtClean="0"/>
              <a:t>cities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836" b="-249"/>
          <a:stretch/>
        </p:blipFill>
        <p:spPr>
          <a:xfrm>
            <a:off x="479792" y="1927516"/>
            <a:ext cx="3123099" cy="34729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7946" y="5681784"/>
            <a:ext cx="72418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Motivation: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How to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adapt to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loads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distributed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systems characterized by spatial data?</a:t>
            </a:r>
            <a:endParaRPr lang="en-US" sz="2200" dirty="0"/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1480162" y="5342506"/>
            <a:ext cx="50378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sz="500" dirty="0" smtClean="0">
                <a:solidFill>
                  <a:schemeClr val="bg1">
                    <a:lumMod val="85000"/>
                  </a:schemeClr>
                </a:solidFill>
              </a:rPr>
              <a:t>www.imore.com/instagram-30-introduces-photo-map-and-improvements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09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563104" cy="422452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Goal: </a:t>
            </a:r>
            <a:r>
              <a:rPr lang="en-US" sz="2400" dirty="0" smtClean="0"/>
              <a:t>Prevent </a:t>
            </a:r>
            <a:r>
              <a:rPr lang="en-US" sz="2400" dirty="0"/>
              <a:t>decrease in system performance </a:t>
            </a:r>
            <a:r>
              <a:rPr lang="en-US" sz="2400" dirty="0" smtClean="0"/>
              <a:t>caused by unexpected</a:t>
            </a:r>
            <a:r>
              <a:rPr lang="en-US" sz="2400" dirty="0"/>
              <a:t>, </a:t>
            </a:r>
            <a:r>
              <a:rPr lang="en-US" sz="2400" dirty="0" smtClean="0"/>
              <a:t>heavy workloads that are unevenly </a:t>
            </a:r>
            <a:r>
              <a:rPr lang="en-US" sz="2400" dirty="0" smtClean="0"/>
              <a:t>distributed.</a:t>
            </a:r>
            <a:endParaRPr lang="en-US" sz="2400" dirty="0"/>
          </a:p>
          <a:p>
            <a:endParaRPr lang="en-US" sz="2800" b="1" dirty="0" smtClean="0"/>
          </a:p>
          <a:p>
            <a:pPr lvl="1"/>
            <a:r>
              <a:rPr lang="en-US" sz="2400" dirty="0" smtClean="0"/>
              <a:t>Static</a:t>
            </a:r>
          </a:p>
          <a:p>
            <a:pPr marL="710946" lvl="2" indent="-400050">
              <a:buFont typeface="+mj-lt"/>
              <a:buAutoNum type="romanLcPeriod"/>
            </a:pPr>
            <a:r>
              <a:rPr lang="en-US" sz="2400" dirty="0" smtClean="0"/>
              <a:t>Use </a:t>
            </a:r>
            <a:r>
              <a:rPr lang="en-US" sz="2400" dirty="0" smtClean="0"/>
              <a:t>anticipated workloads </a:t>
            </a:r>
            <a:r>
              <a:rPr lang="en-US" sz="2400" dirty="0" smtClean="0"/>
              <a:t>statistics</a:t>
            </a:r>
          </a:p>
          <a:p>
            <a:pPr marL="710946" lvl="2" indent="-400050">
              <a:buFont typeface="+mj-lt"/>
              <a:buAutoNum type="romanLcPeriod"/>
            </a:pPr>
            <a:endParaRPr lang="en-US" sz="2400" dirty="0" smtClean="0"/>
          </a:p>
          <a:p>
            <a:pPr lvl="1"/>
            <a:r>
              <a:rPr lang="en-US" sz="2400" dirty="0" smtClean="0"/>
              <a:t>Dynamic </a:t>
            </a:r>
          </a:p>
          <a:p>
            <a:pPr marL="710946" lvl="2" indent="-400050">
              <a:buFont typeface="+mj-lt"/>
              <a:buAutoNum type="romanLcPeriod"/>
            </a:pPr>
            <a:r>
              <a:rPr lang="en-US" sz="2400" dirty="0" smtClean="0"/>
              <a:t>Reduce data skew via migration and </a:t>
            </a:r>
            <a:r>
              <a:rPr lang="en-US" sz="2400" dirty="0" smtClean="0"/>
              <a:t>replication </a:t>
            </a:r>
            <a:endParaRPr lang="en-US" sz="2400" dirty="0" smtClean="0"/>
          </a:p>
          <a:p>
            <a:pPr marL="710946" lvl="2" indent="-400050">
              <a:buFont typeface="+mj-lt"/>
              <a:buAutoNum type="romanLcPeriod"/>
            </a:pPr>
            <a:r>
              <a:rPr lang="en-US" sz="2400" dirty="0" smtClean="0"/>
              <a:t>Elastic </a:t>
            </a:r>
            <a:r>
              <a:rPr lang="en-US" sz="2400" dirty="0" smtClean="0"/>
              <a:t>load-balancing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63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9" y="2769000"/>
            <a:ext cx="3052949" cy="211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05" y="2893869"/>
            <a:ext cx="3052949" cy="1994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57046"/>
            <a:ext cx="7290055" cy="415231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Scaling-Out: </a:t>
            </a:r>
            <a:r>
              <a:rPr lang="en-US" sz="2400" b="1" dirty="0" smtClean="0"/>
              <a:t>add</a:t>
            </a:r>
            <a:r>
              <a:rPr lang="en-US" sz="2400" dirty="0" smtClean="0"/>
              <a:t> resources, Scaling-In: </a:t>
            </a:r>
            <a:r>
              <a:rPr lang="en-US" sz="2400" b="1" dirty="0" smtClean="0"/>
              <a:t>remove</a:t>
            </a:r>
            <a:r>
              <a:rPr lang="en-US" sz="2400" dirty="0" smtClean="0"/>
              <a:t> resources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Unlike LB: maximum system throughput changes</a:t>
            </a:r>
            <a:endParaRPr lang="en-US" sz="2400" dirty="0"/>
          </a:p>
          <a:p>
            <a:pPr lvl="1"/>
            <a:r>
              <a:rPr lang="en-US" sz="2400" dirty="0" smtClean="0"/>
              <a:t>Expensive: Must not use too often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chreibwarenautomat.de/home_files/Karopapi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8" b="18741"/>
          <a:stretch/>
        </p:blipFill>
        <p:spPr bwMode="auto">
          <a:xfrm>
            <a:off x="5894701" y="2203938"/>
            <a:ext cx="3221997" cy="31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1/1f/Delaunay-Triangulation.svg/1000px-Delaunay-Triangulation.sv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40" y="2082494"/>
            <a:ext cx="3433318" cy="34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PROJEKT-INF </a:t>
            </a:r>
            <a:r>
              <a:rPr lang="en-US" dirty="0" smtClean="0"/>
              <a:t>CONTEXT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768096" y="2203938"/>
            <a:ext cx="6737604" cy="407963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/>
              <a:t>g</a:t>
            </a:r>
            <a:r>
              <a:rPr lang="en-US" sz="2400" b="1" dirty="0" smtClean="0"/>
              <a:t>rid-based cache for spatial </a:t>
            </a:r>
            <a:r>
              <a:rPr lang="en-US" sz="2400" b="1" dirty="0"/>
              <a:t>d</a:t>
            </a:r>
            <a:r>
              <a:rPr lang="en-US" sz="2400" b="1" dirty="0" smtClean="0"/>
              <a:t>ata 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 smtClean="0"/>
              <a:t>Partition </a:t>
            </a:r>
            <a:r>
              <a:rPr lang="en-US" dirty="0" smtClean="0"/>
              <a:t>spatial </a:t>
            </a:r>
            <a:r>
              <a:rPr lang="en-US" dirty="0" smtClean="0"/>
              <a:t>data into </a:t>
            </a:r>
            <a:r>
              <a:rPr lang="en-US" dirty="0" smtClean="0"/>
              <a:t>a </a:t>
            </a:r>
            <a:r>
              <a:rPr lang="en-US" dirty="0" smtClean="0"/>
              <a:t>2D grid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Build distributed cache overlay on 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Topology:</a:t>
            </a:r>
            <a:r>
              <a:rPr lang="en-US" i="1" dirty="0" smtClean="0"/>
              <a:t> Delaunay triangulation</a:t>
            </a:r>
          </a:p>
          <a:p>
            <a:pPr marL="173736" lvl="1" indent="0">
              <a:buClr>
                <a:srgbClr val="1CADE4"/>
              </a:buClr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Greedy </a:t>
            </a:r>
            <a:r>
              <a:rPr lang="en-US" sz="1800" dirty="0">
                <a:solidFill>
                  <a:prstClr val="black"/>
                </a:solidFill>
              </a:rPr>
              <a:t>forwarding / </a:t>
            </a:r>
            <a:r>
              <a:rPr lang="en-US" sz="1800" dirty="0" smtClean="0">
                <a:solidFill>
                  <a:prstClr val="black"/>
                </a:solidFill>
              </a:rPr>
              <a:t>routing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Dedicate </a:t>
            </a:r>
            <a:r>
              <a:rPr lang="en-US" dirty="0" smtClean="0"/>
              <a:t>cache nodes to </a:t>
            </a:r>
            <a:r>
              <a:rPr lang="en-US" dirty="0" smtClean="0"/>
              <a:t>cover grid partitions</a:t>
            </a:r>
            <a:endParaRPr lang="en-US" dirty="0" smtClean="0"/>
          </a:p>
          <a:p>
            <a:pPr marL="173736" lvl="1" indent="0">
              <a:buNone/>
            </a:pPr>
            <a:r>
              <a:rPr lang="en-US" sz="1800" dirty="0" smtClean="0"/>
              <a:t> Cache focus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201512" y="4105902"/>
            <a:ext cx="50378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</a:rPr>
              <a:t>http://commons.wikimedia.org/wiki/File:Delaunay-Triangulation.svg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7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investigate whether </a:t>
            </a:r>
            <a:r>
              <a:rPr lang="en-US" sz="2400" dirty="0" smtClean="0"/>
              <a:t>Scaling </a:t>
            </a:r>
            <a:r>
              <a:rPr lang="en-US" sz="2400" dirty="0" smtClean="0"/>
              <a:t>efficiently balances dynamic loads in a distributed spatial cache overlay.</a:t>
            </a:r>
          </a:p>
          <a:p>
            <a:pPr lvl="1"/>
            <a:r>
              <a:rPr lang="en-US" sz="1800" dirty="0" smtClean="0"/>
              <a:t>Does the system scale under increasing query workload or does it need additional load-balancing mechanisms</a:t>
            </a:r>
            <a:r>
              <a:rPr lang="en-US" sz="1800" dirty="0" smtClean="0"/>
              <a:t>?</a:t>
            </a:r>
          </a:p>
          <a:p>
            <a:r>
              <a:rPr lang="en-US" sz="2400" dirty="0" smtClean="0"/>
              <a:t>We </a:t>
            </a:r>
            <a:r>
              <a:rPr lang="en-US" sz="2400" dirty="0" smtClean="0"/>
              <a:t>quantify “efficient” by measuring response time in a real computer </a:t>
            </a:r>
            <a:r>
              <a:rPr lang="en-US" sz="2400" dirty="0" smtClean="0"/>
              <a:t>cluster.</a:t>
            </a:r>
            <a:endParaRPr lang="en-US" sz="2400" dirty="0" smtClean="0"/>
          </a:p>
          <a:p>
            <a:pPr lvl="1"/>
            <a:r>
              <a:rPr lang="en-US" sz="1800" dirty="0" smtClean="0"/>
              <a:t>Previous study done under a simulation without looking at response time.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315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97015"/>
            <a:ext cx="7664704" cy="366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Suitable for deployment on a cluster</a:t>
            </a:r>
          </a:p>
          <a:p>
            <a:pPr marL="0" indent="0">
              <a:buNone/>
            </a:pPr>
            <a:r>
              <a:rPr lang="en-US" dirty="0" smtClean="0"/>
              <a:t>No real caching or query processing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do have a “master” node (</a:t>
            </a:r>
            <a:r>
              <a:rPr lang="en-US" i="1" dirty="0" smtClean="0"/>
              <a:t>admin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Handle initial overlay construction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Very lightweight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most tasks distributed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Aggregate a global “load” metric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97" y="1100404"/>
            <a:ext cx="3277003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handle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75005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each AWQL query a single spatial coordinate can be extracted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Caller sends query to an arbitrary cache node.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ode greedily forwards query to closest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Closest node simulates processing by sleeping 50ms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“Response” is send to entry node and therefrom forwarded to caller.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actual caching at this time (i.e. everything is a hit).</a:t>
            </a:r>
          </a:p>
        </p:txBody>
      </p:sp>
    </p:spTree>
    <p:extLst>
      <p:ext uri="{BB962C8B-B14F-4D97-AF65-F5344CB8AC3E}">
        <p14:creationId xmlns:p14="http://schemas.microsoft.com/office/powerpoint/2010/main" val="24183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8" y="2084832"/>
            <a:ext cx="72900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High-load node periodically walks incident triangles and collects loads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aggregate </a:t>
            </a:r>
            <a:r>
              <a:rPr lang="en-US" b="1" dirty="0" smtClean="0"/>
              <a:t>load &gt; threshold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mutual exclusion in area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node in triangle center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nearby nodes reset load estimates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Limitation: </a:t>
            </a:r>
            <a:r>
              <a:rPr lang="en-US" dirty="0" smtClean="0"/>
              <a:t>New cache node started locally </a:t>
            </a:r>
          </a:p>
          <a:p>
            <a:pPr marL="0" indent="0">
              <a:buNone/>
            </a:pPr>
            <a:r>
              <a:rPr lang="en-US" dirty="0" smtClean="0"/>
              <a:t>No Scaling-in implemented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91177" y="2585769"/>
            <a:ext cx="3518614" cy="2033526"/>
            <a:chOff x="2110500" y="3075354"/>
            <a:chExt cx="3518614" cy="2033526"/>
          </a:xfrm>
        </p:grpSpPr>
        <p:sp>
          <p:nvSpPr>
            <p:cNvPr id="20" name="Isosceles Triangle 19"/>
            <p:cNvSpPr/>
            <p:nvPr/>
          </p:nvSpPr>
          <p:spPr>
            <a:xfrm rot="10800000">
              <a:off x="2110500" y="3247294"/>
              <a:ext cx="2047630" cy="143803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3204308" y="3219939"/>
              <a:ext cx="2047630" cy="143803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07353" y="4515262"/>
              <a:ext cx="289169" cy="289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83538" y="3075354"/>
              <a:ext cx="289169" cy="289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952261" y="4379547"/>
              <a:ext cx="543170" cy="556845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79262" y="4501662"/>
              <a:ext cx="289169" cy="2891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557953" y="3509108"/>
              <a:ext cx="607647" cy="91195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08797" y="3413372"/>
              <a:ext cx="723539" cy="1001026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3681046" y="4758834"/>
              <a:ext cx="1018199" cy="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58363" y="3569336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{1.2, 0.8}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0571" y="3877113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{1.2}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7969" y="4801103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{1.2, 0.8, 1.0}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4095</TotalTime>
  <Words>636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Scaling a DISTRIBUTED SPATIAL CACHE OVERLAY</vt:lpstr>
      <vt:lpstr>MOTIVATION </vt:lpstr>
      <vt:lpstr>LOAD-BALANCING</vt:lpstr>
      <vt:lpstr>SCALING</vt:lpstr>
      <vt:lpstr>OUR PROJEKT-INF CONTEXT</vt:lpstr>
      <vt:lpstr>Problem Statement</vt:lpstr>
      <vt:lpstr>Our Prototype</vt:lpstr>
      <vt:lpstr>How we handle QUERIES</vt:lpstr>
      <vt:lpstr>How we SCALE</vt:lpstr>
      <vt:lpstr>BENCHMARK</vt:lpstr>
      <vt:lpstr>RESULTS</vt:lpstr>
      <vt:lpstr>RESULTS</vt:lpstr>
      <vt:lpstr>Future WORK - SCALING</vt:lpstr>
      <vt:lpstr>Future Work - ROUTING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 DISTRIBUTED SPATIAL CACHE OVERLAY</dc:title>
  <dc:creator>my-email-address@gmx.net</dc:creator>
  <cp:lastModifiedBy>my-email-address@gmx.net</cp:lastModifiedBy>
  <cp:revision>331</cp:revision>
  <dcterms:created xsi:type="dcterms:W3CDTF">2013-12-07T13:43:17Z</dcterms:created>
  <dcterms:modified xsi:type="dcterms:W3CDTF">2013-12-10T09:58:48Z</dcterms:modified>
</cp:coreProperties>
</file>