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r>
              <a:rPr lang="es-ES_tradnl" dirty="0"/>
              <a:t>Clic para editar título</a:t>
            </a:r>
            <a:endParaRPr lang="es-ES" dirty="0"/>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366465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833388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9"/>
            <a:ext cx="27432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609600" y="274639"/>
            <a:ext cx="80264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155877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solidFill>
                  <a:srgbClr val="C00000"/>
                </a:solidFill>
              </a:defRPr>
            </a:lvl1pPr>
          </a:lstStyle>
          <a:p>
            <a:r>
              <a:rPr lang="es-ES_tradnl" dirty="0"/>
              <a:t>Clic para editar título</a:t>
            </a:r>
            <a:endParaRPr lang="es-ES" dirty="0"/>
          </a:p>
        </p:txBody>
      </p:sp>
      <p:sp>
        <p:nvSpPr>
          <p:cNvPr id="3" name="Marcador de contenido 2"/>
          <p:cNvSpPr>
            <a:spLocks noGrp="1"/>
          </p:cNvSpPr>
          <p:nvPr>
            <p:ph idx="1"/>
          </p:nvPr>
        </p:nvSpPr>
        <p:spPr>
          <a:xfrm>
            <a:off x="609600" y="1547038"/>
            <a:ext cx="10972800" cy="4525963"/>
          </a:xfrm>
        </p:spPr>
        <p:txBody>
          <a:bodyPr/>
          <a:lstStyle>
            <a:lvl1pPr algn="just">
              <a:defRPr/>
            </a:lvl1pPr>
            <a:lvl2pPr algn="just">
              <a:defRPr/>
            </a:lvl2pPr>
            <a:lvl3pPr algn="just">
              <a:defRPr/>
            </a:lvl3pPr>
            <a:lvl4pPr algn="just">
              <a:defRPr/>
            </a:lvl4pPr>
            <a:lvl5pPr algn="just">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389146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1"/>
            <a:ext cx="103632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35884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lang="es-ES_tradnl" dirty="0"/>
              <a:t>Clic para editar título</a:t>
            </a:r>
            <a:endParaRPr lang="es-ES" dirty="0"/>
          </a:p>
        </p:txBody>
      </p:sp>
      <p:sp>
        <p:nvSpPr>
          <p:cNvPr id="3" name="Marcador de contenid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910B21B8-515C-8E45-ACC6-C958B3C94B4B}" type="datetimeFigureOut">
              <a:rPr lang="es-ES" smtClean="0"/>
              <a:t>21/06/2021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2745805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10B21B8-515C-8E45-ACC6-C958B3C94B4B}" type="datetimeFigureOut">
              <a:rPr lang="es-ES" smtClean="0"/>
              <a:t>21/06/2021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1333192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10B21B8-515C-8E45-ACC6-C958B3C94B4B}" type="datetimeFigureOut">
              <a:rPr lang="es-ES" smtClean="0"/>
              <a:t>21/06/2021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423286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0B21B8-515C-8E45-ACC6-C958B3C94B4B}" type="datetimeFigureOut">
              <a:rPr lang="es-ES" smtClean="0"/>
              <a:t>21/06/2021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295021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3050"/>
            <a:ext cx="4011084"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10B21B8-515C-8E45-ACC6-C958B3C94B4B}" type="datetimeFigureOut">
              <a:rPr lang="es-ES" smtClean="0"/>
              <a:t>21/06/2021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306311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10B21B8-515C-8E45-ACC6-C958B3C94B4B}" type="datetimeFigureOut">
              <a:rPr lang="es-ES" smtClean="0"/>
              <a:t>21/06/2021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193065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B21B8-515C-8E45-ACC6-C958B3C94B4B}" type="datetimeFigureOut">
              <a:rPr lang="es-ES" smtClean="0"/>
              <a:t>21/06/2021</a:t>
            </a:fld>
            <a:endParaRPr lang="es-ES"/>
          </a:p>
        </p:txBody>
      </p:sp>
      <p:sp>
        <p:nvSpPr>
          <p:cNvPr id="5" name="Marcador de pie de pá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D7B5D-4AAF-944F-8F79-1958F93DB250}" type="slidenum">
              <a:rPr lang="es-ES" smtClean="0"/>
              <a:t>‹Nº›</a:t>
            </a:fld>
            <a:endParaRPr lang="es-ES"/>
          </a:p>
        </p:txBody>
      </p:sp>
      <p:pic>
        <p:nvPicPr>
          <p:cNvPr id="7" name="Imagen 6" descr="Formato PPT 4.3_3.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19455"/>
            <a:ext cx="12186584" cy="6858000"/>
          </a:xfrm>
          <a:prstGeom prst="rect">
            <a:avLst/>
          </a:prstGeom>
        </p:spPr>
      </p:pic>
    </p:spTree>
    <p:extLst>
      <p:ext uri="{BB962C8B-B14F-4D97-AF65-F5344CB8AC3E}">
        <p14:creationId xmlns:p14="http://schemas.microsoft.com/office/powerpoint/2010/main" val="2211445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rgbClr val="C0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CRAN.R-project.org/package=RecordLinka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1698624"/>
            <a:ext cx="10363200" cy="1470025"/>
          </a:xfrm>
        </p:spPr>
        <p:txBody>
          <a:bodyPr>
            <a:normAutofit fontScale="90000"/>
          </a:bodyPr>
          <a:lstStyle/>
          <a:p>
            <a:pPr marL="0" lvl="0" indent="0">
              <a:buNone/>
            </a:pPr>
            <a:r>
              <a:rPr dirty="0"/>
              <a:t>METODOLOGÍA PARA LA ESTIMACIÓN DE LAS TASAS DE CAPITALIZACIÓN DE RENTAS DE INMUEBLES RESIDENCIALES, RESULTADOS PARA BOGOTÁ 2017-2021</a:t>
            </a:r>
          </a:p>
        </p:txBody>
      </p:sp>
      <p:sp>
        <p:nvSpPr>
          <p:cNvPr id="3" name="Subtítulo 2"/>
          <p:cNvSpPr>
            <a:spLocks noGrp="1"/>
          </p:cNvSpPr>
          <p:nvPr>
            <p:ph type="subTitle" idx="1"/>
          </p:nvPr>
        </p:nvSpPr>
        <p:spPr>
          <a:xfrm>
            <a:off x="1828800" y="3886200"/>
            <a:ext cx="8534400" cy="1752600"/>
          </a:xfrm>
        </p:spPr>
        <p:txBody>
          <a:bodyPr/>
          <a:lstStyle/>
          <a:p>
            <a:pPr marL="0" lvl="0" indent="0">
              <a:buNone/>
            </a:pPr>
            <a:r>
              <a:t>Unidad Administrativa Especial de Catastro Distrital</a:t>
            </a:r>
            <a:br/>
            <a:br/>
            <a:r>
              <a:t>Grupo estadístico - Observatorio técnico catastral</a:t>
            </a:r>
          </a:p>
        </p:txBody>
      </p:sp>
      <p:sp>
        <p:nvSpPr>
          <p:cNvPr id="4" name="Marcador de fecha 3"/>
          <p:cNvSpPr>
            <a:spLocks noGrp="1"/>
          </p:cNvSpPr>
          <p:nvPr>
            <p:ph type="dt" sz="half" idx="10"/>
          </p:nvPr>
        </p:nvSpPr>
        <p:spPr/>
        <p:txBody>
          <a:bodyPr/>
          <a:lstStyle/>
          <a:p>
            <a:pPr marL="0" lvl="0" indent="0">
              <a:buNone/>
            </a:pPr>
            <a:r>
              <a:t>Sys.Date()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Controles de calidad sobre la base</a:t>
            </a:r>
          </a:p>
        </p:txBody>
      </p:sp>
      <p:sp>
        <p:nvSpPr>
          <p:cNvPr id="3" name="Marcador de contenido 2"/>
          <p:cNvSpPr>
            <a:spLocks noGrp="1"/>
          </p:cNvSpPr>
          <p:nvPr>
            <p:ph idx="1"/>
          </p:nvPr>
        </p:nvSpPr>
        <p:spPr/>
        <p:txBody>
          <a:bodyPr/>
          <a:lstStyle/>
          <a:p>
            <a:pPr lvl="1"/>
            <a:r>
              <a:t>La base de datos consta originalmente con 1.390.326 registros</a:t>
            </a:r>
          </a:p>
          <a:p>
            <a:pPr lvl="1"/>
            <a:r>
              <a:t>El total de registros residenciales es 1.072.252.</a:t>
            </a:r>
          </a:p>
          <a:p>
            <a:pPr lvl="1"/>
            <a:r>
              <a:t>Por otro lado, se tuvo en cuenta diferentes exclusiones para eliminar inconsistencias, dentro de las cuales se incluyen los casos que no tienen estrato, sin área construida, sin identificador del lote (barmanpre) y ofertas rurales.</a:t>
            </a:r>
          </a:p>
          <a:p>
            <a:pPr lvl="1"/>
            <a:r>
              <a:t>Luego de estas exclusiones, el número de predios en la base para trabajar es 705.025.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Exclusiones</a:t>
            </a:r>
          </a:p>
        </p:txBody>
      </p:sp>
      <p:sp>
        <p:nvSpPr>
          <p:cNvPr id="3" name="Marcador de contenido 2"/>
          <p:cNvSpPr>
            <a:spLocks noGrp="1"/>
          </p:cNvSpPr>
          <p:nvPr>
            <p:ph idx="1"/>
          </p:nvPr>
        </p:nvSpPr>
        <p:spPr/>
        <p:txBody>
          <a:bodyPr/>
          <a:lstStyle/>
          <a:p>
            <a:pPr marL="0" lvl="0" indent="0">
              <a:buNone/>
            </a:pPr>
            <a:r>
              <a:t>Número de predios en cada una de las exclusiones.</a:t>
            </a:r>
          </a:p>
        </p:txBody>
      </p:sp>
      <p:graphicFrame>
        <p:nvGraphicFramePr>
          <p:cNvPr id="525522267" name="Tabla 525522266"/>
          <p:cNvGraphicFramePr>
            <a:graphicFrameLocks noGrp="1"/>
          </p:cNvGraphicFramePr>
          <p:nvPr>
            <p:extLst>
              <p:ext uri="{D42A27DB-BD31-4B8C-83A1-F6EECF244321}">
                <p14:modId xmlns:p14="http://schemas.microsoft.com/office/powerpoint/2010/main" val="121202765"/>
              </p:ext>
            </p:extLst>
          </p:nvPr>
        </p:nvGraphicFramePr>
        <p:xfrm>
          <a:off x="4486940" y="2147777"/>
          <a:ext cx="2872621" cy="2197865"/>
        </p:xfrm>
        <a:graphic>
          <a:graphicData uri="http://schemas.openxmlformats.org/drawingml/2006/table">
            <a:tbl>
              <a:tblPr/>
              <a:tblGrid>
                <a:gridCol w="1785517">
                  <a:extLst>
                    <a:ext uri="{9D8B030D-6E8A-4147-A177-3AD203B41FA5}">
                      <a16:colId xmlns:a16="http://schemas.microsoft.com/office/drawing/2014/main" val="20000"/>
                    </a:ext>
                  </a:extLst>
                </a:gridCol>
                <a:gridCol w="1087104">
                  <a:extLst>
                    <a:ext uri="{9D8B030D-6E8A-4147-A177-3AD203B41FA5}">
                      <a16:colId xmlns:a16="http://schemas.microsoft.com/office/drawing/2014/main" val="20001"/>
                    </a:ext>
                  </a:extLst>
                </a:gridCol>
              </a:tblGrid>
              <a:tr h="437271">
                <a:tc>
                  <a:txBody>
                    <a:bodyPr/>
                    <a:lstStyle/>
                    <a:p>
                      <a:pPr marL="63500" marR="63500" algn="l">
                        <a:lnSpc>
                          <a:spcPct val="100000"/>
                        </a:lnSpc>
                        <a:spcBef>
                          <a:spcPts val="500"/>
                        </a:spcBef>
                        <a:spcAft>
                          <a:spcPts val="500"/>
                        </a:spcAft>
                        <a:buNone/>
                      </a:pPr>
                      <a:r>
                        <a:rPr sz="1900">
                          <a:solidFill>
                            <a:srgbClr val="000000">
                              <a:alpha val="100000"/>
                            </a:srgbClr>
                          </a:solidFill>
                          <a:latin typeface="Calibri"/>
                          <a:cs typeface="Calibri"/>
                          <a:sym typeface="Calibri"/>
                        </a:rPr>
                        <a:t>Exclusión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l">
                        <a:lnSpc>
                          <a:spcPct val="100000"/>
                        </a:lnSpc>
                        <a:spcBef>
                          <a:spcPts val="500"/>
                        </a:spcBef>
                        <a:spcAft>
                          <a:spcPts val="500"/>
                        </a:spcAft>
                        <a:buNone/>
                      </a:pPr>
                      <a:r>
                        <a:rPr sz="1900">
                          <a:solidFill>
                            <a:srgbClr val="000000">
                              <a:alpha val="100000"/>
                            </a:srgbClr>
                          </a:solidFill>
                          <a:latin typeface="Calibri"/>
                          <a:cs typeface="Calibri"/>
                          <a:sym typeface="Calibri"/>
                        </a:rPr>
                        <a:t>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427982">
                <a:tc>
                  <a:txBody>
                    <a:bodyPr/>
                    <a:lstStyle/>
                    <a:p>
                      <a:pPr marL="63500" marR="63500" algn="l">
                        <a:lnSpc>
                          <a:spcPct val="100000"/>
                        </a:lnSpc>
                        <a:spcBef>
                          <a:spcPts val="500"/>
                        </a:spcBef>
                        <a:spcAft>
                          <a:spcPts val="500"/>
                        </a:spcAft>
                        <a:buNone/>
                      </a:pPr>
                      <a:r>
                        <a:rPr sz="1800">
                          <a:solidFill>
                            <a:srgbClr val="000000">
                              <a:alpha val="100000"/>
                            </a:srgbClr>
                          </a:solidFill>
                          <a:latin typeface="Arial"/>
                          <a:cs typeface="Arial"/>
                          <a:sym typeface="Arial"/>
                        </a:rPr>
                        <a:t>Rurales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1800">
                          <a:solidFill>
                            <a:srgbClr val="000000">
                              <a:alpha val="100000"/>
                            </a:srgbClr>
                          </a:solidFill>
                          <a:latin typeface="Arial"/>
                          <a:cs typeface="Arial"/>
                          <a:sym typeface="Arial"/>
                        </a:rPr>
                        <a:t> 97.321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extLst>
                  <a:ext uri="{0D108BD9-81ED-4DB2-BD59-A6C34878D82A}">
                    <a16:rowId xmlns:a16="http://schemas.microsoft.com/office/drawing/2014/main" val="10001"/>
                  </a:ext>
                </a:extLst>
              </a:tr>
              <a:tr h="429991">
                <a:tc>
                  <a:txBody>
                    <a:bodyPr/>
                    <a:lstStyle/>
                    <a:p>
                      <a:pPr marL="63500" marR="63500" algn="l">
                        <a:lnSpc>
                          <a:spcPct val="100000"/>
                        </a:lnSpc>
                        <a:spcBef>
                          <a:spcPts val="500"/>
                        </a:spcBef>
                        <a:spcAft>
                          <a:spcPts val="500"/>
                        </a:spcAft>
                        <a:buNone/>
                      </a:pPr>
                      <a:r>
                        <a:rPr sz="1800">
                          <a:solidFill>
                            <a:srgbClr val="000000">
                              <a:alpha val="100000"/>
                            </a:srgbClr>
                          </a:solidFill>
                          <a:latin typeface="Arial"/>
                          <a:cs typeface="Arial"/>
                          <a:sym typeface="Arial"/>
                        </a:rPr>
                        <a:t>Sin área</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1800">
                          <a:solidFill>
                            <a:srgbClr val="000000">
                              <a:alpha val="100000"/>
                            </a:srgbClr>
                          </a:solidFill>
                          <a:latin typeface="Arial"/>
                          <a:cs typeface="Arial"/>
                          <a:sym typeface="Arial"/>
                        </a:rPr>
                        <a:t>254.640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2"/>
                  </a:ext>
                </a:extLst>
              </a:tr>
              <a:tr h="472630">
                <a:tc>
                  <a:txBody>
                    <a:bodyPr/>
                    <a:lstStyle/>
                    <a:p>
                      <a:pPr marL="63500" marR="63500" algn="l">
                        <a:lnSpc>
                          <a:spcPct val="100000"/>
                        </a:lnSpc>
                        <a:spcBef>
                          <a:spcPts val="500"/>
                        </a:spcBef>
                        <a:spcAft>
                          <a:spcPts val="500"/>
                        </a:spcAft>
                        <a:buNone/>
                      </a:pPr>
                      <a:r>
                        <a:rPr sz="1800">
                          <a:solidFill>
                            <a:srgbClr val="000000">
                              <a:alpha val="100000"/>
                            </a:srgbClr>
                          </a:solidFill>
                          <a:latin typeface="Arial"/>
                          <a:cs typeface="Arial"/>
                          <a:sym typeface="Arial"/>
                        </a:rPr>
                        <a:t>Sin Barmanpre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l">
                        <a:lnSpc>
                          <a:spcPct val="100000"/>
                        </a:lnSpc>
                        <a:spcBef>
                          <a:spcPts val="500"/>
                        </a:spcBef>
                        <a:spcAft>
                          <a:spcPts val="500"/>
                        </a:spcAft>
                        <a:buNone/>
                      </a:pPr>
                      <a:r>
                        <a:rPr sz="1800">
                          <a:solidFill>
                            <a:srgbClr val="000000">
                              <a:alpha val="100000"/>
                            </a:srgbClr>
                          </a:solidFill>
                          <a:latin typeface="Arial"/>
                          <a:cs typeface="Arial"/>
                          <a:sym typeface="Arial"/>
                        </a:rPr>
                        <a:t> 81.918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3"/>
                  </a:ext>
                </a:extLst>
              </a:tr>
              <a:tr h="429991">
                <a:tc>
                  <a:txBody>
                    <a:bodyPr/>
                    <a:lstStyle/>
                    <a:p>
                      <a:pPr marL="63500" marR="63500" algn="l">
                        <a:lnSpc>
                          <a:spcPct val="100000"/>
                        </a:lnSpc>
                        <a:spcBef>
                          <a:spcPts val="500"/>
                        </a:spcBef>
                        <a:spcAft>
                          <a:spcPts val="500"/>
                        </a:spcAft>
                        <a:buNone/>
                      </a:pPr>
                      <a:r>
                        <a:rPr sz="1800" dirty="0">
                          <a:solidFill>
                            <a:srgbClr val="000000">
                              <a:alpha val="100000"/>
                            </a:srgbClr>
                          </a:solidFill>
                          <a:latin typeface="Arial"/>
                          <a:cs typeface="Arial"/>
                          <a:sym typeface="Arial"/>
                        </a:rPr>
                        <a:t>Sin </a:t>
                      </a:r>
                      <a:r>
                        <a:rPr sz="1800" dirty="0" err="1">
                          <a:solidFill>
                            <a:srgbClr val="000000">
                              <a:alpha val="100000"/>
                            </a:srgbClr>
                          </a:solidFill>
                          <a:latin typeface="Arial"/>
                          <a:cs typeface="Arial"/>
                          <a:sym typeface="Arial"/>
                        </a:rPr>
                        <a:t>estrato</a:t>
                      </a:r>
                      <a:endParaRPr sz="1800" dirty="0">
                        <a:solidFill>
                          <a:srgbClr val="000000">
                            <a:alpha val="100000"/>
                          </a:srgbClr>
                        </a:solidFill>
                        <a:latin typeface="Arial"/>
                        <a:cs typeface="Arial"/>
                        <a:sym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tc>
                  <a:txBody>
                    <a:bodyPr/>
                    <a:lstStyle/>
                    <a:p>
                      <a:pPr marL="63500" marR="63500" algn="l">
                        <a:lnSpc>
                          <a:spcPct val="100000"/>
                        </a:lnSpc>
                        <a:spcBef>
                          <a:spcPts val="500"/>
                        </a:spcBef>
                        <a:spcAft>
                          <a:spcPts val="500"/>
                        </a:spcAft>
                        <a:buNone/>
                      </a:pPr>
                      <a:r>
                        <a:rPr sz="1800" dirty="0">
                          <a:solidFill>
                            <a:srgbClr val="000000">
                              <a:alpha val="100000"/>
                            </a:srgbClr>
                          </a:solidFill>
                          <a:latin typeface="Arial"/>
                          <a:cs typeface="Arial"/>
                          <a:sym typeface="Arial"/>
                        </a:rPr>
                        <a:t> 19.043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Control de calidad sobre la base</a:t>
            </a:r>
          </a:p>
        </p:txBody>
      </p:sp>
      <p:sp>
        <p:nvSpPr>
          <p:cNvPr id="3" name="Marcador de contenido 2"/>
          <p:cNvSpPr>
            <a:spLocks noGrp="1"/>
          </p:cNvSpPr>
          <p:nvPr>
            <p:ph idx="1"/>
          </p:nvPr>
        </p:nvSpPr>
        <p:spPr/>
        <p:txBody>
          <a:bodyPr/>
          <a:lstStyle/>
          <a:p>
            <a:pPr lvl="1"/>
            <a:r>
              <a:t>Para el control de calidad se segmenta por año, clase de predio (PH y NPH), estrato y tipo de oferta (venta y arriendo).</a:t>
            </a:r>
          </a:p>
          <a:p>
            <a:pPr lvl="1"/>
            <a:r>
              <a:t>Lo ideal es realizar comparaciones entre ofertas que sean próximas desde una perspectiva geográfica (área, precio y valor integral).</a:t>
            </a:r>
          </a:p>
          <a:p>
            <a:pPr lvl="1"/>
            <a:r>
              <a:t>Una manera de determinar registros próximos geográficamente, es seleccionando todos los que se encuentren en el mismo sector catastral.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Control de calidad sobre la base</a:t>
            </a:r>
          </a:p>
        </p:txBody>
      </p:sp>
      <p:sp>
        <p:nvSpPr>
          <p:cNvPr id="3" name="Marcador de contenido 2"/>
          <p:cNvSpPr>
            <a:spLocks noGrp="1"/>
          </p:cNvSpPr>
          <p:nvPr>
            <p:ph idx="1"/>
          </p:nvPr>
        </p:nvSpPr>
        <p:spPr/>
        <p:txBody>
          <a:bodyPr>
            <a:normAutofit lnSpcReduction="10000"/>
          </a:bodyPr>
          <a:lstStyle/>
          <a:p>
            <a:pPr lvl="1"/>
            <a:r>
              <a:t>Con el objetivo de tener agrupaciones de ofertas lo suficientemente grandes para tener información y realizar la comparación, pero de tal forma que no se agregue demasiado, considerando la singularidad de cada sector</a:t>
            </a:r>
          </a:p>
          <a:p>
            <a:pPr lvl="1"/>
            <a:r>
              <a:t>Se esperaría que los sectores cuya codificación es igual a diferencia del último dígito son más cercanos que dos sectores que tienen diferencias en sus dos últimos dígitos.</a:t>
            </a:r>
          </a:p>
          <a:p>
            <a:pPr lvl="1"/>
            <a:r>
              <a:t>De esta manera, el algoritmo propuesto busca estas coincidencias a partir de la distancia de Levenshtein Sariyar and Borg (2020), la cual es un valor entre 0 y 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Control de calidad sobre la base</a:t>
            </a:r>
          </a:p>
        </p:txBody>
      </p:sp>
      <p:sp>
        <p:nvSpPr>
          <p:cNvPr id="3" name="Marcador de contenido 2"/>
          <p:cNvSpPr>
            <a:spLocks noGrp="1"/>
          </p:cNvSpPr>
          <p:nvPr>
            <p:ph idx="1"/>
          </p:nvPr>
        </p:nvSpPr>
        <p:spPr/>
        <p:txBody>
          <a:bodyPr/>
          <a:lstStyle/>
          <a:p>
            <a:pPr lvl="1"/>
            <a:r>
              <a:t>El algoritmo realiza la búsqueda iterativa de sectores similares</a:t>
            </a:r>
          </a:p>
          <a:p>
            <a:pPr lvl="1"/>
            <a:r>
              <a:t>Una vez el algoritmo encuentra agrupaciones tal que todas superan dicho valor predefinido se detiene y no continua con el proceso de agregación. El número de predios determinado, como umbral es 10.</a:t>
            </a:r>
          </a:p>
          <a:p>
            <a:pPr lvl="1"/>
            <a:r>
              <a:t>Una vez se conforman las diferentes agrupaciones se procede a utilizar una carta de control multivariada.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Control de calidad sobre la base</a:t>
            </a:r>
          </a:p>
        </p:txBody>
      </p:sp>
      <p:pic>
        <p:nvPicPr>
          <p:cNvPr id="3" name="Picture 1" descr="PRESENTACION_ESTUDIO_TASA_RENTA_files/figure-pptx/plt-1.png"/>
          <p:cNvPicPr>
            <a:picLocks noGrp="1" noChangeAspect="1"/>
          </p:cNvPicPr>
          <p:nvPr/>
        </p:nvPicPr>
        <p:blipFill>
          <a:blip r:embed="rId2"/>
          <a:stretch>
            <a:fillRect/>
          </a:stretch>
        </p:blipFill>
        <p:spPr bwMode="auto">
          <a:xfrm>
            <a:off x="4191000" y="1536700"/>
            <a:ext cx="3797300" cy="4013200"/>
          </a:xfrm>
          <a:prstGeom prst="rect">
            <a:avLst/>
          </a:prstGeom>
          <a:noFill/>
          <a:ln w="9525">
            <a:noFill/>
            <a:headEnd/>
            <a:tailEnd/>
          </a:ln>
        </p:spPr>
      </p:pic>
      <p:sp>
        <p:nvSpPr>
          <p:cNvPr id="4" name="TextBox 3"/>
          <p:cNvSpPr txBox="1"/>
          <p:nvPr/>
        </p:nvSpPr>
        <p:spPr>
          <a:xfrm>
            <a:off x="609600" y="5549900"/>
            <a:ext cx="10972800" cy="508000"/>
          </a:xfrm>
          <a:prstGeom prst="rect">
            <a:avLst/>
          </a:prstGeom>
          <a:noFill/>
        </p:spPr>
        <p:txBody>
          <a:bodyPr/>
          <a:lstStyle/>
          <a:p>
            <a:pPr marL="0" lvl="0" indent="0" algn="ctr">
              <a:buNone/>
            </a:pPr>
            <a:r>
              <a:t>Ilustración de la carta de control multivariada.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117806"/>
            <a:ext cx="10972800" cy="1143000"/>
          </a:xfrm>
        </p:spPr>
        <p:txBody>
          <a:bodyPr/>
          <a:lstStyle/>
          <a:p>
            <a:pPr marL="0" lvl="0" indent="0">
              <a:buNone/>
            </a:pPr>
            <a:r>
              <a:rPr dirty="0" err="1"/>
              <a:t>Resumen</a:t>
            </a:r>
            <a:r>
              <a:rPr dirty="0"/>
              <a:t> de la base</a:t>
            </a:r>
          </a:p>
        </p:txBody>
      </p:sp>
      <p:sp>
        <p:nvSpPr>
          <p:cNvPr id="3" name="Marcador de contenido 2"/>
          <p:cNvSpPr>
            <a:spLocks noGrp="1"/>
          </p:cNvSpPr>
          <p:nvPr>
            <p:ph idx="1"/>
          </p:nvPr>
        </p:nvSpPr>
        <p:spPr>
          <a:xfrm>
            <a:off x="258726" y="1166018"/>
            <a:ext cx="10972800" cy="4525963"/>
          </a:xfrm>
        </p:spPr>
        <p:txBody>
          <a:bodyPr>
            <a:normAutofit fontScale="92500" lnSpcReduction="10000"/>
          </a:bodyPr>
          <a:lstStyle/>
          <a:p>
            <a:pPr lvl="1"/>
            <a:r>
              <a:rPr dirty="0" err="1"/>
              <a:t>Luego</a:t>
            </a:r>
            <a:r>
              <a:rPr dirty="0"/>
              <a:t> de </a:t>
            </a:r>
            <a:r>
              <a:rPr dirty="0" err="1"/>
              <a:t>este</a:t>
            </a:r>
            <a:r>
              <a:rPr dirty="0"/>
              <a:t> control de </a:t>
            </a:r>
            <a:r>
              <a:rPr dirty="0" err="1"/>
              <a:t>calidad</a:t>
            </a:r>
            <a:r>
              <a:rPr dirty="0"/>
              <a:t>, la base de </a:t>
            </a:r>
            <a:r>
              <a:rPr dirty="0" err="1"/>
              <a:t>datos</a:t>
            </a:r>
            <a:r>
              <a:rPr dirty="0"/>
              <a:t> </a:t>
            </a:r>
            <a:r>
              <a:rPr dirty="0" err="1"/>
              <a:t>tiene</a:t>
            </a:r>
            <a:r>
              <a:rPr dirty="0"/>
              <a:t> un total de 580.549.</a:t>
            </a:r>
          </a:p>
          <a:p>
            <a:pPr lvl="1"/>
            <a:r>
              <a:rPr dirty="0"/>
              <a:t>Con </a:t>
            </a:r>
            <a:r>
              <a:rPr dirty="0" err="1"/>
              <a:t>estos</a:t>
            </a:r>
            <a:r>
              <a:rPr dirty="0"/>
              <a:t> 580.549 </a:t>
            </a:r>
            <a:r>
              <a:rPr dirty="0" err="1"/>
              <a:t>registros</a:t>
            </a:r>
            <a:r>
              <a:rPr dirty="0"/>
              <a:t>, se </a:t>
            </a:r>
            <a:r>
              <a:rPr dirty="0" err="1"/>
              <a:t>procede</a:t>
            </a:r>
            <a:r>
              <a:rPr dirty="0"/>
              <a:t> a </a:t>
            </a:r>
            <a:r>
              <a:rPr dirty="0" err="1"/>
              <a:t>realizar</a:t>
            </a:r>
            <a:r>
              <a:rPr dirty="0"/>
              <a:t> </a:t>
            </a:r>
            <a:r>
              <a:rPr dirty="0" err="1"/>
              <a:t>el</a:t>
            </a:r>
            <a:r>
              <a:rPr dirty="0"/>
              <a:t> </a:t>
            </a:r>
            <a:r>
              <a:rPr dirty="0" err="1"/>
              <a:t>cálculo</a:t>
            </a:r>
            <a:r>
              <a:rPr dirty="0"/>
              <a:t> del </a:t>
            </a:r>
            <a:r>
              <a:rPr dirty="0" err="1"/>
              <a:t>promedio</a:t>
            </a:r>
            <a:r>
              <a:rPr dirty="0"/>
              <a:t> por sector </a:t>
            </a:r>
            <a:r>
              <a:rPr dirty="0" err="1"/>
              <a:t>catastral</a:t>
            </a:r>
            <a:r>
              <a:rPr dirty="0"/>
              <a:t>.</a:t>
            </a:r>
          </a:p>
          <a:p>
            <a:pPr lvl="1"/>
            <a:r>
              <a:rPr dirty="0"/>
              <a:t>Hay </a:t>
            </a:r>
            <a:r>
              <a:rPr dirty="0" err="1"/>
              <a:t>sectores</a:t>
            </a:r>
            <a:r>
              <a:rPr dirty="0"/>
              <a:t> que no </a:t>
            </a:r>
            <a:r>
              <a:rPr dirty="0" err="1"/>
              <a:t>tienen</a:t>
            </a:r>
            <a:r>
              <a:rPr dirty="0"/>
              <a:t> </a:t>
            </a:r>
            <a:r>
              <a:rPr dirty="0" err="1"/>
              <a:t>información</a:t>
            </a:r>
            <a:r>
              <a:rPr dirty="0"/>
              <a:t> de </a:t>
            </a:r>
            <a:r>
              <a:rPr dirty="0" err="1"/>
              <a:t>venta</a:t>
            </a:r>
            <a:r>
              <a:rPr dirty="0"/>
              <a:t>/</a:t>
            </a:r>
            <a:r>
              <a:rPr dirty="0" err="1"/>
              <a:t>arriendo</a:t>
            </a:r>
            <a:r>
              <a:rPr dirty="0"/>
              <a:t>.</a:t>
            </a:r>
          </a:p>
          <a:p>
            <a:pPr lvl="1"/>
            <a:r>
              <a:rPr dirty="0"/>
              <a:t>Si </a:t>
            </a:r>
            <a:r>
              <a:rPr dirty="0" err="1"/>
              <a:t>el</a:t>
            </a:r>
            <a:r>
              <a:rPr dirty="0"/>
              <a:t> sector </a:t>
            </a:r>
            <a:r>
              <a:rPr dirty="0" err="1"/>
              <a:t>tiene</a:t>
            </a:r>
            <a:r>
              <a:rPr dirty="0"/>
              <a:t> </a:t>
            </a:r>
            <a:r>
              <a:rPr dirty="0" err="1"/>
              <a:t>información</a:t>
            </a:r>
            <a:r>
              <a:rPr dirty="0"/>
              <a:t> de </a:t>
            </a:r>
            <a:r>
              <a:rPr dirty="0" err="1"/>
              <a:t>arriendo</a:t>
            </a:r>
            <a:r>
              <a:rPr dirty="0"/>
              <a:t> y no de </a:t>
            </a:r>
            <a:r>
              <a:rPr dirty="0" err="1"/>
              <a:t>venta</a:t>
            </a:r>
            <a:r>
              <a:rPr dirty="0"/>
              <a:t>, se </a:t>
            </a:r>
            <a:r>
              <a:rPr dirty="0" err="1"/>
              <a:t>toma</a:t>
            </a:r>
            <a:r>
              <a:rPr dirty="0"/>
              <a:t> la </a:t>
            </a:r>
            <a:r>
              <a:rPr dirty="0" err="1"/>
              <a:t>información</a:t>
            </a:r>
            <a:r>
              <a:rPr dirty="0"/>
              <a:t> de la base </a:t>
            </a:r>
            <a:r>
              <a:rPr dirty="0" err="1"/>
              <a:t>catastral</a:t>
            </a:r>
            <a:r>
              <a:rPr dirty="0"/>
              <a:t>.</a:t>
            </a:r>
          </a:p>
          <a:p>
            <a:pPr lvl="1"/>
            <a:r>
              <a:rPr dirty="0" err="1"/>
              <a:t>Viceversa</a:t>
            </a:r>
            <a:r>
              <a:rPr dirty="0"/>
              <a:t>, se </a:t>
            </a:r>
            <a:r>
              <a:rPr dirty="0" err="1"/>
              <a:t>toma</a:t>
            </a:r>
            <a:r>
              <a:rPr dirty="0"/>
              <a:t> </a:t>
            </a:r>
            <a:r>
              <a:rPr dirty="0" err="1"/>
              <a:t>el</a:t>
            </a:r>
            <a:r>
              <a:rPr dirty="0"/>
              <a:t> </a:t>
            </a:r>
            <a:r>
              <a:rPr dirty="0" err="1"/>
              <a:t>promedio</a:t>
            </a:r>
            <a:r>
              <a:rPr dirty="0"/>
              <a:t> de la </a:t>
            </a:r>
            <a:r>
              <a:rPr dirty="0" err="1"/>
              <a:t>localidad</a:t>
            </a:r>
            <a:r>
              <a:rPr dirty="0"/>
              <a:t>, </a:t>
            </a:r>
            <a:r>
              <a:rPr dirty="0" err="1"/>
              <a:t>clase</a:t>
            </a:r>
            <a:r>
              <a:rPr dirty="0"/>
              <a:t> de </a:t>
            </a:r>
            <a:r>
              <a:rPr dirty="0" err="1"/>
              <a:t>predio</a:t>
            </a:r>
            <a:r>
              <a:rPr dirty="0"/>
              <a:t>, </a:t>
            </a:r>
            <a:r>
              <a:rPr dirty="0" err="1"/>
              <a:t>año</a:t>
            </a:r>
            <a:r>
              <a:rPr dirty="0"/>
              <a:t> y </a:t>
            </a:r>
            <a:r>
              <a:rPr dirty="0" err="1"/>
              <a:t>estrato</a:t>
            </a:r>
            <a:r>
              <a:rPr dirty="0"/>
              <a:t> para </a:t>
            </a:r>
            <a:r>
              <a:rPr dirty="0" err="1"/>
              <a:t>imputar</a:t>
            </a:r>
            <a:r>
              <a:rPr dirty="0"/>
              <a:t> </a:t>
            </a:r>
            <a:r>
              <a:rPr dirty="0" err="1"/>
              <a:t>el</a:t>
            </a:r>
            <a:r>
              <a:rPr dirty="0"/>
              <a:t> valor </a:t>
            </a:r>
            <a:r>
              <a:rPr dirty="0" err="1"/>
              <a:t>promedio</a:t>
            </a:r>
            <a:r>
              <a:rPr dirty="0"/>
              <a:t> de </a:t>
            </a:r>
            <a:r>
              <a:rPr dirty="0" err="1"/>
              <a:t>arriendo</a:t>
            </a:r>
            <a:r>
              <a:rPr dirty="0"/>
              <a:t>.</a:t>
            </a:r>
          </a:p>
          <a:p>
            <a:pPr lvl="1"/>
            <a:r>
              <a:rPr dirty="0"/>
              <a:t>Una </a:t>
            </a:r>
            <a:r>
              <a:rPr dirty="0" err="1"/>
              <a:t>vez</a:t>
            </a:r>
            <a:r>
              <a:rPr dirty="0"/>
              <a:t> se </a:t>
            </a:r>
            <a:r>
              <a:rPr dirty="0" err="1"/>
              <a:t>tiene</a:t>
            </a:r>
            <a:r>
              <a:rPr dirty="0"/>
              <a:t> la base de </a:t>
            </a:r>
            <a:r>
              <a:rPr dirty="0" err="1"/>
              <a:t>datos</a:t>
            </a:r>
            <a:r>
              <a:rPr dirty="0"/>
              <a:t> a </a:t>
            </a:r>
            <a:r>
              <a:rPr dirty="0" err="1"/>
              <a:t>nivel</a:t>
            </a:r>
            <a:r>
              <a:rPr dirty="0"/>
              <a:t> de </a:t>
            </a:r>
            <a:r>
              <a:rPr dirty="0" err="1"/>
              <a:t>sectores</a:t>
            </a:r>
            <a:r>
              <a:rPr dirty="0"/>
              <a:t>, se </a:t>
            </a:r>
            <a:r>
              <a:rPr dirty="0" err="1"/>
              <a:t>excluyen</a:t>
            </a:r>
            <a:r>
              <a:rPr dirty="0"/>
              <a:t> </a:t>
            </a:r>
            <a:r>
              <a:rPr dirty="0" err="1"/>
              <a:t>aquellos</a:t>
            </a:r>
            <a:r>
              <a:rPr dirty="0"/>
              <a:t> </a:t>
            </a:r>
            <a:r>
              <a:rPr dirty="0" err="1"/>
              <a:t>casos</a:t>
            </a:r>
            <a:r>
              <a:rPr dirty="0"/>
              <a:t> con una TCR superior al 1% o </a:t>
            </a:r>
            <a:r>
              <a:rPr dirty="0" err="1"/>
              <a:t>menor</a:t>
            </a:r>
            <a:r>
              <a:rPr dirty="0"/>
              <a:t> al 0.33%.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Modelo aplicado</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pPr marL="0" lvl="0" indent="0">
                  <a:buNone/>
                </a:pPr>
                <a:r>
                  <a:rPr dirty="0" err="1"/>
                  <a:t>En</a:t>
                </a:r>
                <a:r>
                  <a:rPr dirty="0"/>
                  <a:t> </a:t>
                </a:r>
                <a:r>
                  <a:rPr dirty="0" err="1"/>
                  <a:t>este</a:t>
                </a:r>
                <a:r>
                  <a:rPr dirty="0"/>
                  <a:t> </a:t>
                </a:r>
                <a:r>
                  <a:rPr dirty="0" err="1"/>
                  <a:t>modelo</a:t>
                </a:r>
                <a:r>
                  <a:rPr dirty="0"/>
                  <a:t> la variable </a:t>
                </a:r>
                <a:r>
                  <a:rPr dirty="0" err="1"/>
                  <a:t>respuesta</a:t>
                </a:r>
                <a:r>
                  <a:rPr dirty="0"/>
                  <a:t> es </a:t>
                </a:r>
                <a:r>
                  <a:rPr dirty="0" err="1"/>
                  <a:t>el</a:t>
                </a:r>
                <a:r>
                  <a:rPr dirty="0"/>
                  <a:t> valor integral de </a:t>
                </a:r>
                <a:r>
                  <a:rPr dirty="0" err="1"/>
                  <a:t>venta</a:t>
                </a:r>
                <a:r>
                  <a:rPr dirty="0"/>
                  <a:t>, </a:t>
                </a:r>
                <a:r>
                  <a:rPr dirty="0" err="1"/>
                  <a:t>mientras</a:t>
                </a:r>
                <a:r>
                  <a:rPr dirty="0"/>
                  <a:t> que una de las variables </a:t>
                </a:r>
                <a:r>
                  <a:rPr dirty="0" err="1"/>
                  <a:t>independientes</a:t>
                </a:r>
                <a:r>
                  <a:rPr dirty="0"/>
                  <a:t> es </a:t>
                </a:r>
                <a:r>
                  <a:rPr dirty="0" err="1"/>
                  <a:t>el</a:t>
                </a:r>
                <a:r>
                  <a:rPr dirty="0"/>
                  <a:t> valor integral de </a:t>
                </a:r>
                <a:r>
                  <a:rPr dirty="0" err="1"/>
                  <a:t>arriendo</a:t>
                </a:r>
                <a:r>
                  <a:rPr dirty="0"/>
                  <a:t>.</a:t>
                </a:r>
                <a:endParaRPr lang="es-419" dirty="0"/>
              </a:p>
              <a:p>
                <a:pPr marL="0" lvl="0" indent="0">
                  <a:buNone/>
                </a:pPr>
                <a:endParaRPr dirty="0"/>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𝑉𝑎𝑙𝑜𝑟</m:t>
                      </m:r>
                      <m:r>
                        <a:rPr>
                          <a:latin typeface="Cambria Math" panose="02040503050406030204" pitchFamily="18" charset="0"/>
                        </a:rPr>
                        <m:t>_</m:t>
                      </m:r>
                      <m:r>
                        <a:rPr>
                          <a:latin typeface="Cambria Math" panose="02040503050406030204" pitchFamily="18" charset="0"/>
                        </a:rPr>
                        <m:t>𝑖𝑛𝑡𝑒𝑔𝑟𝑎𝑙</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𝑉𝑎𝑙𝑜𝑟</m:t>
                          </m:r>
                          <m:r>
                            <a:rPr>
                              <a:latin typeface="Cambria Math" panose="02040503050406030204" pitchFamily="18" charset="0"/>
                            </a:rPr>
                            <m:t>_</m:t>
                          </m:r>
                          <m:r>
                            <a:rPr>
                              <a:latin typeface="Cambria Math" panose="02040503050406030204" pitchFamily="18" charset="0"/>
                            </a:rPr>
                            <m:t>𝑡𝑜𝑡𝑎𝑙</m:t>
                          </m:r>
                        </m:num>
                        <m:den>
                          <m:r>
                            <a:rPr>
                              <a:latin typeface="Cambria Math" panose="02040503050406030204" pitchFamily="18" charset="0"/>
                            </a:rPr>
                            <m:t>𝐴𝑟𝑒𝑎</m:t>
                          </m:r>
                          <m:r>
                            <a:rPr>
                              <a:latin typeface="Cambria Math" panose="02040503050406030204" pitchFamily="18" charset="0"/>
                            </a:rPr>
                            <m:t>_</m:t>
                          </m:r>
                          <m:r>
                            <a:rPr>
                              <a:latin typeface="Cambria Math" panose="02040503050406030204" pitchFamily="18" charset="0"/>
                            </a:rPr>
                            <m:t>𝑐𝑜𝑛𝑠𝑡𝑟𝑢𝑖𝑑𝑎</m:t>
                          </m:r>
                        </m:den>
                      </m:f>
                    </m:oMath>
                  </m:oMathPara>
                </a14:m>
                <a:endParaRPr dirty="0"/>
              </a:p>
              <a:p>
                <a:pPr marL="0" lvl="0" indent="0">
                  <a:buNone/>
                </a:pPr>
                <a:endParaRPr lang="es-419" dirty="0"/>
              </a:p>
              <a:p>
                <a:pPr marL="0" lvl="0" indent="0">
                  <a:buNone/>
                </a:pPr>
                <a:r>
                  <a:rPr dirty="0" err="1"/>
                  <a:t>Considerando</a:t>
                </a:r>
                <a:r>
                  <a:rPr dirty="0"/>
                  <a:t> que no se </a:t>
                </a:r>
                <a:r>
                  <a:rPr dirty="0" err="1"/>
                  <a:t>cuenta</a:t>
                </a:r>
                <a:r>
                  <a:rPr dirty="0"/>
                  <a:t> con </a:t>
                </a:r>
                <a:r>
                  <a:rPr dirty="0" err="1"/>
                  <a:t>información</a:t>
                </a:r>
                <a:r>
                  <a:rPr dirty="0"/>
                  <a:t> de </a:t>
                </a:r>
                <a:r>
                  <a:rPr dirty="0" err="1"/>
                  <a:t>ventas</a:t>
                </a:r>
                <a:r>
                  <a:rPr dirty="0"/>
                  <a:t> y </a:t>
                </a:r>
                <a:r>
                  <a:rPr dirty="0" err="1"/>
                  <a:t>arriendo</a:t>
                </a:r>
                <a:r>
                  <a:rPr dirty="0"/>
                  <a:t> de </a:t>
                </a:r>
                <a:r>
                  <a:rPr dirty="0" err="1"/>
                  <a:t>manera</a:t>
                </a:r>
                <a:r>
                  <a:rPr dirty="0"/>
                  <a:t> </a:t>
                </a:r>
                <a:r>
                  <a:rPr dirty="0" err="1"/>
                  <a:t>simultánea</a:t>
                </a:r>
                <a:r>
                  <a:rPr dirty="0"/>
                  <a:t> </a:t>
                </a:r>
                <a:r>
                  <a:rPr dirty="0" err="1"/>
                  <a:t>en</a:t>
                </a:r>
                <a:r>
                  <a:rPr dirty="0"/>
                  <a:t> un solo </a:t>
                </a:r>
                <a:r>
                  <a:rPr dirty="0" err="1"/>
                  <a:t>predio</a:t>
                </a:r>
                <a:r>
                  <a:rPr dirty="0"/>
                  <a:t>, se </a:t>
                </a:r>
                <a:r>
                  <a:rPr dirty="0" err="1"/>
                  <a:t>toma</a:t>
                </a:r>
                <a:r>
                  <a:rPr dirty="0"/>
                  <a:t> la </a:t>
                </a:r>
                <a:r>
                  <a:rPr dirty="0" err="1"/>
                  <a:t>propuesta</a:t>
                </a:r>
                <a:r>
                  <a:rPr dirty="0"/>
                  <a:t> dada </a:t>
                </a:r>
                <a:r>
                  <a:rPr dirty="0" err="1"/>
                  <a:t>en</a:t>
                </a:r>
                <a:r>
                  <a:rPr dirty="0"/>
                  <a:t> Deaton (1985), </a:t>
                </a:r>
                <a:r>
                  <a:rPr dirty="0" err="1"/>
                  <a:t>cuyas</a:t>
                </a:r>
                <a:r>
                  <a:rPr dirty="0"/>
                  <a:t> </a:t>
                </a:r>
                <a:r>
                  <a:rPr dirty="0" err="1"/>
                  <a:t>cohortes</a:t>
                </a:r>
                <a:r>
                  <a:rPr dirty="0"/>
                  <a:t> van a </a:t>
                </a:r>
                <a:r>
                  <a:rPr dirty="0" err="1"/>
                  <a:t>estar</a:t>
                </a:r>
                <a:r>
                  <a:rPr dirty="0"/>
                  <a:t> </a:t>
                </a:r>
                <a:r>
                  <a:rPr dirty="0" err="1"/>
                  <a:t>representadas</a:t>
                </a:r>
                <a:r>
                  <a:rPr dirty="0"/>
                  <a:t> por los </a:t>
                </a:r>
                <a:r>
                  <a:rPr dirty="0" err="1"/>
                  <a:t>diferentes</a:t>
                </a:r>
                <a:r>
                  <a:rPr dirty="0"/>
                  <a:t> </a:t>
                </a:r>
                <a:r>
                  <a:rPr dirty="0" err="1"/>
                  <a:t>sectores</a:t>
                </a:r>
                <a:r>
                  <a:rPr dirty="0"/>
                  <a:t> </a:t>
                </a:r>
                <a:r>
                  <a:rPr dirty="0" err="1"/>
                  <a:t>catastrales</a:t>
                </a:r>
                <a:r>
                  <a:rPr dirty="0"/>
                  <a:t>.</a:t>
                </a: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833" t="-1078" r="-833"/>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Modelo aplicado</a:t>
            </a:r>
          </a:p>
        </p:txBody>
      </p:sp>
      <p:sp>
        <p:nvSpPr>
          <p:cNvPr id="3" name="Marcador de contenido 2"/>
          <p:cNvSpPr>
            <a:spLocks noGrp="1"/>
          </p:cNvSpPr>
          <p:nvPr>
            <p:ph idx="1"/>
          </p:nvPr>
        </p:nvSpPr>
        <p:spPr/>
        <p:txBody>
          <a:bodyPr/>
          <a:lstStyle/>
          <a:p>
            <a:pPr marL="0" lvl="0" indent="0">
              <a:buNone/>
            </a:pPr>
            <a:r>
              <a:t>De esta manera, el modelo estimado es un modelo lineal mixto y se presenta a continuación</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𝑃</m:t>
                      </m:r>
                    </m:e>
                    <m:sub>
                      <m:r>
                        <a:rPr>
                          <a:latin typeface="Cambria Math" panose="02040503050406030204" pitchFamily="18" charset="0"/>
                        </a:rPr>
                        <m:t>𝑖𝑗</m:t>
                      </m:r>
                    </m:sub>
                  </m:sSub>
                  <m:r>
                    <a:rPr>
                      <a:latin typeface="Cambria Math" panose="02040503050406030204" pitchFamily="18" charset="0"/>
                    </a:rPr>
                    <m:t>=</m:t>
                  </m:r>
                  <m:r>
                    <a:rPr>
                      <a:latin typeface="Cambria Math" panose="02040503050406030204" pitchFamily="18" charset="0"/>
                    </a:rPr>
                    <m:t>𝛼</m:t>
                  </m:r>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𝑖𝑗</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𝑘</m:t>
                      </m:r>
                    </m:sub>
                  </m:sSub>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𝑖𝑗</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𝜂</m:t>
                      </m:r>
                    </m:e>
                    <m:sub>
                      <m:r>
                        <a:rPr>
                          <a:latin typeface="Cambria Math" panose="02040503050406030204" pitchFamily="18" charset="0"/>
                        </a:rPr>
                        <m:t>𝑙</m:t>
                      </m:r>
                    </m:sub>
                  </m:sSub>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𝑖𝑗</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𝜅</m:t>
                      </m:r>
                    </m:e>
                    <m:sub>
                      <m:r>
                        <a:rPr>
                          <a:latin typeface="Cambria Math" panose="02040503050406030204" pitchFamily="18" charset="0"/>
                        </a:rPr>
                        <m:t>𝑝</m:t>
                      </m:r>
                    </m:sub>
                  </m:sSub>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𝑖𝑗</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𝛿</m:t>
                      </m:r>
                    </m:e>
                    <m:sub>
                      <m:r>
                        <a:rPr>
                          <a:latin typeface="Cambria Math" panose="02040503050406030204" pitchFamily="18" charset="0"/>
                        </a:rPr>
                        <m:t>𝑚</m:t>
                      </m:r>
                    </m:sub>
                  </m:sSub>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𝑖𝑗</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𝜖</m:t>
                      </m:r>
                    </m:e>
                    <m:sub>
                      <m:r>
                        <a:rPr>
                          <a:latin typeface="Cambria Math" panose="02040503050406030204" pitchFamily="18" charset="0"/>
                        </a:rPr>
                        <m:t>𝑖𝑗</m:t>
                      </m:r>
                    </m:sub>
                  </m:sSub>
                </m:oMath>
              </m:oMathPara>
            </a14:m>
            <a:endParaRPr/>
          </a:p>
          <a:p>
            <a:pPr marL="0" lvl="0" indent="0">
              <a:buNone/>
            </a:pPr>
            <a:r>
              <a:t>En este modelo se supone lo siguiente</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nary>
                    <m:naryPr>
                      <m:chr m:val="∑"/>
                      <m:limLoc m:val="undOvr"/>
                      <m:ctrlPr>
                        <a:rPr>
                          <a:latin typeface="Cambria Math" panose="02040503050406030204" pitchFamily="18" charset="0"/>
                        </a:rPr>
                      </m:ctrlPr>
                    </m:naryPr>
                    <m:sub>
                      <m:r>
                        <a:rPr>
                          <a:latin typeface="Cambria Math" panose="02040503050406030204" pitchFamily="18" charset="0"/>
                        </a:rPr>
                        <m:t>𝑘</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𝑘</m:t>
                          </m:r>
                        </m:sub>
                      </m:sSub>
                    </m:e>
                  </m:nary>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𝑙</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𝜂</m:t>
                          </m:r>
                        </m:e>
                        <m:sub>
                          <m:r>
                            <a:rPr>
                              <a:latin typeface="Cambria Math" panose="02040503050406030204" pitchFamily="18" charset="0"/>
                            </a:rPr>
                            <m:t>𝑙</m:t>
                          </m:r>
                        </m:sub>
                      </m:sSub>
                    </m:e>
                  </m:nary>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𝑝</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𝜅</m:t>
                          </m:r>
                        </m:e>
                        <m:sub>
                          <m:r>
                            <a:rPr>
                              <a:latin typeface="Cambria Math" panose="02040503050406030204" pitchFamily="18" charset="0"/>
                            </a:rPr>
                            <m:t>𝑝</m:t>
                          </m:r>
                        </m:sub>
                      </m:sSub>
                    </m:e>
                  </m:nary>
                  <m:r>
                    <a:rPr>
                      <a:latin typeface="Cambria Math" panose="02040503050406030204" pitchFamily="18" charset="0"/>
                    </a:rPr>
                    <m:t>=0,</m:t>
                  </m:r>
                </m:oMath>
              </m:oMathPara>
            </a14:m>
            <a:endParaRPr/>
          </a:p>
          <a:p>
            <a:pPr marL="0" lvl="0" indent="0">
              <a:buNone/>
            </a:pPr>
            <a:r>
              <a:t>La TCR se puede visualizar de la forma</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𝑃</m:t>
                      </m:r>
                    </m:e>
                    <m:sub>
                      <m:r>
                        <a:rPr>
                          <a:latin typeface="Cambria Math" panose="02040503050406030204" pitchFamily="18" charset="0"/>
                        </a:rPr>
                        <m:t>𝑖𝑗</m:t>
                      </m:r>
                    </m:sub>
                  </m:sSub>
                  <m:r>
                    <a:rPr>
                      <a:latin typeface="Cambria Math" panose="02040503050406030204" pitchFamily="18" charset="0"/>
                    </a:rPr>
                    <m:t>=</m:t>
                  </m:r>
                  <m:d>
                    <m:dPr>
                      <m:begChr m:val="["/>
                      <m:endChr m:val="]"/>
                      <m:ctrlPr>
                        <a:rPr i="1">
                          <a:latin typeface="Cambria Math" panose="02040503050406030204" pitchFamily="18" charset="0"/>
                        </a:rPr>
                      </m:ctrlPr>
                    </m:dPr>
                    <m:e>
                      <m:r>
                        <a:rPr>
                          <a:latin typeface="Cambria Math" panose="02040503050406030204" pitchFamily="18" charset="0"/>
                        </a:rPr>
                        <m:t>𝛼</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𝑘</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𝜂</m:t>
                          </m:r>
                        </m:e>
                        <m:sub>
                          <m:r>
                            <a:rPr>
                              <a:latin typeface="Cambria Math" panose="02040503050406030204" pitchFamily="18" charset="0"/>
                            </a:rPr>
                            <m:t>𝑙</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𝛿</m:t>
                          </m:r>
                        </m:e>
                        <m:sub>
                          <m:r>
                            <a:rPr>
                              <a:latin typeface="Cambria Math" panose="02040503050406030204" pitchFamily="18" charset="0"/>
                            </a:rPr>
                            <m:t>𝑚</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𝜅</m:t>
                          </m:r>
                        </m:e>
                        <m:sub>
                          <m:r>
                            <a:rPr>
                              <a:latin typeface="Cambria Math" panose="02040503050406030204" pitchFamily="18" charset="0"/>
                            </a:rPr>
                            <m:t>𝑝</m:t>
                          </m:r>
                        </m:sub>
                      </m:sSub>
                    </m:e>
                  </m:d>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𝑖𝑗</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𝜖</m:t>
                      </m:r>
                    </m:e>
                    <m:sub>
                      <m:r>
                        <a:rPr>
                          <a:latin typeface="Cambria Math" panose="02040503050406030204" pitchFamily="18" charset="0"/>
                        </a:rPr>
                        <m:t>𝑖𝑗</m:t>
                      </m:r>
                    </m:sub>
                  </m:sSub>
                </m:oMath>
              </m:oMathPara>
            </a14:m>
            <a:endParaRPr/>
          </a:p>
          <a:p>
            <a:pPr marL="0" lvl="0" indent="0">
              <a:buNone/>
            </a:pPr>
            <a:r>
              <a:t>donde se observa que la tasa de renta, se va a calcular a partir de la suma de los respectivos coeficientes, según sea el caso.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Resultados - PH</a:t>
            </a:r>
          </a:p>
        </p:txBody>
      </p:sp>
      <p:pic>
        <p:nvPicPr>
          <p:cNvPr id="3" name="Picture 1" descr="PRESENTACION_ESTUDIO_TASA_RENTA_files/figure-pptx/scph-1.png"/>
          <p:cNvPicPr>
            <a:picLocks noGrp="1" noChangeAspect="1"/>
          </p:cNvPicPr>
          <p:nvPr/>
        </p:nvPicPr>
        <p:blipFill>
          <a:blip r:embed="rId2"/>
          <a:stretch>
            <a:fillRect/>
          </a:stretch>
        </p:blipFill>
        <p:spPr bwMode="auto">
          <a:xfrm>
            <a:off x="1905000" y="1536700"/>
            <a:ext cx="8369300" cy="4013200"/>
          </a:xfrm>
          <a:prstGeom prst="rect">
            <a:avLst/>
          </a:prstGeom>
          <a:noFill/>
          <a:ln w="9525">
            <a:noFill/>
            <a:headEnd/>
            <a:tailEnd/>
          </a:ln>
        </p:spPr>
      </p:pic>
      <p:sp>
        <p:nvSpPr>
          <p:cNvPr id="4" name="TextBox 3"/>
          <p:cNvSpPr txBox="1"/>
          <p:nvPr/>
        </p:nvSpPr>
        <p:spPr>
          <a:xfrm>
            <a:off x="609600" y="5549900"/>
            <a:ext cx="10972800" cy="508000"/>
          </a:xfrm>
          <a:prstGeom prst="rect">
            <a:avLst/>
          </a:prstGeom>
          <a:noFill/>
        </p:spPr>
        <p:txBody>
          <a:bodyPr/>
          <a:lstStyle/>
          <a:p>
            <a:pPr marL="0" lvl="0" indent="0" algn="ctr">
              <a:buNone/>
            </a:pPr>
            <a:r>
              <a:t>Diagrama de dispersión de los valores integrales de venta y de arriendo con sus respectivas rectas de regresión ajustadas por estrato y vigencia para apartamentos.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Introducción</a:t>
            </a:r>
          </a:p>
        </p:txBody>
      </p:sp>
      <p:sp>
        <p:nvSpPr>
          <p:cNvPr id="3" name="Marcador de contenido 2"/>
          <p:cNvSpPr>
            <a:spLocks noGrp="1"/>
          </p:cNvSpPr>
          <p:nvPr>
            <p:ph idx="1"/>
          </p:nvPr>
        </p:nvSpPr>
        <p:spPr/>
        <p:txBody>
          <a:bodyPr/>
          <a:lstStyle/>
          <a:p>
            <a:pPr marL="0" lvl="0" indent="0">
              <a:buNone/>
            </a:pPr>
            <a:r>
              <a:t>La UAECD recolecta ofertas de mercado de venta o arriendo, a través de recorridos sectorizados en la ciudad, que constituyen una importante fuente primaria. De manera complementaria y no menos importante, la entidad también obtiene ofertas de fuentes secundarias, gestionadas a través de convenios o acuerdos con entidades del sector público o privado.</a:t>
            </a:r>
          </a:p>
          <a:p>
            <a:pPr marL="0" lvl="0" indent="0">
              <a:buNone/>
            </a:pPr>
            <a:r>
              <a:t>Particularmente, en ejercicios realizados al interior de la entidad, tendientes a estimar el valor integral de predios en propiedad horizontal, se han identificado dificultades relacionadas con la escasa o nula información en algunas localizaciones de la ciudad. Para superar esta problemática, surge la propuesta de utilizar la información de ofertas de mercado para estimar las tasas de capitalización de renta (TCR).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106580"/>
            <a:ext cx="10972800" cy="1143000"/>
          </a:xfrm>
        </p:spPr>
        <p:txBody>
          <a:bodyPr/>
          <a:lstStyle/>
          <a:p>
            <a:pPr marL="0" lvl="0" indent="0">
              <a:buNone/>
            </a:pPr>
            <a:r>
              <a:rPr dirty="0" err="1"/>
              <a:t>Resultados</a:t>
            </a:r>
            <a:r>
              <a:rPr dirty="0"/>
              <a:t> - PH</a:t>
            </a:r>
          </a:p>
        </p:txBody>
      </p:sp>
      <p:graphicFrame>
        <p:nvGraphicFramePr>
          <p:cNvPr id="511966761" name="Tabla 511966760"/>
          <p:cNvGraphicFramePr>
            <a:graphicFrameLocks noGrp="1"/>
          </p:cNvGraphicFramePr>
          <p:nvPr>
            <p:extLst>
              <p:ext uri="{D42A27DB-BD31-4B8C-83A1-F6EECF244321}">
                <p14:modId xmlns:p14="http://schemas.microsoft.com/office/powerpoint/2010/main" val="852312304"/>
              </p:ext>
            </p:extLst>
          </p:nvPr>
        </p:nvGraphicFramePr>
        <p:xfrm>
          <a:off x="2381693" y="1754372"/>
          <a:ext cx="2668883" cy="4745373"/>
        </p:xfrm>
        <a:graphic>
          <a:graphicData uri="http://schemas.openxmlformats.org/drawingml/2006/table">
            <a:tbl>
              <a:tblPr/>
              <a:tblGrid>
                <a:gridCol w="571551">
                  <a:extLst>
                    <a:ext uri="{9D8B030D-6E8A-4147-A177-3AD203B41FA5}">
                      <a16:colId xmlns:a16="http://schemas.microsoft.com/office/drawing/2014/main" val="20000"/>
                    </a:ext>
                  </a:extLst>
                </a:gridCol>
                <a:gridCol w="920528">
                  <a:extLst>
                    <a:ext uri="{9D8B030D-6E8A-4147-A177-3AD203B41FA5}">
                      <a16:colId xmlns:a16="http://schemas.microsoft.com/office/drawing/2014/main" val="20001"/>
                    </a:ext>
                  </a:extLst>
                </a:gridCol>
                <a:gridCol w="1176804">
                  <a:extLst>
                    <a:ext uri="{9D8B030D-6E8A-4147-A177-3AD203B41FA5}">
                      <a16:colId xmlns:a16="http://schemas.microsoft.com/office/drawing/2014/main" val="20002"/>
                    </a:ext>
                  </a:extLst>
                </a:gridCol>
              </a:tblGrid>
              <a:tr h="390241">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AÑO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ESTRATO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dirty="0">
                          <a:solidFill>
                            <a:srgbClr val="000000">
                              <a:alpha val="100000"/>
                            </a:srgbClr>
                          </a:solidFill>
                          <a:latin typeface="Calibri" panose="020F0502020204030204" pitchFamily="34" charset="0"/>
                          <a:cs typeface="Calibri" panose="020F0502020204030204" pitchFamily="34" charset="0"/>
                          <a:sym typeface="Arial"/>
                        </a:rPr>
                        <a:t>TASA_RENTA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0.00540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2956">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0.00538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0.00546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0.00540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2956">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0.00553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0.00550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0.00559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2956">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0.00553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2956">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0.00516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62956">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0.00514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62956">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0.00521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62956">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dirty="0">
                          <a:solidFill>
                            <a:srgbClr val="000000">
                              <a:alpha val="100000"/>
                            </a:srgbClr>
                          </a:solidFill>
                          <a:latin typeface="Calibri" panose="020F0502020204030204" pitchFamily="34" charset="0"/>
                          <a:cs typeface="Calibri" panose="020F0502020204030204" pitchFamily="34" charset="0"/>
                          <a:sym typeface="Arial"/>
                        </a:rPr>
                        <a:t>0.00515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para </a:t>
            </a:r>
            <a:r>
              <a:rPr dirty="0" err="1"/>
              <a:t>apartamentos</a:t>
            </a:r>
            <a:r>
              <a:rPr dirty="0"/>
              <a:t> </a:t>
            </a:r>
            <a:r>
              <a:rPr dirty="0" err="1"/>
              <a:t>según</a:t>
            </a:r>
            <a:r>
              <a:rPr dirty="0"/>
              <a:t> </a:t>
            </a:r>
            <a:r>
              <a:rPr dirty="0" err="1"/>
              <a:t>estratos</a:t>
            </a:r>
            <a:r>
              <a:rPr dirty="0"/>
              <a:t> y </a:t>
            </a:r>
            <a:r>
              <a:rPr dirty="0" err="1"/>
              <a:t>años</a:t>
            </a:r>
            <a:r>
              <a:rPr dirty="0"/>
              <a:t>.</a:t>
            </a:r>
          </a:p>
        </p:txBody>
      </p:sp>
      <p:graphicFrame>
        <p:nvGraphicFramePr>
          <p:cNvPr id="221656764" name="Tabla 221656763"/>
          <p:cNvGraphicFramePr>
            <a:graphicFrameLocks noGrp="1"/>
          </p:cNvGraphicFramePr>
          <p:nvPr>
            <p:extLst>
              <p:ext uri="{D42A27DB-BD31-4B8C-83A1-F6EECF244321}">
                <p14:modId xmlns:p14="http://schemas.microsoft.com/office/powerpoint/2010/main" val="1177191360"/>
              </p:ext>
            </p:extLst>
          </p:nvPr>
        </p:nvGraphicFramePr>
        <p:xfrm>
          <a:off x="5725621" y="1754372"/>
          <a:ext cx="2831609" cy="4756871"/>
        </p:xfrm>
        <a:graphic>
          <a:graphicData uri="http://schemas.openxmlformats.org/drawingml/2006/table">
            <a:tbl>
              <a:tblPr/>
              <a:tblGrid>
                <a:gridCol w="591023">
                  <a:extLst>
                    <a:ext uri="{9D8B030D-6E8A-4147-A177-3AD203B41FA5}">
                      <a16:colId xmlns:a16="http://schemas.microsoft.com/office/drawing/2014/main" val="20000"/>
                    </a:ext>
                  </a:extLst>
                </a:gridCol>
                <a:gridCol w="980506">
                  <a:extLst>
                    <a:ext uri="{9D8B030D-6E8A-4147-A177-3AD203B41FA5}">
                      <a16:colId xmlns:a16="http://schemas.microsoft.com/office/drawing/2014/main" val="20001"/>
                    </a:ext>
                  </a:extLst>
                </a:gridCol>
                <a:gridCol w="1260080">
                  <a:extLst>
                    <a:ext uri="{9D8B030D-6E8A-4147-A177-3AD203B41FA5}">
                      <a16:colId xmlns:a16="http://schemas.microsoft.com/office/drawing/2014/main" val="20002"/>
                    </a:ext>
                  </a:extLst>
                </a:gridCol>
              </a:tblGrid>
              <a:tr h="402011">
                <a:tc>
                  <a:txBody>
                    <a:bodyPr/>
                    <a:lstStyle/>
                    <a:p>
                      <a:pPr marL="63500" marR="63500" algn="l">
                        <a:lnSpc>
                          <a:spcPct val="100000"/>
                        </a:lnSpc>
                        <a:spcBef>
                          <a:spcPts val="500"/>
                        </a:spcBef>
                        <a:spcAft>
                          <a:spcPts val="500"/>
                        </a:spcAft>
                        <a:buNone/>
                      </a:pPr>
                      <a:r>
                        <a:rPr sz="1600">
                          <a:solidFill>
                            <a:srgbClr val="000000">
                              <a:alpha val="100000"/>
                            </a:srgbClr>
                          </a:solidFill>
                          <a:latin typeface="Calibri" panose="020F0502020204030204" pitchFamily="34" charset="0"/>
                          <a:cs typeface="Calibri" panose="020F0502020204030204" pitchFamily="34" charset="0"/>
                          <a:sym typeface="Arial"/>
                        </a:rPr>
                        <a:t>AÑO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600">
                          <a:solidFill>
                            <a:srgbClr val="000000">
                              <a:alpha val="100000"/>
                            </a:srgbClr>
                          </a:solidFill>
                          <a:latin typeface="Calibri" panose="020F0502020204030204" pitchFamily="34" charset="0"/>
                          <a:cs typeface="Calibri" panose="020F0502020204030204" pitchFamily="34" charset="0"/>
                          <a:sym typeface="Arial"/>
                        </a:rPr>
                        <a:t>ESTRATO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600">
                          <a:solidFill>
                            <a:srgbClr val="000000">
                              <a:alpha val="100000"/>
                            </a:srgbClr>
                          </a:solidFill>
                          <a:latin typeface="Calibri" panose="020F0502020204030204" pitchFamily="34" charset="0"/>
                          <a:cs typeface="Calibri" panose="020F0502020204030204" pitchFamily="34" charset="0"/>
                          <a:sym typeface="Arial"/>
                        </a:rPr>
                        <a:t>TASA_RENTA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dirty="0">
                          <a:solidFill>
                            <a:srgbClr val="000000">
                              <a:alpha val="100000"/>
                            </a:srgbClr>
                          </a:solidFill>
                          <a:latin typeface="Calibri" panose="020F0502020204030204" pitchFamily="34" charset="0"/>
                          <a:cs typeface="Calibri" panose="020F0502020204030204" pitchFamily="34" charset="0"/>
                          <a:sym typeface="Arial"/>
                        </a:rPr>
                        <a:t>0.00491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0.00491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2956">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0.00483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0.00482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2956">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0.00483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62956">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0.00463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dirty="0">
                          <a:solidFill>
                            <a:srgbClr val="000000">
                              <a:alpha val="100000"/>
                            </a:srgbClr>
                          </a:solidFill>
                          <a:latin typeface="Calibri" panose="020F0502020204030204" pitchFamily="34" charset="0"/>
                          <a:cs typeface="Calibri" panose="020F0502020204030204" pitchFamily="34" charset="0"/>
                          <a:sym typeface="Arial"/>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dirty="0">
                          <a:solidFill>
                            <a:srgbClr val="000000">
                              <a:alpha val="100000"/>
                            </a:srgbClr>
                          </a:solidFill>
                          <a:latin typeface="Calibri" panose="020F0502020204030204" pitchFamily="34" charset="0"/>
                          <a:cs typeface="Calibri" panose="020F0502020204030204" pitchFamily="34" charset="0"/>
                          <a:sym typeface="Arial"/>
                        </a:rPr>
                        <a:t>0.00459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Resultados - PH</a:t>
            </a:r>
          </a:p>
        </p:txBody>
      </p:sp>
      <p:pic>
        <p:nvPicPr>
          <p:cNvPr id="3" name="Picture 1" descr="PRESENTACION_ESTUDIO_TASA_RENTA_files/figure-pptx/tasaphest-1.png"/>
          <p:cNvPicPr>
            <a:picLocks noGrp="1" noChangeAspect="1"/>
          </p:cNvPicPr>
          <p:nvPr/>
        </p:nvPicPr>
        <p:blipFill>
          <a:blip r:embed="rId2"/>
          <a:stretch>
            <a:fillRect/>
          </a:stretch>
        </p:blipFill>
        <p:spPr bwMode="auto">
          <a:xfrm>
            <a:off x="1905000" y="1536700"/>
            <a:ext cx="8369300" cy="4013200"/>
          </a:xfrm>
          <a:prstGeom prst="rect">
            <a:avLst/>
          </a:prstGeom>
          <a:noFill/>
          <a:ln w="9525">
            <a:noFill/>
            <a:headEnd/>
            <a:tailEnd/>
          </a:ln>
        </p:spPr>
      </p:pic>
      <p:sp>
        <p:nvSpPr>
          <p:cNvPr id="4" name="TextBox 3"/>
          <p:cNvSpPr txBox="1"/>
          <p:nvPr/>
        </p:nvSpPr>
        <p:spPr>
          <a:xfrm>
            <a:off x="609600" y="5549900"/>
            <a:ext cx="10972800" cy="508000"/>
          </a:xfrm>
          <a:prstGeom prst="rect">
            <a:avLst/>
          </a:prstGeom>
          <a:noFill/>
        </p:spPr>
        <p:txBody>
          <a:bodyPr/>
          <a:lstStyle/>
          <a:p>
            <a:pPr marL="0" lvl="0" indent="0" algn="ctr">
              <a:buNone/>
            </a:pPr>
            <a:r>
              <a:t>Tasas de capitalización para apartamentos según estratos y años.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Resultados - PH</a:t>
            </a:r>
          </a:p>
        </p:txBody>
      </p:sp>
      <p:pic>
        <p:nvPicPr>
          <p:cNvPr id="3" name="Picture 1" descr="PRESENTACION_ESTUDIO_TASA_RENTA_files/figure-pptx/tasaphloc-1.png"/>
          <p:cNvPicPr>
            <a:picLocks noGrp="1" noChangeAspect="1"/>
          </p:cNvPicPr>
          <p:nvPr/>
        </p:nvPicPr>
        <p:blipFill>
          <a:blip r:embed="rId2"/>
          <a:stretch>
            <a:fillRect/>
          </a:stretch>
        </p:blipFill>
        <p:spPr bwMode="auto">
          <a:xfrm>
            <a:off x="609600" y="1714500"/>
            <a:ext cx="10972800" cy="3657600"/>
          </a:xfrm>
          <a:prstGeom prst="rect">
            <a:avLst/>
          </a:prstGeom>
          <a:noFill/>
          <a:ln w="9525">
            <a:noFill/>
            <a:headEnd/>
            <a:tailEnd/>
          </a:ln>
        </p:spPr>
      </p:pic>
      <p:sp>
        <p:nvSpPr>
          <p:cNvPr id="4" name="TextBox 3"/>
          <p:cNvSpPr txBox="1"/>
          <p:nvPr/>
        </p:nvSpPr>
        <p:spPr>
          <a:xfrm>
            <a:off x="609600" y="5549900"/>
            <a:ext cx="10972800" cy="508000"/>
          </a:xfrm>
          <a:prstGeom prst="rect">
            <a:avLst/>
          </a:prstGeom>
          <a:noFill/>
        </p:spPr>
        <p:txBody>
          <a:bodyPr/>
          <a:lstStyle/>
          <a:p>
            <a:pPr marL="0" lvl="0" indent="0" algn="ctr">
              <a:buNone/>
            </a:pPr>
            <a:r>
              <a:t>Tasas de capitalización para apartamentos según localidades y años.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Resultados - NPH</a:t>
            </a:r>
          </a:p>
        </p:txBody>
      </p:sp>
      <p:pic>
        <p:nvPicPr>
          <p:cNvPr id="3" name="Picture 1" descr="PRESENTACION_ESTUDIO_TASA_RENTA_files/figure-pptx/scnph-1.png"/>
          <p:cNvPicPr>
            <a:picLocks noGrp="1" noChangeAspect="1"/>
          </p:cNvPicPr>
          <p:nvPr/>
        </p:nvPicPr>
        <p:blipFill>
          <a:blip r:embed="rId2"/>
          <a:stretch>
            <a:fillRect/>
          </a:stretch>
        </p:blipFill>
        <p:spPr bwMode="auto">
          <a:xfrm>
            <a:off x="1905000" y="1536700"/>
            <a:ext cx="8369300" cy="4013200"/>
          </a:xfrm>
          <a:prstGeom prst="rect">
            <a:avLst/>
          </a:prstGeom>
          <a:noFill/>
          <a:ln w="9525">
            <a:noFill/>
            <a:headEnd/>
            <a:tailEnd/>
          </a:ln>
        </p:spPr>
      </p:pic>
      <p:sp>
        <p:nvSpPr>
          <p:cNvPr id="4" name="TextBox 3"/>
          <p:cNvSpPr txBox="1"/>
          <p:nvPr/>
        </p:nvSpPr>
        <p:spPr>
          <a:xfrm>
            <a:off x="609600" y="5549900"/>
            <a:ext cx="10972800" cy="508000"/>
          </a:xfrm>
          <a:prstGeom prst="rect">
            <a:avLst/>
          </a:prstGeom>
          <a:noFill/>
        </p:spPr>
        <p:txBody>
          <a:bodyPr/>
          <a:lstStyle/>
          <a:p>
            <a:pPr marL="0" lvl="0" indent="0" algn="ctr">
              <a:buNone/>
            </a:pPr>
            <a:r>
              <a:t>Diagrama de dispersión de los valores integrales de venta y de arriendo con sus respectivas rectas de regresión ajustadas por estrato y vigencia para apartamentos.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Resultados - NPH</a:t>
            </a:r>
          </a:p>
        </p:txBody>
      </p:sp>
      <p:graphicFrame>
        <p:nvGraphicFramePr>
          <p:cNvPr id="875491247" name="Tabla 875491246"/>
          <p:cNvGraphicFramePr>
            <a:graphicFrameLocks noGrp="1"/>
          </p:cNvGraphicFramePr>
          <p:nvPr>
            <p:extLst>
              <p:ext uri="{D42A27DB-BD31-4B8C-83A1-F6EECF244321}">
                <p14:modId xmlns:p14="http://schemas.microsoft.com/office/powerpoint/2010/main" val="2799687806"/>
              </p:ext>
            </p:extLst>
          </p:nvPr>
        </p:nvGraphicFramePr>
        <p:xfrm>
          <a:off x="2477386" y="1816791"/>
          <a:ext cx="2668883" cy="4745305"/>
        </p:xfrm>
        <a:graphic>
          <a:graphicData uri="http://schemas.openxmlformats.org/drawingml/2006/table">
            <a:tbl>
              <a:tblPr/>
              <a:tblGrid>
                <a:gridCol w="571551">
                  <a:extLst>
                    <a:ext uri="{9D8B030D-6E8A-4147-A177-3AD203B41FA5}">
                      <a16:colId xmlns:a16="http://schemas.microsoft.com/office/drawing/2014/main" val="20000"/>
                    </a:ext>
                  </a:extLst>
                </a:gridCol>
                <a:gridCol w="920528">
                  <a:extLst>
                    <a:ext uri="{9D8B030D-6E8A-4147-A177-3AD203B41FA5}">
                      <a16:colId xmlns:a16="http://schemas.microsoft.com/office/drawing/2014/main" val="20001"/>
                    </a:ext>
                  </a:extLst>
                </a:gridCol>
                <a:gridCol w="1176804">
                  <a:extLst>
                    <a:ext uri="{9D8B030D-6E8A-4147-A177-3AD203B41FA5}">
                      <a16:colId xmlns:a16="http://schemas.microsoft.com/office/drawing/2014/main" val="20002"/>
                    </a:ext>
                  </a:extLst>
                </a:gridCol>
              </a:tblGrid>
              <a:tr h="390241">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AÑO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dirty="0">
                          <a:solidFill>
                            <a:srgbClr val="000000">
                              <a:alpha val="100000"/>
                            </a:srgbClr>
                          </a:solidFill>
                          <a:latin typeface="Calibri" panose="020F0502020204030204" pitchFamily="34" charset="0"/>
                          <a:cs typeface="Calibri" panose="020F0502020204030204" pitchFamily="34" charset="0"/>
                          <a:sym typeface="Arial"/>
                        </a:rPr>
                        <a:t>ESTRATO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TASA_RENTA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0.00590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0.00580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0.00597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0.00569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2956">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0.00532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0.00524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2956">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0.00538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0.00515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2956">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0.00491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62956">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62956">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62956">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dirty="0">
                          <a:solidFill>
                            <a:srgbClr val="000000">
                              <a:alpha val="100000"/>
                            </a:srgbClr>
                          </a:solidFill>
                          <a:latin typeface="Calibri" panose="020F0502020204030204" pitchFamily="34" charset="0"/>
                          <a:cs typeface="Calibri" panose="020F0502020204030204" pitchFamily="34" charset="0"/>
                          <a:sym typeface="Arial"/>
                        </a:rPr>
                        <a:t>0.00476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4" name="Marcador de contenido 2"/>
          <p:cNvSpPr>
            <a:spLocks noGrp="1"/>
          </p:cNvSpPr>
          <p:nvPr>
            <p:ph idx="1"/>
          </p:nvPr>
        </p:nvSpPr>
        <p:spPr>
          <a:xfrm>
            <a:off x="609600" y="1166018"/>
            <a:ext cx="10972800" cy="4525963"/>
          </a:xfrm>
        </p:spPr>
        <p:txBody>
          <a:bodyPr/>
          <a:lstStyle/>
          <a:p>
            <a:pPr marL="0" lvl="0" indent="0">
              <a:buNone/>
            </a:pPr>
            <a:r>
              <a:rPr dirty="0" err="1"/>
              <a:t>Tasas</a:t>
            </a:r>
            <a:r>
              <a:rPr dirty="0"/>
              <a:t> de </a:t>
            </a:r>
            <a:r>
              <a:rPr dirty="0" err="1"/>
              <a:t>capitalización</a:t>
            </a:r>
            <a:r>
              <a:rPr dirty="0"/>
              <a:t> para casas </a:t>
            </a:r>
            <a:r>
              <a:rPr dirty="0" err="1"/>
              <a:t>según</a:t>
            </a:r>
            <a:r>
              <a:rPr dirty="0"/>
              <a:t> </a:t>
            </a:r>
            <a:r>
              <a:rPr dirty="0" err="1"/>
              <a:t>estrato</a:t>
            </a:r>
            <a:r>
              <a:rPr dirty="0"/>
              <a:t> y </a:t>
            </a:r>
            <a:r>
              <a:rPr dirty="0" err="1"/>
              <a:t>años</a:t>
            </a:r>
            <a:r>
              <a:rPr dirty="0"/>
              <a:t>.</a:t>
            </a:r>
          </a:p>
        </p:txBody>
      </p:sp>
      <p:graphicFrame>
        <p:nvGraphicFramePr>
          <p:cNvPr id="870635107" name="Tabla 870635106"/>
          <p:cNvGraphicFramePr>
            <a:graphicFrameLocks noGrp="1"/>
          </p:cNvGraphicFramePr>
          <p:nvPr>
            <p:extLst>
              <p:ext uri="{D42A27DB-BD31-4B8C-83A1-F6EECF244321}">
                <p14:modId xmlns:p14="http://schemas.microsoft.com/office/powerpoint/2010/main" val="1710218351"/>
              </p:ext>
            </p:extLst>
          </p:nvPr>
        </p:nvGraphicFramePr>
        <p:xfrm>
          <a:off x="6096000" y="1828800"/>
          <a:ext cx="2668883" cy="4745237"/>
        </p:xfrm>
        <a:graphic>
          <a:graphicData uri="http://schemas.openxmlformats.org/drawingml/2006/table">
            <a:tbl>
              <a:tblPr/>
              <a:tblGrid>
                <a:gridCol w="571551">
                  <a:extLst>
                    <a:ext uri="{9D8B030D-6E8A-4147-A177-3AD203B41FA5}">
                      <a16:colId xmlns:a16="http://schemas.microsoft.com/office/drawing/2014/main" val="20000"/>
                    </a:ext>
                  </a:extLst>
                </a:gridCol>
                <a:gridCol w="920528">
                  <a:extLst>
                    <a:ext uri="{9D8B030D-6E8A-4147-A177-3AD203B41FA5}">
                      <a16:colId xmlns:a16="http://schemas.microsoft.com/office/drawing/2014/main" val="20001"/>
                    </a:ext>
                  </a:extLst>
                </a:gridCol>
                <a:gridCol w="1176804">
                  <a:extLst>
                    <a:ext uri="{9D8B030D-6E8A-4147-A177-3AD203B41FA5}">
                      <a16:colId xmlns:a16="http://schemas.microsoft.com/office/drawing/2014/main" val="20002"/>
                    </a:ext>
                  </a:extLst>
                </a:gridCol>
              </a:tblGrid>
              <a:tr h="390241">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AÑO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dirty="0">
                          <a:solidFill>
                            <a:srgbClr val="000000">
                              <a:alpha val="100000"/>
                            </a:srgbClr>
                          </a:solidFill>
                          <a:latin typeface="Calibri" panose="020F0502020204030204" pitchFamily="34" charset="0"/>
                          <a:cs typeface="Calibri" panose="020F0502020204030204" pitchFamily="34" charset="0"/>
                          <a:sym typeface="Arial"/>
                        </a:rPr>
                        <a:t>ESTRATO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dirty="0">
                          <a:solidFill>
                            <a:srgbClr val="000000">
                              <a:alpha val="100000"/>
                            </a:srgbClr>
                          </a:solidFill>
                          <a:latin typeface="Calibri" panose="020F0502020204030204" pitchFamily="34" charset="0"/>
                          <a:cs typeface="Calibri" panose="020F0502020204030204" pitchFamily="34" charset="0"/>
                          <a:sym typeface="Arial"/>
                        </a:rPr>
                        <a:t>TASA_RENTA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0.00452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2956">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2956">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0.00447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2956">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62956">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0.00438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62888">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0.00447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62956">
                <a:tc>
                  <a:txBody>
                    <a:bodyPr/>
                    <a:lstStyle/>
                    <a:p>
                      <a:pPr marL="63500" marR="63500" algn="l">
                        <a:lnSpc>
                          <a:spcPct val="100000"/>
                        </a:lnSpc>
                        <a:spcBef>
                          <a:spcPts val="500"/>
                        </a:spcBef>
                        <a:spcAft>
                          <a:spcPts val="500"/>
                        </a:spcAft>
                        <a:buNone/>
                      </a:pPr>
                      <a:r>
                        <a:rPr sz="1400">
                          <a:solidFill>
                            <a:srgbClr val="000000">
                              <a:alpha val="100000"/>
                            </a:srgbClr>
                          </a:solidFill>
                          <a:latin typeface="Calibri" panose="020F0502020204030204" pitchFamily="34" charset="0"/>
                          <a:cs typeface="Calibri" panose="020F0502020204030204" pitchFamily="34" charset="0"/>
                          <a:sym typeface="Arial"/>
                        </a:rPr>
                        <a:t>2020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l">
                        <a:lnSpc>
                          <a:spcPct val="100000"/>
                        </a:lnSpc>
                        <a:spcBef>
                          <a:spcPts val="500"/>
                        </a:spcBef>
                        <a:spcAft>
                          <a:spcPts val="500"/>
                        </a:spcAft>
                        <a:buNone/>
                      </a:pPr>
                      <a:r>
                        <a:rPr sz="1400" dirty="0">
                          <a:solidFill>
                            <a:srgbClr val="000000">
                              <a:alpha val="100000"/>
                            </a:srgbClr>
                          </a:solidFill>
                          <a:latin typeface="Calibri" panose="020F0502020204030204" pitchFamily="34" charset="0"/>
                          <a:cs typeface="Calibri" panose="020F0502020204030204" pitchFamily="34" charset="0"/>
                          <a:sym typeface="Arial"/>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63500" algn="r">
                        <a:lnSpc>
                          <a:spcPct val="100000"/>
                        </a:lnSpc>
                        <a:spcBef>
                          <a:spcPts val="500"/>
                        </a:spcBef>
                        <a:spcAft>
                          <a:spcPts val="500"/>
                        </a:spcAft>
                        <a:buNone/>
                      </a:pPr>
                      <a:r>
                        <a:rPr sz="1400" dirty="0">
                          <a:solidFill>
                            <a:srgbClr val="000000">
                              <a:alpha val="100000"/>
                            </a:srgbClr>
                          </a:solidFill>
                          <a:latin typeface="Calibri" panose="020F0502020204030204" pitchFamily="34" charset="0"/>
                          <a:cs typeface="Calibri" panose="020F0502020204030204" pitchFamily="34" charset="0"/>
                          <a:sym typeface="Arial"/>
                        </a:rPr>
                        <a:t>0.00431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Resultados - NPH</a:t>
            </a:r>
          </a:p>
        </p:txBody>
      </p:sp>
      <p:pic>
        <p:nvPicPr>
          <p:cNvPr id="3" name="Picture 1" descr="PRESENTACION_ESTUDIO_TASA_RENTA_files/figure-pptx/tasanphest-1.png"/>
          <p:cNvPicPr>
            <a:picLocks noGrp="1" noChangeAspect="1"/>
          </p:cNvPicPr>
          <p:nvPr/>
        </p:nvPicPr>
        <p:blipFill>
          <a:blip r:embed="rId2"/>
          <a:stretch>
            <a:fillRect/>
          </a:stretch>
        </p:blipFill>
        <p:spPr bwMode="auto">
          <a:xfrm>
            <a:off x="1536700" y="1536700"/>
            <a:ext cx="9131300" cy="4013200"/>
          </a:xfrm>
          <a:prstGeom prst="rect">
            <a:avLst/>
          </a:prstGeom>
          <a:noFill/>
          <a:ln w="9525">
            <a:noFill/>
            <a:headEnd/>
            <a:tailEnd/>
          </a:ln>
        </p:spPr>
      </p:pic>
      <p:sp>
        <p:nvSpPr>
          <p:cNvPr id="4" name="TextBox 3"/>
          <p:cNvSpPr txBox="1"/>
          <p:nvPr/>
        </p:nvSpPr>
        <p:spPr>
          <a:xfrm>
            <a:off x="609600" y="5549900"/>
            <a:ext cx="10972800" cy="508000"/>
          </a:xfrm>
          <a:prstGeom prst="rect">
            <a:avLst/>
          </a:prstGeom>
          <a:noFill/>
        </p:spPr>
        <p:txBody>
          <a:bodyPr/>
          <a:lstStyle/>
          <a:p>
            <a:pPr marL="0" lvl="0" indent="0" algn="ctr">
              <a:buNone/>
            </a:pPr>
            <a:r>
              <a:t>Tasas de capitalización para casas según estratos y años.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Resultados - NPH</a:t>
            </a:r>
          </a:p>
        </p:txBody>
      </p:sp>
      <p:pic>
        <p:nvPicPr>
          <p:cNvPr id="3" name="Picture 1" descr="PRESENTACION_ESTUDIO_TASA_RENTA_files/figure-pptx/tasanphloc-1.png"/>
          <p:cNvPicPr>
            <a:picLocks noGrp="1" noChangeAspect="1"/>
          </p:cNvPicPr>
          <p:nvPr/>
        </p:nvPicPr>
        <p:blipFill>
          <a:blip r:embed="rId2"/>
          <a:stretch>
            <a:fillRect/>
          </a:stretch>
        </p:blipFill>
        <p:spPr bwMode="auto">
          <a:xfrm>
            <a:off x="609600" y="1714500"/>
            <a:ext cx="10972800" cy="3657600"/>
          </a:xfrm>
          <a:prstGeom prst="rect">
            <a:avLst/>
          </a:prstGeom>
          <a:noFill/>
          <a:ln w="9525">
            <a:noFill/>
            <a:headEnd/>
            <a:tailEnd/>
          </a:ln>
        </p:spPr>
      </p:pic>
      <p:sp>
        <p:nvSpPr>
          <p:cNvPr id="4" name="TextBox 3"/>
          <p:cNvSpPr txBox="1"/>
          <p:nvPr/>
        </p:nvSpPr>
        <p:spPr>
          <a:xfrm>
            <a:off x="609600" y="5549900"/>
            <a:ext cx="10972800" cy="508000"/>
          </a:xfrm>
          <a:prstGeom prst="rect">
            <a:avLst/>
          </a:prstGeom>
          <a:noFill/>
        </p:spPr>
        <p:txBody>
          <a:bodyPr/>
          <a:lstStyle/>
          <a:p>
            <a:pPr marL="0" lvl="0" indent="0" algn="ctr">
              <a:buNone/>
            </a:pPr>
            <a:r>
              <a:t>Tasas de capitalización para casas según localidades y años.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Conclusiones</a:t>
            </a:r>
          </a:p>
        </p:txBody>
      </p:sp>
      <p:sp>
        <p:nvSpPr>
          <p:cNvPr id="3" name="Marcador de contenido 2"/>
          <p:cNvSpPr>
            <a:spLocks noGrp="1"/>
          </p:cNvSpPr>
          <p:nvPr>
            <p:ph idx="1"/>
          </p:nvPr>
        </p:nvSpPr>
        <p:spPr/>
        <p:txBody>
          <a:bodyPr/>
          <a:lstStyle/>
          <a:p>
            <a:pPr marL="0" lvl="0" indent="0">
              <a:buNone/>
            </a:pPr>
            <a:r>
              <a:t>En este trabajo se realizó la estimación de la tasa de rentabilidad para predios residenciales a diferentes niveles de desagregación, a partir de métodos de regresión tradicionales, utilizando la información de ofertas de mercado que han sido capturadas en los últimos años por la UAECD, superando la limitación de trabajar con fuentes con precios de venta y arriendo para un mismo predio. En consecuencia, se constituye en una herramienta alternativa para obtener tasas de capitalización de rentas.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Conclusiones</a:t>
            </a:r>
          </a:p>
        </p:txBody>
      </p:sp>
      <p:sp>
        <p:nvSpPr>
          <p:cNvPr id="3" name="Marcador de contenido 2"/>
          <p:cNvSpPr>
            <a:spLocks noGrp="1"/>
          </p:cNvSpPr>
          <p:nvPr>
            <p:ph idx="1"/>
          </p:nvPr>
        </p:nvSpPr>
        <p:spPr/>
        <p:txBody>
          <a:bodyPr/>
          <a:lstStyle/>
          <a:p>
            <a:pPr marL="0" lvl="0" indent="0">
              <a:buNone/>
            </a:pPr>
            <a:r>
              <a:t>Los resultados obtenidos son a nivel de sector, año, clase de predio, localidad y estrato. En este documento se omiten los resultados a nivel de sector, debido a su tamaño. Las tasas de rentabilidad obtenidas para casas (NPH) son menores que las calculadas para apartamentos (PH). Se observa una relación inversamente proporcional entre el estrato y las tasas.</a:t>
            </a:r>
          </a:p>
          <a:p>
            <a:pPr marL="0" lvl="0" indent="0">
              <a:buNone/>
            </a:pPr>
            <a:r>
              <a:t>Para el caso NPH, las localidades con una mayor tasa de rentabilidad en casas son Chapinero, Los Mártires y Santa Fé, mientras que las de menor tasa son Bosa y Puente Aranda, mientras que en el caso PH las localidades con mayores tasas de renta son Chapinero, La Candelaria y San Cristobal. Por otro lado, la localidad con menor tasa de rentabilidad es Puente Aranda.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Trabajo futuro</a:t>
            </a:r>
          </a:p>
        </p:txBody>
      </p:sp>
      <p:sp>
        <p:nvSpPr>
          <p:cNvPr id="3" name="Marcador de contenido 2"/>
          <p:cNvSpPr>
            <a:spLocks noGrp="1"/>
          </p:cNvSpPr>
          <p:nvPr>
            <p:ph idx="1"/>
          </p:nvPr>
        </p:nvSpPr>
        <p:spPr/>
        <p:txBody>
          <a:bodyPr/>
          <a:lstStyle/>
          <a:p>
            <a:pPr lvl="1"/>
            <a:r>
              <a:t>A partir de una depuración de la información, en futuros ejercicios se podría incluir la edad de los inmuebles como una variable independiente adicional en los modelos para obtener su tasa de rentabilidad asociada.</a:t>
            </a:r>
          </a:p>
          <a:p>
            <a:pPr lvl="1"/>
            <a:r>
              <a:t>Realizar estimaciones para usos diferentes al residencial.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Introducción</a:t>
            </a:r>
          </a:p>
        </p:txBody>
      </p:sp>
      <p:sp>
        <p:nvSpPr>
          <p:cNvPr id="3" name="Marcador de contenido 2"/>
          <p:cNvSpPr>
            <a:spLocks noGrp="1"/>
          </p:cNvSpPr>
          <p:nvPr>
            <p:ph idx="1"/>
          </p:nvPr>
        </p:nvSpPr>
        <p:spPr/>
        <p:txBody>
          <a:bodyPr/>
          <a:lstStyle/>
          <a:p>
            <a:pPr marL="0" lvl="0" indent="0">
              <a:buNone/>
            </a:pPr>
            <a:r>
              <a:t>En la información disponible para la realización de este documento, se encuentran las ofertas recolectadas por la UAECD tanto de fuentes primarias como secundarias (Finca Raíz, Galería Inmobiliaria y Properati) desde el primero de enero de 2017 hasta el 31 de diciembre de 2020. Una limitante que se debe tener en cuenta es que los predios no tienen información de arriendo y venta de manera simultánea, lo que quiere decir que para cada oferta solamente se tiene una de las dos mediciones. En este documento únicamente se tendrán en cuenta las ofertas correspondientes a predios residenciales, es decir apartamentos y casas.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Referencias</a:t>
            </a:r>
          </a:p>
        </p:txBody>
      </p:sp>
      <p:sp>
        <p:nvSpPr>
          <p:cNvPr id="3" name="Marcador de contenido 2"/>
          <p:cNvSpPr>
            <a:spLocks noGrp="1"/>
          </p:cNvSpPr>
          <p:nvPr>
            <p:ph idx="1"/>
          </p:nvPr>
        </p:nvSpPr>
        <p:spPr/>
        <p:txBody>
          <a:bodyPr/>
          <a:lstStyle/>
          <a:p>
            <a:pPr marL="0" lvl="0" indent="0">
              <a:buNone/>
            </a:pPr>
            <a:r>
              <a:t>Deaton, Angus. 1985. “Panel Data from Time Series of Cross-Sections.” </a:t>
            </a:r>
            <a:r>
              <a:rPr i="1"/>
              <a:t>Journal of Econometrics</a:t>
            </a:r>
            <a:r>
              <a:t> 30 (1-2): 109–26.</a:t>
            </a:r>
          </a:p>
          <a:p>
            <a:pPr marL="0" lvl="0" indent="0">
              <a:buNone/>
            </a:pPr>
            <a:r>
              <a:t>Sariyar, Murat, and Andreas Borg. 2020. </a:t>
            </a:r>
            <a:r>
              <a:rPr i="1"/>
              <a:t>RecordLinkage: Record Linkage Functions for Linking and Deduplicating Data Sets</a:t>
            </a:r>
            <a:r>
              <a:t>. </a:t>
            </a:r>
            <a:r>
              <a:rPr>
                <a:hlinkClick r:id="rId2"/>
              </a:rPr>
              <a:t>https://CRAN.R-project.org/package=RecordLinkage</a:t>
            </a:r>
            <a: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Introducción</a:t>
            </a:r>
          </a:p>
        </p:txBody>
      </p:sp>
      <p:sp>
        <p:nvSpPr>
          <p:cNvPr id="3" name="Marcador de contenido 2"/>
          <p:cNvSpPr>
            <a:spLocks noGrp="1"/>
          </p:cNvSpPr>
          <p:nvPr>
            <p:ph idx="1"/>
          </p:nvPr>
        </p:nvSpPr>
        <p:spPr/>
        <p:txBody>
          <a:bodyPr/>
          <a:lstStyle/>
          <a:p>
            <a:pPr marL="0" lvl="0" indent="0">
              <a:buNone/>
            </a:pPr>
            <a:r>
              <a:t>Dentro de la literatura se encuentran diversos ejemplos de datos donde se hacen mediciones o encuestas a grupos de individuos periódicamente, pero no necesariamente a las mismas personas, lo cual imposibilita hacer seguimientos sobre unidades en particular, de manera similar a la problemática presentada, donde no se cuenta con información de arriendo y venta en los mismos predios. Deaton (1985) propone un modelo para una muestra , que se construye con lo que denominan cohortes.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Objetivo general</a:t>
            </a:r>
          </a:p>
        </p:txBody>
      </p:sp>
      <p:sp>
        <p:nvSpPr>
          <p:cNvPr id="3" name="Marcador de contenido 2"/>
          <p:cNvSpPr>
            <a:spLocks noGrp="1"/>
          </p:cNvSpPr>
          <p:nvPr>
            <p:ph idx="1"/>
          </p:nvPr>
        </p:nvSpPr>
        <p:spPr/>
        <p:txBody>
          <a:bodyPr/>
          <a:lstStyle/>
          <a:p>
            <a:pPr marL="0" lvl="0" indent="0">
              <a:buNone/>
            </a:pPr>
            <a:r>
              <a:t>Proponer una metodología para la estimación de las TCR y hacer la estimación del índice para inmuebles residenciales de Bogotá, según estratos y diferentes desagregaciones geográficas como lo son las localidades y sectores catastrales.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Objetivos específicos</a:t>
            </a:r>
          </a:p>
        </p:txBody>
      </p:sp>
      <p:sp>
        <p:nvSpPr>
          <p:cNvPr id="3" name="Marcador de contenido 2"/>
          <p:cNvSpPr>
            <a:spLocks noGrp="1"/>
          </p:cNvSpPr>
          <p:nvPr>
            <p:ph idx="1"/>
          </p:nvPr>
        </p:nvSpPr>
        <p:spPr/>
        <p:txBody>
          <a:bodyPr>
            <a:normAutofit lnSpcReduction="10000"/>
          </a:bodyPr>
          <a:lstStyle/>
          <a:p>
            <a:pPr lvl="1"/>
            <a:r>
              <a:t>Identificar metodologías que sirvan de referencia para el desarrollo del estudio.</a:t>
            </a:r>
          </a:p>
          <a:p>
            <a:pPr lvl="1"/>
            <a:r>
              <a:t>Realizar un análisis descriptivo de la base de datos disponible para la realización del ejercicio.</a:t>
            </a:r>
          </a:p>
          <a:p>
            <a:pPr lvl="1"/>
            <a:r>
              <a:t>Detectar aquellas ofertas atípicas que puedan sesgar los resultados del estudio.</a:t>
            </a:r>
          </a:p>
          <a:p>
            <a:pPr lvl="1"/>
            <a:r>
              <a:t>Calcular las tasas de capitalización de rentas para inmuebles de uso residencial en diferentes desagregaciones: estrato, localidad y sector catastral</a:t>
            </a:r>
          </a:p>
          <a:p>
            <a:pPr lvl="1"/>
            <a:r>
              <a:t>Presentar una documentación metodológica de los resultados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Marco conceptual</a:t>
            </a:r>
          </a:p>
        </p:txBody>
      </p:sp>
      <p:sp>
        <p:nvSpPr>
          <p:cNvPr id="3" name="Marcador de contenido 2"/>
          <p:cNvSpPr>
            <a:spLocks noGrp="1"/>
          </p:cNvSpPr>
          <p:nvPr>
            <p:ph idx="1"/>
          </p:nvPr>
        </p:nvSpPr>
        <p:spPr/>
        <p:txBody>
          <a:bodyPr/>
          <a:lstStyle/>
          <a:p>
            <a:pPr marL="0" lvl="0" indent="0">
              <a:spcBef>
                <a:spcPts val="3000"/>
              </a:spcBef>
              <a:buNone/>
            </a:pPr>
            <a:r>
              <a:rPr b="1"/>
              <a:t>Universo de estudio</a:t>
            </a:r>
          </a:p>
          <a:p>
            <a:pPr marL="0" lvl="0" indent="0">
              <a:buNone/>
            </a:pPr>
            <a:r>
              <a:t>El Universo de estudio para este documento corresponde al conjunto de predios urbanos en la ciudad de Bogotá en los años 2017 al 2020.</a:t>
            </a:r>
          </a:p>
          <a:p>
            <a:pPr marL="0" lvl="0" indent="0">
              <a:spcBef>
                <a:spcPts val="3000"/>
              </a:spcBef>
              <a:buNone/>
            </a:pPr>
            <a:r>
              <a:rPr b="1"/>
              <a:t>Población objetivo</a:t>
            </a:r>
          </a:p>
          <a:p>
            <a:pPr marL="0" lvl="0" indent="0">
              <a:buNone/>
            </a:pPr>
            <a:r>
              <a:t>La población objetivo corresponde a los predios residenciales, tanto de propiedad horizontal (PH) como no propiedad horizontal (NPH) en la ciudad de Bogotá comprendidos en los años 2017 al 2020.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Conceptos principales</a:t>
            </a:r>
          </a:p>
        </p:txBody>
      </p:sp>
      <p:sp>
        <p:nvSpPr>
          <p:cNvPr id="3" name="Marcador de contenido 2"/>
          <p:cNvSpPr>
            <a:spLocks noGrp="1"/>
          </p:cNvSpPr>
          <p:nvPr>
            <p:ph idx="1"/>
          </p:nvPr>
        </p:nvSpPr>
        <p:spPr/>
        <p:txBody>
          <a:bodyPr/>
          <a:lstStyle/>
          <a:p>
            <a:pPr marL="0" lvl="0" indent="0">
              <a:buNone/>
            </a:pPr>
            <a:r>
              <a:t>La expresión matemática de la que se deduce la TCR se muestra en la ecuación , donde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𝑃</m:t>
                    </m:r>
                  </m:e>
                  <m:sub>
                    <m:r>
                      <a:rPr>
                        <a:latin typeface="Cambria Math" panose="02040503050406030204" pitchFamily="18" charset="0"/>
                      </a:rPr>
                      <m:t>𝑘</m:t>
                    </m:r>
                  </m:sub>
                </m:sSub>
              </m:oMath>
            </a14:m>
            <a:r>
              <a:t> es el precio del </a:t>
            </a:r>
            <a14:m xmlns:a14="http://schemas.microsoft.com/office/drawing/2010/main">
              <m:oMath xmlns:m="http://schemas.openxmlformats.org/officeDocument/2006/math">
                <m:r>
                  <a:rPr>
                    <a:latin typeface="Cambria Math" panose="02040503050406030204" pitchFamily="18" charset="0"/>
                  </a:rPr>
                  <m:t>𝑘</m:t>
                </m:r>
              </m:oMath>
            </a14:m>
            <a:r>
              <a:t>-ésimo inmueble,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𝑘</m:t>
                    </m:r>
                  </m:sub>
                </m:sSub>
              </m:oMath>
            </a14:m>
            <a:r>
              <a:t> es su tasa de renta o alquiler e </a:t>
            </a:r>
            <a14:m xmlns:a14="http://schemas.microsoft.com/office/drawing/2010/main">
              <m:oMath xmlns:m="http://schemas.openxmlformats.org/officeDocument/2006/math">
                <m:r>
                  <a:rPr>
                    <a:latin typeface="Cambria Math" panose="02040503050406030204" pitchFamily="18" charset="0"/>
                  </a:rPr>
                  <m:t>𝑖</m:t>
                </m:r>
              </m:oMath>
            </a14:m>
            <a:r>
              <a:t> representa la respectiva TCR.</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𝑃</m:t>
                      </m:r>
                    </m:e>
                    <m:sub>
                      <m:r>
                        <a:rPr>
                          <a:latin typeface="Cambria Math" panose="02040503050406030204" pitchFamily="18" charset="0"/>
                        </a:rPr>
                        <m:t>𝑘</m:t>
                      </m:r>
                    </m:sub>
                  </m:sSub>
                  <m:r>
                    <a:rPr>
                      <a:latin typeface="Cambria Math" panose="02040503050406030204" pitchFamily="18" charset="0"/>
                    </a:rPr>
                    <m:t>=</m:t>
                  </m:r>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𝑘</m:t>
                          </m:r>
                        </m:sub>
                      </m:sSub>
                    </m:num>
                    <m:den>
                      <m:r>
                        <a:rPr>
                          <a:latin typeface="Cambria Math" panose="02040503050406030204" pitchFamily="18" charset="0"/>
                        </a:rPr>
                        <m:t>𝑖</m:t>
                      </m:r>
                    </m:den>
                  </m:f>
                </m:oMath>
              </m:oMathPara>
            </a14: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t>Antecedentes</a:t>
            </a:r>
          </a:p>
        </p:txBody>
      </p:sp>
    </p:spTree>
  </p:cSld>
  <p:clrMapOvr>
    <a:masterClrMapping/>
  </p:clrMapOvr>
</p:sld>
</file>

<file path=ppt/theme/theme1.xml><?xml version="1.0" encoding="utf-8"?>
<a:theme xmlns:a="http://schemas.openxmlformats.org/drawingml/2006/main" name="2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1880</Words>
  <Application>Microsoft Office PowerPoint</Application>
  <PresentationFormat>Panorámica</PresentationFormat>
  <Paragraphs>262</Paragraphs>
  <Slides>30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Arial</vt:lpstr>
      <vt:lpstr>Calibri</vt:lpstr>
      <vt:lpstr>Cambria Math</vt:lpstr>
      <vt:lpstr>2_Diseño personalizado</vt:lpstr>
      <vt:lpstr>METODOLOGÍA PARA LA ESTIMACIÓN DE LAS TASAS DE CAPITALIZACIÓN DE RENTAS DE INMUEBLES RESIDENCIALES, RESULTADOS PARA BOGOTÁ 2017-2021</vt:lpstr>
      <vt:lpstr>Introducción</vt:lpstr>
      <vt:lpstr>Introducción</vt:lpstr>
      <vt:lpstr>Introducción</vt:lpstr>
      <vt:lpstr>Objetivo general</vt:lpstr>
      <vt:lpstr>Objetivos específicos</vt:lpstr>
      <vt:lpstr>Marco conceptual</vt:lpstr>
      <vt:lpstr>Conceptos principales</vt:lpstr>
      <vt:lpstr>Antecedentes</vt:lpstr>
      <vt:lpstr>Controles de calidad sobre la base</vt:lpstr>
      <vt:lpstr>Exclusiones</vt:lpstr>
      <vt:lpstr>Control de calidad sobre la base</vt:lpstr>
      <vt:lpstr>Control de calidad sobre la base</vt:lpstr>
      <vt:lpstr>Control de calidad sobre la base</vt:lpstr>
      <vt:lpstr>Control de calidad sobre la base</vt:lpstr>
      <vt:lpstr>Resumen de la base</vt:lpstr>
      <vt:lpstr>Modelo aplicado</vt:lpstr>
      <vt:lpstr>Modelo aplicado</vt:lpstr>
      <vt:lpstr>Resultados - PH</vt:lpstr>
      <vt:lpstr>Resultados - PH</vt:lpstr>
      <vt:lpstr>Resultados - PH</vt:lpstr>
      <vt:lpstr>Resultados - PH</vt:lpstr>
      <vt:lpstr>Resultados - NPH</vt:lpstr>
      <vt:lpstr>Resultados - NPH</vt:lpstr>
      <vt:lpstr>Resultados - NPH</vt:lpstr>
      <vt:lpstr>Resultados - NPH</vt:lpstr>
      <vt:lpstr>Conclusiones</vt:lpstr>
      <vt:lpstr>Conclusiones</vt:lpstr>
      <vt:lpstr>Trabajo futuro</vt:lpstr>
      <vt:lpstr>Referencias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
  <TotalTime>26</TotalTime>
  <Words>8</Words>
  <Application>Microsoft Office PowerPoint</Application>
  <PresentationFormat>Panorámica</PresentationFormat>
  <Paragraphs>4</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Gotham Rounded Bold</vt:lpstr>
      <vt:lpstr>2_Diseño personalizado</vt:lpstr>
      <vt:lpstr>Presentación de PowerPoint</vt:lpstr>
      <vt:lpstr>sdasdasasad</vt:lpstr>
      <vt:lpstr>ssssss</vt:lpstr>
      <vt:lpstr>ÍNDICE DE IVIUR VIGENCIA 2011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PARA LA ESTIMACIÓN DE LAS TASAS DE CAPITALIZACIÓN DE RENTAS DE INMUEBLES RESIDENCIALES, RESULTADOS PARA BOGOTÁ 2017-2021</dc:title>
  <dc:creator>Grupo estadístico - Observatorio técnico catastral</dc:creator>
  <cp:keywords/>
  <cp:lastModifiedBy>Camilo Andres Avellaneda Garcia</cp:lastModifiedBy>
  <cp:revision>1</cp:revision>
  <dcterms:created xsi:type="dcterms:W3CDTF">2021-06-21T17:55:56Z</dcterms:created>
  <dcterms:modified xsi:type="dcterms:W3CDTF">2021-06-21T18:00:29Z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references.bib</vt:lpwstr>
  </property>
  <property fmtid="{D5CDD505-2E9C-101B-9397-08002B2CF9AE}" pid="3" name="date">
    <vt:lpwstr>Sys.Date()</vt:lpwstr>
  </property>
  <property fmtid="{D5CDD505-2E9C-101B-9397-08002B2CF9AE}" pid="4" name="output">
    <vt:lpwstr/>
  </property>
  <property fmtid="{D5CDD505-2E9C-101B-9397-08002B2CF9AE}" pid="5" name="subtitle">
    <vt:lpwstr>Unidad Administrativa Especial de Catastro Distrital</vt:lpwstr>
  </property>
</Properties>
</file>