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126"/>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4" Type="http://schemas.openxmlformats.org/officeDocument/2006/relationships/theme" Target="theme/theme1.xml" /><Relationship Id="rId33" Type="http://schemas.openxmlformats.org/officeDocument/2006/relationships/viewProps" Target="viewProps.xml" /><Relationship Id="rId1" Type="http://schemas.openxmlformats.org/officeDocument/2006/relationships/slideMaster" Target="slideMasters/slideMaster1.xml" /><Relationship Id="rId32" Type="http://schemas.openxmlformats.org/officeDocument/2006/relationships/presProps" Target="presProps.xml" /><Relationship Id="rId35"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r>
              <a:rPr lang="es-ES_tradnl" dirty="0"/>
              <a:t>Clic para editar título</a:t>
            </a:r>
            <a:endParaRPr lang="es-ES" dirty="0"/>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366465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833388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9"/>
            <a:ext cx="27432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609600" y="274639"/>
            <a:ext cx="80264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155877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solidFill>
                  <a:srgbClr val="C00000"/>
                </a:solidFill>
              </a:defRPr>
            </a:lvl1pPr>
          </a:lstStyle>
          <a:p>
            <a:r>
              <a:rPr lang="es-ES_tradnl" dirty="0"/>
              <a:t>Clic para editar título</a:t>
            </a:r>
            <a:endParaRPr lang="es-ES" dirty="0"/>
          </a:p>
        </p:txBody>
      </p:sp>
      <p:sp>
        <p:nvSpPr>
          <p:cNvPr id="3" name="Marcador de contenido 2"/>
          <p:cNvSpPr>
            <a:spLocks noGrp="1"/>
          </p:cNvSpPr>
          <p:nvPr>
            <p:ph idx="1"/>
          </p:nvPr>
        </p:nvSpPr>
        <p:spPr>
          <a:xfrm>
            <a:off x="609600" y="1547038"/>
            <a:ext cx="10972800" cy="4525963"/>
          </a:xfrm>
        </p:spPr>
        <p:txBody>
          <a:bodyPr/>
          <a:lstStyle>
            <a:lvl1pPr algn="just">
              <a:defRPr/>
            </a:lvl1pPr>
            <a:lvl2pPr algn="just">
              <a:defRPr/>
            </a:lvl2pPr>
            <a:lvl3pPr algn="just">
              <a:defRPr/>
            </a:lvl3pPr>
            <a:lvl4pPr algn="just">
              <a:defRPr/>
            </a:lvl4pPr>
            <a:lvl5pPr algn="just">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389146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1"/>
            <a:ext cx="103632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35884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lang="es-ES_tradnl" dirty="0"/>
              <a:t>Clic para editar título</a:t>
            </a:r>
            <a:endParaRPr lang="es-ES" dirty="0"/>
          </a:p>
        </p:txBody>
      </p:sp>
      <p:sp>
        <p:nvSpPr>
          <p:cNvPr id="3" name="Marcador de contenid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910B21B8-515C-8E45-ACC6-C958B3C94B4B}" type="datetimeFigureOut">
              <a:rPr lang="es-ES" smtClean="0"/>
              <a:t>21/06/2021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2745805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10B21B8-515C-8E45-ACC6-C958B3C94B4B}" type="datetimeFigureOut">
              <a:rPr lang="es-ES" smtClean="0"/>
              <a:t>21/06/2021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1333192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10B21B8-515C-8E45-ACC6-C958B3C94B4B}" type="datetimeFigureOut">
              <a:rPr lang="es-ES" smtClean="0"/>
              <a:t>21/06/2021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423286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0B21B8-515C-8E45-ACC6-C958B3C94B4B}" type="datetimeFigureOut">
              <a:rPr lang="es-ES" smtClean="0"/>
              <a:t>21/06/2021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295021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3050"/>
            <a:ext cx="4011084"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10B21B8-515C-8E45-ACC6-C958B3C94B4B}" type="datetimeFigureOut">
              <a:rPr lang="es-ES" smtClean="0"/>
              <a:t>21/06/2021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306311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10B21B8-515C-8E45-ACC6-C958B3C94B4B}" type="datetimeFigureOut">
              <a:rPr lang="es-ES" smtClean="0"/>
              <a:t>21/06/2021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193065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B21B8-515C-8E45-ACC6-C958B3C94B4B}" type="datetimeFigureOut">
              <a:rPr lang="es-ES" smtClean="0"/>
              <a:t>21/06/2021</a:t>
            </a:fld>
            <a:endParaRPr lang="es-ES"/>
          </a:p>
        </p:txBody>
      </p:sp>
      <p:sp>
        <p:nvSpPr>
          <p:cNvPr id="5" name="Marcador de pie de pá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D7B5D-4AAF-944F-8F79-1958F93DB250}" type="slidenum">
              <a:rPr lang="es-ES" smtClean="0"/>
              <a:t>‹Nº›</a:t>
            </a:fld>
            <a:endParaRPr lang="es-ES"/>
          </a:p>
        </p:txBody>
      </p:sp>
      <p:pic>
        <p:nvPicPr>
          <p:cNvPr id="7" name="Imagen 6" descr="Formato PPT 4.3_3.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19455"/>
            <a:ext cx="12186584" cy="6858000"/>
          </a:xfrm>
          <a:prstGeom prst="rect">
            <a:avLst/>
          </a:prstGeom>
        </p:spPr>
      </p:pic>
    </p:spTree>
    <p:extLst>
      <p:ext uri="{BB962C8B-B14F-4D97-AF65-F5344CB8AC3E}">
        <p14:creationId xmlns:p14="http://schemas.microsoft.com/office/powerpoint/2010/main" val="2211445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rgbClr val="C0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RecordLinkage"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pPr lvl="0" marL="0" indent="0">
              <a:buNone/>
            </a:pPr>
            <a:r>
              <a:rPr/>
              <a:t>METODOLOGÍA</a:t>
            </a:r>
            <a:r>
              <a:rPr/>
              <a:t> </a:t>
            </a:r>
            <a:r>
              <a:rPr/>
              <a:t>PARA</a:t>
            </a:r>
            <a:r>
              <a:rPr/>
              <a:t> </a:t>
            </a:r>
            <a:r>
              <a:rPr/>
              <a:t>LA</a:t>
            </a:r>
            <a:r>
              <a:rPr/>
              <a:t> </a:t>
            </a:r>
            <a:r>
              <a:rPr/>
              <a:t>ESTIMACIÓN</a:t>
            </a:r>
            <a:r>
              <a:rPr/>
              <a:t> </a:t>
            </a:r>
            <a:r>
              <a:rPr/>
              <a:t>DE</a:t>
            </a:r>
            <a:r>
              <a:rPr/>
              <a:t> </a:t>
            </a:r>
            <a:r>
              <a:rPr/>
              <a:t>LAS</a:t>
            </a:r>
            <a:r>
              <a:rPr/>
              <a:t> </a:t>
            </a:r>
            <a:r>
              <a:rPr/>
              <a:t>TASAS</a:t>
            </a:r>
            <a:r>
              <a:rPr/>
              <a:t> </a:t>
            </a:r>
            <a:r>
              <a:rPr/>
              <a:t>DE</a:t>
            </a:r>
            <a:r>
              <a:rPr/>
              <a:t> </a:t>
            </a:r>
            <a:r>
              <a:rPr/>
              <a:t>CAPITALIZACIÓN</a:t>
            </a:r>
            <a:r>
              <a:rPr/>
              <a:t> </a:t>
            </a:r>
            <a:r>
              <a:rPr/>
              <a:t>DE</a:t>
            </a:r>
            <a:r>
              <a:rPr/>
              <a:t> </a:t>
            </a:r>
            <a:r>
              <a:rPr/>
              <a:t>RENTAS</a:t>
            </a:r>
            <a:r>
              <a:rPr/>
              <a:t> </a:t>
            </a:r>
            <a:r>
              <a:rPr/>
              <a:t>DE</a:t>
            </a:r>
            <a:r>
              <a:rPr/>
              <a:t> </a:t>
            </a:r>
            <a:r>
              <a:rPr/>
              <a:t>INMUEBLES</a:t>
            </a:r>
            <a:r>
              <a:rPr/>
              <a:t> </a:t>
            </a:r>
            <a:r>
              <a:rPr/>
              <a:t>RESIDENCIALES,</a:t>
            </a:r>
            <a:r>
              <a:rPr/>
              <a:t> </a:t>
            </a:r>
            <a:r>
              <a:rPr/>
              <a:t>RESULTADOS</a:t>
            </a:r>
            <a:r>
              <a:rPr/>
              <a:t> </a:t>
            </a:r>
            <a:r>
              <a:rPr/>
              <a:t>PARA</a:t>
            </a:r>
            <a:r>
              <a:rPr/>
              <a:t> </a:t>
            </a:r>
            <a:r>
              <a:rPr/>
              <a:t>BOGOTÁ</a:t>
            </a:r>
            <a:r>
              <a:rPr/>
              <a:t> </a:t>
            </a:r>
            <a:r>
              <a:rPr/>
              <a:t>2017-2021</a:t>
            </a:r>
          </a:p>
        </p:txBody>
      </p:sp>
      <p:sp>
        <p:nvSpPr>
          <p:cNvPr id="3" name="Subtítulo 2"/>
          <p:cNvSpPr>
            <a:spLocks noGrp="1"/>
          </p:cNvSpPr>
          <p:nvPr>
            <p:ph type="subTitle" idx="1"/>
          </p:nvPr>
        </p:nvSpPr>
        <p:spPr>
          <a:xfrm>
            <a:off x="1828800" y="3886200"/>
            <a:ext cx="8534400" cy="1752600"/>
          </a:xfrm>
        </p:spPr>
        <p:txBody>
          <a:bodyPr/>
          <a:lstStyle/>
          <a:p>
            <a:pPr lvl="0" marL="0" indent="0">
              <a:buNone/>
            </a:pPr>
            <a:r>
              <a:rPr/>
              <a:t>Unidad</a:t>
            </a:r>
            <a:r>
              <a:rPr/>
              <a:t> </a:t>
            </a:r>
            <a:r>
              <a:rPr/>
              <a:t>Administrativa</a:t>
            </a:r>
            <a:r>
              <a:rPr/>
              <a:t> </a:t>
            </a:r>
            <a:r>
              <a:rPr/>
              <a:t>Especial</a:t>
            </a:r>
            <a:r>
              <a:rPr/>
              <a:t> </a:t>
            </a:r>
            <a:r>
              <a:rPr/>
              <a:t>de</a:t>
            </a:r>
            <a:r>
              <a:rPr/>
              <a:t> </a:t>
            </a:r>
            <a:r>
              <a:rPr/>
              <a:t>Catastro</a:t>
            </a:r>
            <a:r>
              <a:rPr/>
              <a:t> </a:t>
            </a:r>
            <a:r>
              <a:rPr/>
              <a:t>Distrital</a:t>
            </a:r>
            <a:br/>
            <a:br/>
            <a:r>
              <a:rPr/>
              <a:t>Grupo</a:t>
            </a:r>
            <a:r>
              <a:rPr/>
              <a:t> </a:t>
            </a:r>
            <a:r>
              <a:rPr/>
              <a:t>estadístico</a:t>
            </a:r>
            <a:r>
              <a:rPr/>
              <a:t> </a:t>
            </a:r>
            <a:r>
              <a:rPr/>
              <a:t>-</a:t>
            </a:r>
            <a:r>
              <a:rPr/>
              <a:t> </a:t>
            </a:r>
            <a:r>
              <a:rPr/>
              <a:t>Observatorio</a:t>
            </a:r>
            <a:r>
              <a:rPr/>
              <a:t> </a:t>
            </a:r>
            <a:r>
              <a:rPr/>
              <a:t>técnico</a:t>
            </a:r>
            <a:r>
              <a:rPr/>
              <a:t> </a:t>
            </a:r>
            <a:r>
              <a:rPr/>
              <a:t>catastral</a:t>
            </a:r>
          </a:p>
        </p:txBody>
      </p:sp>
      <p:sp>
        <p:nvSpPr>
          <p:cNvPr id="4" name="Marcador de fecha 3"/>
          <p:cNvSpPr>
            <a:spLocks noGrp="1"/>
          </p:cNvSpPr>
          <p:nvPr>
            <p:ph type="dt" sz="half" idx="10"/>
          </p:nvPr>
        </p:nvSpPr>
        <p:spPr/>
        <p:txBody>
          <a:bodyPr/>
          <a:lstStyle/>
          <a:p>
            <a:pPr lvl="0" marL="0" indent="0">
              <a:buNone/>
            </a:pPr>
            <a:r>
              <a:rPr/>
              <a:t>Sys.Date()</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Controles</a:t>
            </a:r>
            <a:r>
              <a:rPr/>
              <a:t> </a:t>
            </a:r>
            <a:r>
              <a:rPr/>
              <a:t>de</a:t>
            </a:r>
            <a:r>
              <a:rPr/>
              <a:t> </a:t>
            </a:r>
            <a:r>
              <a:rPr/>
              <a:t>calidad</a:t>
            </a:r>
            <a:r>
              <a:rPr/>
              <a:t> </a:t>
            </a:r>
            <a:r>
              <a:rPr/>
              <a:t>sobre</a:t>
            </a:r>
            <a:r>
              <a:rPr/>
              <a:t> </a:t>
            </a:r>
            <a:r>
              <a:rPr/>
              <a:t>la</a:t>
            </a:r>
            <a:r>
              <a:rPr/>
              <a:t> </a:t>
            </a:r>
            <a:r>
              <a:rPr/>
              <a:t>base</a:t>
            </a:r>
          </a:p>
        </p:txBody>
      </p:sp>
      <p:sp>
        <p:nvSpPr>
          <p:cNvPr id="3" name="Marcador de contenido 2"/>
          <p:cNvSpPr>
            <a:spLocks noGrp="1"/>
          </p:cNvSpPr>
          <p:nvPr>
            <p:ph idx="1"/>
          </p:nvPr>
        </p:nvSpPr>
        <p:spPr/>
        <p:txBody>
          <a:bodyPr/>
          <a:lstStyle/>
          <a:p>
            <a:pPr lvl="1"/>
            <a:r>
              <a:rPr/>
              <a:t>La base de datos consta originalmente con 1.390.326 registros</a:t>
            </a:r>
          </a:p>
          <a:p>
            <a:pPr lvl="1"/>
            <a:r>
              <a:rPr/>
              <a:t>El total de registros residenciales es 1.072.252.</a:t>
            </a:r>
          </a:p>
          <a:p>
            <a:pPr lvl="1"/>
            <a:r>
              <a:rPr/>
              <a:t>Por otro lado, se tuvo en cuenta diferentes exclusiones para eliminar inconsistencias, dentro de las cuales se incluyen los casos que no tienen estrato, sin área construida, sin identificador del lote (barmanpre) y ofertas rurales.</a:t>
            </a:r>
          </a:p>
          <a:p>
            <a:pPr lvl="1"/>
            <a:r>
              <a:rPr/>
              <a:t>Luego de estas exclusiones, el número de predios en la base para trabajar es 705.025.</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Exclusiones</a:t>
            </a:r>
          </a:p>
        </p:txBody>
      </p:sp>
      <p:sp>
        <p:nvSpPr>
          <p:cNvPr id="3" name="Marcador de contenido 2"/>
          <p:cNvSpPr>
            <a:spLocks noGrp="1"/>
          </p:cNvSpPr>
          <p:nvPr>
            <p:ph idx="1"/>
          </p:nvPr>
        </p:nvSpPr>
        <p:spPr/>
        <p:txBody>
          <a:bodyPr/>
          <a:lstStyle/>
          <a:p>
            <a:pPr lvl="0" marL="0" indent="0">
              <a:buNone/>
            </a:pPr>
            <a:r>
              <a:rPr/>
              <a:t>Número de predios en cada una de las exclusiones.</a:t>
            </a:r>
          </a:p>
        </p:txBody>
      </p:sp>
      <p:graphicFrame xmlns:a="http://schemas.openxmlformats.org/drawingml/2006/main" xmlns:r="http://schemas.openxmlformats.org/officeDocument/2006/relationships" xmlns:p="http://schemas.openxmlformats.org/presentationml/2006/main">
        <p:nvGraphicFramePr>
          <p:cNvPr id="525522267" name=""/>
          <p:cNvGraphicFramePr>
            <a:graphicFrameLocks noGrp="true"/>
          </p:cNvGraphicFramePr>
          <p:nvPr/>
        </p:nvGraphicFramePr>
        <p:xfrm rot="0">
          <a:off x="914400" y="1828800"/>
          <a:ext cx="9144000" cy="5486400"/>
        </p:xfrm>
        <a:graphic>
          <a:graphicData uri="http://schemas.openxmlformats.org/drawingml/2006/table">
            <a:tbl>
              <a:tblPr/>
              <a:tblGrid>
                <a:gridCol w="1785517"/>
                <a:gridCol w="1087104"/>
              </a:tblGrid>
              <a:tr h="437271">
                <a:tc>
                  <a:txBody>
                    <a:bodyPr/>
                    <a:lstStyle/>
                    <a:p>
                      <a:pPr algn="l" marL="63500" marR="63500">
                        <a:lnSpc>
                          <a:spcPct val="100000"/>
                        </a:lnSpc>
                        <a:spcBef>
                          <a:spcPts val="500"/>
                        </a:spcBef>
                        <a:spcAft>
                          <a:spcPts val="500"/>
                        </a:spcAft>
                        <a:buNone/>
                      </a:pPr>
                      <a:r>
                        <a:rPr sz="1900">
                          <a:solidFill>
                            <a:srgbClr val="000000">
                              <a:alpha val="100000"/>
                            </a:srgbClr>
                          </a:solidFill>
                          <a:latin typeface="Calibri"/>
                          <a:cs typeface="Calibri"/>
                          <a:ea typeface="Calibri"/>
                          <a:sym typeface="Calibri"/>
                        </a:rPr>
                        <a:t>Exclusión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900">
                          <a:solidFill>
                            <a:srgbClr val="000000">
                              <a:alpha val="100000"/>
                            </a:srgbClr>
                          </a:solidFill>
                          <a:latin typeface="Calibri"/>
                          <a:cs typeface="Calibri"/>
                          <a:ea typeface="Calibri"/>
                          <a:sym typeface="Calibri"/>
                        </a:rPr>
                        <a:t>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427982">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ea typeface="Arial"/>
                          <a:sym typeface="Arial"/>
                        </a:rPr>
                        <a:t>Rurales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ea typeface="Arial"/>
                          <a:sym typeface="Arial"/>
                        </a:rPr>
                        <a:t> 97.321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29991">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ea typeface="Arial"/>
                          <a:sym typeface="Arial"/>
                        </a:rPr>
                        <a:t>Sin área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ea typeface="Arial"/>
                          <a:sym typeface="Arial"/>
                        </a:rPr>
                        <a:t>254.640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72630">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ea typeface="Arial"/>
                          <a:sym typeface="Arial"/>
                        </a:rPr>
                        <a:t>Sin Barmanpre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ea typeface="Arial"/>
                          <a:sym typeface="Arial"/>
                        </a:rPr>
                        <a:t> 81.918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29991">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ea typeface="Arial"/>
                          <a:sym typeface="Arial"/>
                        </a:rPr>
                        <a:t>Sin estrato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ea typeface="Arial"/>
                          <a:sym typeface="Arial"/>
                        </a:rPr>
                        <a:t> 19.043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Control</a:t>
            </a:r>
            <a:r>
              <a:rPr/>
              <a:t> </a:t>
            </a:r>
            <a:r>
              <a:rPr/>
              <a:t>de</a:t>
            </a:r>
            <a:r>
              <a:rPr/>
              <a:t> </a:t>
            </a:r>
            <a:r>
              <a:rPr/>
              <a:t>calidad</a:t>
            </a:r>
            <a:r>
              <a:rPr/>
              <a:t> </a:t>
            </a:r>
            <a:r>
              <a:rPr/>
              <a:t>sobre</a:t>
            </a:r>
            <a:r>
              <a:rPr/>
              <a:t> </a:t>
            </a:r>
            <a:r>
              <a:rPr/>
              <a:t>la</a:t>
            </a:r>
            <a:r>
              <a:rPr/>
              <a:t> </a:t>
            </a:r>
            <a:r>
              <a:rPr/>
              <a:t>base</a:t>
            </a:r>
          </a:p>
        </p:txBody>
      </p:sp>
      <p:sp>
        <p:nvSpPr>
          <p:cNvPr id="3" name="Marcador de contenido 2"/>
          <p:cNvSpPr>
            <a:spLocks noGrp="1"/>
          </p:cNvSpPr>
          <p:nvPr>
            <p:ph idx="1"/>
          </p:nvPr>
        </p:nvSpPr>
        <p:spPr/>
        <p:txBody>
          <a:bodyPr/>
          <a:lstStyle/>
          <a:p>
            <a:pPr lvl="1"/>
            <a:r>
              <a:rPr/>
              <a:t>Para el control de calidad se segmenta por año, clase de predio (PH y NPH), estrato y tipo de oferta (venta y arriendo).</a:t>
            </a:r>
          </a:p>
          <a:p>
            <a:pPr lvl="1"/>
            <a:r>
              <a:rPr/>
              <a:t>Lo ideal es realizar comparaciones entre ofertas que sean próximas desde una perspectiva geográfica (área, precio y valor integral).</a:t>
            </a:r>
          </a:p>
          <a:p>
            <a:pPr lvl="1"/>
            <a:r>
              <a:rPr/>
              <a:t>Una manera de determinar registros próximos geográficamente, es seleccionando todos los que se encuentren en el mismo sector catastral.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Control</a:t>
            </a:r>
            <a:r>
              <a:rPr/>
              <a:t> </a:t>
            </a:r>
            <a:r>
              <a:rPr/>
              <a:t>de</a:t>
            </a:r>
            <a:r>
              <a:rPr/>
              <a:t> </a:t>
            </a:r>
            <a:r>
              <a:rPr/>
              <a:t>calidad</a:t>
            </a:r>
            <a:r>
              <a:rPr/>
              <a:t> </a:t>
            </a:r>
            <a:r>
              <a:rPr/>
              <a:t>sobre</a:t>
            </a:r>
            <a:r>
              <a:rPr/>
              <a:t> </a:t>
            </a:r>
            <a:r>
              <a:rPr/>
              <a:t>la</a:t>
            </a:r>
            <a:r>
              <a:rPr/>
              <a:t> </a:t>
            </a:r>
            <a:r>
              <a:rPr/>
              <a:t>base</a:t>
            </a:r>
          </a:p>
        </p:txBody>
      </p:sp>
      <p:sp>
        <p:nvSpPr>
          <p:cNvPr id="3" name="Marcador de contenido 2"/>
          <p:cNvSpPr>
            <a:spLocks noGrp="1"/>
          </p:cNvSpPr>
          <p:nvPr>
            <p:ph idx="1"/>
          </p:nvPr>
        </p:nvSpPr>
        <p:spPr/>
        <p:txBody>
          <a:bodyPr/>
          <a:lstStyle/>
          <a:p>
            <a:pPr lvl="1"/>
            <a:r>
              <a:rPr/>
              <a:t>Con el objetivo de tener agrupaciones de ofertas lo suficientemente grandes para tener información y realizar la comparación, pero de tal forma que no se agregue demasiado, considerando la singularidad de cada sector</a:t>
            </a:r>
          </a:p>
          <a:p>
            <a:pPr lvl="1"/>
            <a:r>
              <a:rPr/>
              <a:t>Se esperaría que los sectores cuya codificación es igual a diferencia del último dígito son más cercanos que dos sectores que tienen diferencias en sus dos últimos dígitos.</a:t>
            </a:r>
          </a:p>
          <a:p>
            <a:pPr lvl="1"/>
            <a:r>
              <a:rPr/>
              <a:t>De esta manera, el algoritmo propuesto busca estas coincidencias a partir de la distancia de Levenshtein Sariyar and Borg (2020), la cual es un valor entre 0 y 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Control</a:t>
            </a:r>
            <a:r>
              <a:rPr/>
              <a:t> </a:t>
            </a:r>
            <a:r>
              <a:rPr/>
              <a:t>de</a:t>
            </a:r>
            <a:r>
              <a:rPr/>
              <a:t> </a:t>
            </a:r>
            <a:r>
              <a:rPr/>
              <a:t>calidad</a:t>
            </a:r>
            <a:r>
              <a:rPr/>
              <a:t> </a:t>
            </a:r>
            <a:r>
              <a:rPr/>
              <a:t>sobre</a:t>
            </a:r>
            <a:r>
              <a:rPr/>
              <a:t> </a:t>
            </a:r>
            <a:r>
              <a:rPr/>
              <a:t>la</a:t>
            </a:r>
            <a:r>
              <a:rPr/>
              <a:t> </a:t>
            </a:r>
            <a:r>
              <a:rPr/>
              <a:t>base</a:t>
            </a:r>
          </a:p>
        </p:txBody>
      </p:sp>
      <p:sp>
        <p:nvSpPr>
          <p:cNvPr id="3" name="Marcador de contenido 2"/>
          <p:cNvSpPr>
            <a:spLocks noGrp="1"/>
          </p:cNvSpPr>
          <p:nvPr>
            <p:ph idx="1"/>
          </p:nvPr>
        </p:nvSpPr>
        <p:spPr/>
        <p:txBody>
          <a:bodyPr/>
          <a:lstStyle/>
          <a:p>
            <a:pPr lvl="1"/>
            <a:r>
              <a:rPr/>
              <a:t>El algoritmo realiza la búsqueda iterativa de sectores similares</a:t>
            </a:r>
          </a:p>
          <a:p>
            <a:pPr lvl="1"/>
            <a:r>
              <a:rPr/>
              <a:t>Una vez el algoritmo encuentra agrupaciones tal que todas superan dicho valor predefinido se detiene y no continua con el proceso de agregación. El número de predios determinado, como umbral es 10.</a:t>
            </a:r>
          </a:p>
          <a:p>
            <a:pPr lvl="1"/>
            <a:r>
              <a:rPr/>
              <a:t>Una vez se conforman las diferentes agrupaciones se procede a utilizar una carta de control multivariada.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Control</a:t>
            </a:r>
            <a:r>
              <a:rPr/>
              <a:t> </a:t>
            </a:r>
            <a:r>
              <a:rPr/>
              <a:t>de</a:t>
            </a:r>
            <a:r>
              <a:rPr/>
              <a:t> </a:t>
            </a:r>
            <a:r>
              <a:rPr/>
              <a:t>calidad</a:t>
            </a:r>
            <a:r>
              <a:rPr/>
              <a:t> </a:t>
            </a:r>
            <a:r>
              <a:rPr/>
              <a:t>sobre</a:t>
            </a:r>
            <a:r>
              <a:rPr/>
              <a:t> </a:t>
            </a:r>
            <a:r>
              <a:rPr/>
              <a:t>la</a:t>
            </a:r>
            <a:r>
              <a:rPr/>
              <a:t> </a:t>
            </a:r>
            <a:r>
              <a:rPr/>
              <a:t>base</a:t>
            </a:r>
          </a:p>
        </p:txBody>
      </p:sp>
      <p:pic>
        <p:nvPicPr>
          <p:cNvPr descr="PRESENTACION_ESTUDIO_TASA_RENTA_files/figure-pptx/plt-1.png" id="0" name="Picture 1"/>
          <p:cNvPicPr>
            <a:picLocks noGrp="1" noChangeAspect="1"/>
          </p:cNvPicPr>
          <p:nvPr/>
        </p:nvPicPr>
        <p:blipFill>
          <a:blip r:embed="rId2"/>
          <a:stretch>
            <a:fillRect/>
          </a:stretch>
        </p:blipFill>
        <p:spPr bwMode="auto">
          <a:xfrm>
            <a:off x="4191000" y="1536700"/>
            <a:ext cx="3797300" cy="40132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Ilustración</a:t>
            </a:r>
            <a:r>
              <a:rPr/>
              <a:t> </a:t>
            </a:r>
            <a:r>
              <a:rPr/>
              <a:t>de</a:t>
            </a:r>
            <a:r>
              <a:rPr/>
              <a:t> </a:t>
            </a:r>
            <a:r>
              <a:rPr/>
              <a:t>la</a:t>
            </a:r>
            <a:r>
              <a:rPr/>
              <a:t> </a:t>
            </a:r>
            <a:r>
              <a:rPr/>
              <a:t>carta</a:t>
            </a:r>
            <a:r>
              <a:rPr/>
              <a:t> </a:t>
            </a:r>
            <a:r>
              <a:rPr/>
              <a:t>de</a:t>
            </a:r>
            <a:r>
              <a:rPr/>
              <a:t> </a:t>
            </a:r>
            <a:r>
              <a:rPr/>
              <a:t>control</a:t>
            </a:r>
            <a:r>
              <a:rPr/>
              <a:t> </a:t>
            </a:r>
            <a:r>
              <a:rPr/>
              <a:t>multivariada.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Resumen</a:t>
            </a:r>
            <a:r>
              <a:rPr/>
              <a:t> </a:t>
            </a:r>
            <a:r>
              <a:rPr/>
              <a:t>de</a:t>
            </a:r>
            <a:r>
              <a:rPr/>
              <a:t> </a:t>
            </a:r>
            <a:r>
              <a:rPr/>
              <a:t>la</a:t>
            </a:r>
            <a:r>
              <a:rPr/>
              <a:t> </a:t>
            </a:r>
            <a:r>
              <a:rPr/>
              <a:t>base</a:t>
            </a:r>
          </a:p>
        </p:txBody>
      </p:sp>
      <p:sp>
        <p:nvSpPr>
          <p:cNvPr id="3" name="Marcador de contenido 2"/>
          <p:cNvSpPr>
            <a:spLocks noGrp="1"/>
          </p:cNvSpPr>
          <p:nvPr>
            <p:ph idx="1"/>
          </p:nvPr>
        </p:nvSpPr>
        <p:spPr/>
        <p:txBody>
          <a:bodyPr/>
          <a:lstStyle/>
          <a:p>
            <a:pPr lvl="1"/>
            <a:r>
              <a:rPr/>
              <a:t>Luego de este control de calidad, la base de datos tiene un total de 580.549.</a:t>
            </a:r>
          </a:p>
          <a:p>
            <a:pPr lvl="1"/>
            <a:r>
              <a:rPr/>
              <a:t>Con estos 580.549 registros, se procede a realizar el cálculo del promedio por sector catastral.</a:t>
            </a:r>
          </a:p>
          <a:p>
            <a:pPr lvl="1"/>
            <a:r>
              <a:rPr/>
              <a:t>Hay sectores que no tienen información de venta/arriendo.</a:t>
            </a:r>
          </a:p>
          <a:p>
            <a:pPr lvl="1"/>
            <a:r>
              <a:rPr/>
              <a:t>Si el sector tiene información de arriendo y no de venta, se toma la información de la base catastral.</a:t>
            </a:r>
          </a:p>
          <a:p>
            <a:pPr lvl="1"/>
            <a:r>
              <a:rPr/>
              <a:t>Viceversa, se toma el promedio de la localidad, clase de predio, año y estrato para imputar el valor promedio de arriendo.</a:t>
            </a:r>
          </a:p>
          <a:p>
            <a:pPr lvl="1"/>
            <a:r>
              <a:rPr/>
              <a:t>Una vez se tiene la base de datos a nivel de sectores, se excluyen aquellos casos con una TCR superior al 1% o menor al 0.33%.</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Modelo</a:t>
            </a:r>
            <a:r>
              <a:rPr/>
              <a:t> </a:t>
            </a:r>
            <a:r>
              <a:rPr/>
              <a:t>aplicado</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pPr lvl="0" marL="0" indent="0">
                  <a:buNone/>
                </a:pPr>
                <a:r>
                  <a:rPr/>
                  <a:t>En este modelo la variable respuesta es el valor integral de venta, mientras que una de las variables independientes es el valor integral de arriendo.</a:t>
                </a:r>
              </a:p>
              <a:p>
                <a:pPr lvl="0" marL="0" indent="0">
                  <a:buNone/>
                </a:pPr>
                <a14:m>
                  <m:oMathPara xmlns:m="http://schemas.openxmlformats.org/officeDocument/2006/math">
                    <m:oMathParaPr>
                      <m:jc m:val="center"/>
                    </m:oMathParaPr>
                    <m:oMath>
                      <m:r>
                        <m:t>V</m:t>
                      </m:r>
                      <m:r>
                        <m:t>a</m:t>
                      </m:r>
                      <m:r>
                        <m:t>l</m:t>
                      </m:r>
                      <m:r>
                        <m:t>o</m:t>
                      </m:r>
                      <m:r>
                        <m:t>r</m:t>
                      </m:r>
                      <m:r>
                        <m:rPr>
                          <m:sty m:val="p"/>
                        </m:rPr>
                        <m:t>_</m:t>
                      </m:r>
                      <m:r>
                        <m:t>i</m:t>
                      </m:r>
                      <m:r>
                        <m:t>n</m:t>
                      </m:r>
                      <m:r>
                        <m:t>t</m:t>
                      </m:r>
                      <m:r>
                        <m:t>e</m:t>
                      </m:r>
                      <m:r>
                        <m:t>g</m:t>
                      </m:r>
                      <m:r>
                        <m:t>r</m:t>
                      </m:r>
                      <m:r>
                        <m:t>a</m:t>
                      </m:r>
                      <m:r>
                        <m:t>l</m:t>
                      </m:r>
                      <m:r>
                        <m:rPr>
                          <m:sty m:val="p"/>
                        </m:rPr>
                        <m:t>=</m:t>
                      </m:r>
                      <m:f>
                        <m:fPr>
                          <m:type m:val="bar"/>
                        </m:fPr>
                        <m:num>
                          <m:r>
                            <m:t>V</m:t>
                          </m:r>
                          <m:r>
                            <m:t>a</m:t>
                          </m:r>
                          <m:r>
                            <m:t>l</m:t>
                          </m:r>
                          <m:r>
                            <m:t>o</m:t>
                          </m:r>
                          <m:r>
                            <m:t>r</m:t>
                          </m:r>
                          <m:r>
                            <m:rPr>
                              <m:sty m:val="p"/>
                            </m:rPr>
                            <m:t>_</m:t>
                          </m:r>
                          <m:r>
                            <m:t>t</m:t>
                          </m:r>
                          <m:r>
                            <m:t>o</m:t>
                          </m:r>
                          <m:r>
                            <m:t>t</m:t>
                          </m:r>
                          <m:r>
                            <m:t>a</m:t>
                          </m:r>
                          <m:r>
                            <m:t>l</m:t>
                          </m:r>
                        </m:num>
                        <m:den>
                          <m:r>
                            <m:t>A</m:t>
                          </m:r>
                          <m:r>
                            <m:t>r</m:t>
                          </m:r>
                          <m:r>
                            <m:t>e</m:t>
                          </m:r>
                          <m:r>
                            <m:t>a</m:t>
                          </m:r>
                          <m:r>
                            <m:rPr>
                              <m:sty m:val="p"/>
                            </m:rPr>
                            <m:t>_</m:t>
                          </m:r>
                          <m:r>
                            <m:t>c</m:t>
                          </m:r>
                          <m:r>
                            <m:t>o</m:t>
                          </m:r>
                          <m:r>
                            <m:t>n</m:t>
                          </m:r>
                          <m:r>
                            <m:t>s</m:t>
                          </m:r>
                          <m:r>
                            <m:t>t</m:t>
                          </m:r>
                          <m:r>
                            <m:t>r</m:t>
                          </m:r>
                          <m:r>
                            <m:t>u</m:t>
                          </m:r>
                          <m:r>
                            <m:t>i</m:t>
                          </m:r>
                          <m:r>
                            <m:t>d</m:t>
                          </m:r>
                          <m:r>
                            <m:t>a</m:t>
                          </m:r>
                        </m:den>
                      </m:f>
                    </m:oMath>
                  </m:oMathPara>
                </a14:m>
              </a:p>
              <a:p>
                <a:pPr lvl="0" marL="0" indent="0">
                  <a:buNone/>
                </a:pPr>
                <a:r>
                  <a:rPr/>
                  <a:t>Considerando que no se cuenta con información de ventas y arriendo de manera simultánea en un solo predio, se toma la propuesta dada en Deaton (1985), cuyas cohortes van a estar representadas por los diferentes sectores catastrales.</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Modelo</a:t>
            </a:r>
            <a:r>
              <a:rPr/>
              <a:t> </a:t>
            </a:r>
            <a:r>
              <a:rPr/>
              <a:t>aplicado</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pPr lvl="0" marL="0" indent="0">
                  <a:buNone/>
                </a:pPr>
                <a:r>
                  <a:rPr/>
                  <a:t>De esta manera, el modelo estimado es un modelo lineal mixto y se presenta a continuación</a:t>
                </a:r>
              </a:p>
              <a:p>
                <a:pPr lvl="0" marL="0" indent="0">
                  <a:buNone/>
                </a:pPr>
                <a14:m>
                  <m:oMathPara xmlns:m="http://schemas.openxmlformats.org/officeDocument/2006/math">
                    <m:oMathParaPr>
                      <m:jc m:val="center"/>
                    </m:oMathParaPr>
                    <m:oMath>
                      <m:sSub>
                        <m:e>
                          <m:r>
                            <m:t>P</m:t>
                          </m:r>
                        </m:e>
                        <m:sub>
                          <m:r>
                            <m:t>i</m:t>
                          </m:r>
                          <m:r>
                            <m:t>j</m:t>
                          </m:r>
                        </m:sub>
                      </m:sSub>
                      <m:r>
                        <m:rPr>
                          <m:sty m:val="p"/>
                        </m:rPr>
                        <m:t>=</m:t>
                      </m:r>
                      <m:r>
                        <m:t>α</m:t>
                      </m:r>
                      <m:sSub>
                        <m:e>
                          <m:r>
                            <m:t>R</m:t>
                          </m:r>
                        </m:e>
                        <m:sub>
                          <m:r>
                            <m:t>i</m:t>
                          </m:r>
                          <m:r>
                            <m:t>j</m:t>
                          </m:r>
                        </m:sub>
                      </m:sSub>
                      <m:r>
                        <m:rPr>
                          <m:sty m:val="p"/>
                        </m:rPr>
                        <m:t>+</m:t>
                      </m:r>
                      <m:sSub>
                        <m:e>
                          <m:r>
                            <m:t>β</m:t>
                          </m:r>
                        </m:e>
                        <m:sub>
                          <m:r>
                            <m:t>k</m:t>
                          </m:r>
                        </m:sub>
                      </m:sSub>
                      <m:sSub>
                        <m:e>
                          <m:r>
                            <m:t>R</m:t>
                          </m:r>
                        </m:e>
                        <m:sub>
                          <m:r>
                            <m:t>i</m:t>
                          </m:r>
                          <m:r>
                            <m:t>j</m:t>
                          </m:r>
                        </m:sub>
                      </m:sSub>
                      <m:r>
                        <m:rPr>
                          <m:sty m:val="p"/>
                        </m:rPr>
                        <m:t>+</m:t>
                      </m:r>
                      <m:sSub>
                        <m:e>
                          <m:r>
                            <m:t>η</m:t>
                          </m:r>
                        </m:e>
                        <m:sub>
                          <m:r>
                            <m:t>l</m:t>
                          </m:r>
                        </m:sub>
                      </m:sSub>
                      <m:sSub>
                        <m:e>
                          <m:r>
                            <m:t>R</m:t>
                          </m:r>
                        </m:e>
                        <m:sub>
                          <m:r>
                            <m:t>i</m:t>
                          </m:r>
                          <m:r>
                            <m:t>j</m:t>
                          </m:r>
                        </m:sub>
                      </m:sSub>
                      <m:r>
                        <m:rPr>
                          <m:sty m:val="p"/>
                        </m:rPr>
                        <m:t>+</m:t>
                      </m:r>
                      <m:sSub>
                        <m:e>
                          <m:r>
                            <m:t>κ</m:t>
                          </m:r>
                        </m:e>
                        <m:sub>
                          <m:r>
                            <m:t>p</m:t>
                          </m:r>
                        </m:sub>
                      </m:sSub>
                      <m:sSub>
                        <m:e>
                          <m:r>
                            <m:t>R</m:t>
                          </m:r>
                        </m:e>
                        <m:sub>
                          <m:r>
                            <m:t>i</m:t>
                          </m:r>
                          <m:r>
                            <m:t>j</m:t>
                          </m:r>
                        </m:sub>
                      </m:sSub>
                      <m:r>
                        <m:rPr>
                          <m:sty m:val="p"/>
                        </m:rPr>
                        <m:t>+</m:t>
                      </m:r>
                      <m:sSub>
                        <m:e>
                          <m:r>
                            <m:t>δ</m:t>
                          </m:r>
                        </m:e>
                        <m:sub>
                          <m:r>
                            <m:t>m</m:t>
                          </m:r>
                        </m:sub>
                      </m:sSub>
                      <m:sSub>
                        <m:e>
                          <m:r>
                            <m:t>R</m:t>
                          </m:r>
                        </m:e>
                        <m:sub>
                          <m:r>
                            <m:t>i</m:t>
                          </m:r>
                          <m:r>
                            <m:t>j</m:t>
                          </m:r>
                        </m:sub>
                      </m:sSub>
                      <m:r>
                        <m:rPr>
                          <m:sty m:val="p"/>
                        </m:rPr>
                        <m:t>+</m:t>
                      </m:r>
                      <m:sSub>
                        <m:e>
                          <m:r>
                            <m:t>ϵ</m:t>
                          </m:r>
                        </m:e>
                        <m:sub>
                          <m:r>
                            <m:t>i</m:t>
                          </m:r>
                          <m:r>
                            <m:t>j</m:t>
                          </m:r>
                        </m:sub>
                      </m:sSub>
                    </m:oMath>
                  </m:oMathPara>
                </a14:m>
              </a:p>
              <a:p>
                <a:pPr lvl="0" marL="0" indent="0">
                  <a:buNone/>
                </a:pPr>
                <a:r>
                  <a:rPr/>
                  <a:t>En este modelo se supone lo siguiente</a:t>
                </a:r>
              </a:p>
              <a:p>
                <a:pPr lvl="0" marL="0" indent="0">
                  <a:buNone/>
                </a:pPr>
                <a14:m>
                  <m:oMathPara xmlns:m="http://schemas.openxmlformats.org/officeDocument/2006/math">
                    <m:oMathParaPr>
                      <m:jc m:val="center"/>
                    </m:oMathParaPr>
                    <m:oMath>
                      <m:nary>
                        <m:naryPr>
                          <m:chr m:val="∑"/>
                          <m:limLoc m:val="undOvr"/>
                          <m:subHide m:val="0"/>
                          <m:supHide m:val="1"/>
                        </m:naryPr>
                        <m:sub>
                          <m:r>
                            <m:t>k</m:t>
                          </m:r>
                        </m:sub>
                        <m:sup>
                          <m:r>
                            <m:t>​</m:t>
                          </m:r>
                        </m:sup>
                        <m:e>
                          <m:sSub>
                            <m:e>
                              <m:r>
                                <m:t>β</m:t>
                              </m:r>
                            </m:e>
                            <m:sub>
                              <m:r>
                                <m:t>k</m:t>
                              </m:r>
                            </m:sub>
                          </m:sSub>
                        </m:e>
                      </m:nary>
                      <m:r>
                        <m:rPr>
                          <m:sty m:val="p"/>
                        </m:rPr>
                        <m:t>=</m:t>
                      </m:r>
                      <m:nary>
                        <m:naryPr>
                          <m:chr m:val="∑"/>
                          <m:limLoc m:val="undOvr"/>
                          <m:subHide m:val="0"/>
                          <m:supHide m:val="1"/>
                        </m:naryPr>
                        <m:sub>
                          <m:r>
                            <m:t>l</m:t>
                          </m:r>
                        </m:sub>
                        <m:sup>
                          <m:r>
                            <m:t>​</m:t>
                          </m:r>
                        </m:sup>
                        <m:e>
                          <m:sSub>
                            <m:e>
                              <m:r>
                                <m:t>η</m:t>
                              </m:r>
                            </m:e>
                            <m:sub>
                              <m:r>
                                <m:t>l</m:t>
                              </m:r>
                            </m:sub>
                          </m:sSub>
                        </m:e>
                      </m:nary>
                      <m:r>
                        <m:rPr>
                          <m:sty m:val="p"/>
                        </m:rPr>
                        <m:t>=</m:t>
                      </m:r>
                      <m:nary>
                        <m:naryPr>
                          <m:chr m:val="∑"/>
                          <m:limLoc m:val="undOvr"/>
                          <m:subHide m:val="0"/>
                          <m:supHide m:val="1"/>
                        </m:naryPr>
                        <m:sub>
                          <m:r>
                            <m:t>p</m:t>
                          </m:r>
                        </m:sub>
                        <m:sup>
                          <m:r>
                            <m:t>​</m:t>
                          </m:r>
                        </m:sup>
                        <m:e>
                          <m:sSub>
                            <m:e>
                              <m:r>
                                <m:t>κ</m:t>
                              </m:r>
                            </m:e>
                            <m:sub>
                              <m:r>
                                <m:t>p</m:t>
                              </m:r>
                            </m:sub>
                          </m:sSub>
                        </m:e>
                      </m:nary>
                      <m:r>
                        <m:rPr>
                          <m:sty m:val="p"/>
                        </m:rPr>
                        <m:t>=</m:t>
                      </m:r>
                      <m:r>
                        <m:t>0</m:t>
                      </m:r>
                      <m:r>
                        <m:rPr>
                          <m:sty m:val="p"/>
                        </m:rPr>
                        <m:t>,</m:t>
                      </m:r>
                    </m:oMath>
                  </m:oMathPara>
                </a14:m>
              </a:p>
              <a:p>
                <a:pPr lvl="0" marL="0" indent="0">
                  <a:buNone/>
                </a:pPr>
                <a:r>
                  <a:rPr/>
                  <a:t>La TCR se puede visualizar de la forma</a:t>
                </a:r>
              </a:p>
              <a:p>
                <a:pPr lvl="0" marL="0" indent="0">
                  <a:buNone/>
                </a:pPr>
                <a14:m>
                  <m:oMathPara xmlns:m="http://schemas.openxmlformats.org/officeDocument/2006/math">
                    <m:oMathParaPr>
                      <m:jc m:val="center"/>
                    </m:oMathParaPr>
                    <m:oMath>
                      <m:sSub>
                        <m:e>
                          <m:r>
                            <m:t>P</m:t>
                          </m:r>
                        </m:e>
                        <m:sub>
                          <m:r>
                            <m:t>i</m:t>
                          </m:r>
                          <m:r>
                            <m:t>j</m:t>
                          </m:r>
                        </m:sub>
                      </m:sSub>
                      <m:r>
                        <m:rPr>
                          <m:sty m:val="p"/>
                        </m:rPr>
                        <m:t>=</m:t>
                      </m:r>
                      <m:d>
                        <m:dPr>
                          <m:begChr m:val="["/>
                          <m:endChr m:val="]"/>
                          <m:grow/>
                        </m:dPr>
                        <m:e>
                          <m:r>
                            <m:t>α</m:t>
                          </m:r>
                          <m:r>
                            <m:rPr>
                              <m:sty m:val="p"/>
                            </m:rPr>
                            <m:t>+</m:t>
                          </m:r>
                          <m:sSub>
                            <m:e>
                              <m:r>
                                <m:t>β</m:t>
                              </m:r>
                            </m:e>
                            <m:sub>
                              <m:r>
                                <m:t>k</m:t>
                              </m:r>
                            </m:sub>
                          </m:sSub>
                          <m:r>
                            <m:rPr>
                              <m:sty m:val="p"/>
                            </m:rPr>
                            <m:t>+</m:t>
                          </m:r>
                          <m:sSub>
                            <m:e>
                              <m:r>
                                <m:t>η</m:t>
                              </m:r>
                            </m:e>
                            <m:sub>
                              <m:r>
                                <m:t>l</m:t>
                              </m:r>
                            </m:sub>
                          </m:sSub>
                          <m:r>
                            <m:rPr>
                              <m:sty m:val="p"/>
                            </m:rPr>
                            <m:t>+</m:t>
                          </m:r>
                          <m:sSub>
                            <m:e>
                              <m:r>
                                <m:t>δ</m:t>
                              </m:r>
                            </m:e>
                            <m:sub>
                              <m:r>
                                <m:t>m</m:t>
                              </m:r>
                            </m:sub>
                          </m:sSub>
                          <m:r>
                            <m:rPr>
                              <m:sty m:val="p"/>
                            </m:rPr>
                            <m:t>+</m:t>
                          </m:r>
                          <m:sSub>
                            <m:e>
                              <m:r>
                                <m:t>κ</m:t>
                              </m:r>
                            </m:e>
                            <m:sub>
                              <m:r>
                                <m:t>p</m:t>
                              </m:r>
                            </m:sub>
                          </m:sSub>
                        </m:e>
                      </m:d>
                      <m:sSub>
                        <m:e>
                          <m:r>
                            <m:t>R</m:t>
                          </m:r>
                        </m:e>
                        <m:sub>
                          <m:r>
                            <m:t>i</m:t>
                          </m:r>
                          <m:r>
                            <m:t>j</m:t>
                          </m:r>
                        </m:sub>
                      </m:sSub>
                      <m:r>
                        <m:rPr>
                          <m:sty m:val="p"/>
                        </m:rPr>
                        <m:t>+</m:t>
                      </m:r>
                      <m:sSub>
                        <m:e>
                          <m:r>
                            <m:t>ϵ</m:t>
                          </m:r>
                        </m:e>
                        <m:sub>
                          <m:r>
                            <m:t>i</m:t>
                          </m:r>
                          <m:r>
                            <m:t>j</m:t>
                          </m:r>
                        </m:sub>
                      </m:sSub>
                    </m:oMath>
                  </m:oMathPara>
                </a14:m>
              </a:p>
              <a:p>
                <a:pPr lvl="0" marL="0" indent="0">
                  <a:buNone/>
                </a:pPr>
                <a:r>
                  <a:rPr/>
                  <a:t>donde se observa que la tasa de renta, se va a calcular a partir de la suma de los respectivos coeficientes, según sea el caso.</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PH</a:t>
            </a:r>
          </a:p>
        </p:txBody>
      </p:sp>
      <p:pic>
        <p:nvPicPr>
          <p:cNvPr descr="PRESENTACION_ESTUDIO_TASA_RENTA_files/figure-pptx/scph-1.png" id="0" name="Picture 1"/>
          <p:cNvPicPr>
            <a:picLocks noGrp="1" noChangeAspect="1"/>
          </p:cNvPicPr>
          <p:nvPr/>
        </p:nvPicPr>
        <p:blipFill>
          <a:blip r:embed="rId2"/>
          <a:stretch>
            <a:fillRect/>
          </a:stretch>
        </p:blipFill>
        <p:spPr bwMode="auto">
          <a:xfrm>
            <a:off x="1905000" y="1536700"/>
            <a:ext cx="8369300" cy="40132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Diagrama</a:t>
            </a:r>
            <a:r>
              <a:rPr/>
              <a:t> </a:t>
            </a:r>
            <a:r>
              <a:rPr/>
              <a:t>de</a:t>
            </a:r>
            <a:r>
              <a:rPr/>
              <a:t> </a:t>
            </a:r>
            <a:r>
              <a:rPr/>
              <a:t>dispersión</a:t>
            </a:r>
            <a:r>
              <a:rPr/>
              <a:t> </a:t>
            </a:r>
            <a:r>
              <a:rPr/>
              <a:t>de</a:t>
            </a:r>
            <a:r>
              <a:rPr/>
              <a:t> </a:t>
            </a:r>
            <a:r>
              <a:rPr/>
              <a:t>los</a:t>
            </a:r>
            <a:r>
              <a:rPr/>
              <a:t> </a:t>
            </a:r>
            <a:r>
              <a:rPr/>
              <a:t>valores</a:t>
            </a:r>
            <a:r>
              <a:rPr/>
              <a:t> </a:t>
            </a:r>
            <a:r>
              <a:rPr/>
              <a:t>integrales</a:t>
            </a:r>
            <a:r>
              <a:rPr/>
              <a:t> </a:t>
            </a:r>
            <a:r>
              <a:rPr/>
              <a:t>de</a:t>
            </a:r>
            <a:r>
              <a:rPr/>
              <a:t> </a:t>
            </a:r>
            <a:r>
              <a:rPr/>
              <a:t>venta</a:t>
            </a:r>
            <a:r>
              <a:rPr/>
              <a:t> </a:t>
            </a:r>
            <a:r>
              <a:rPr/>
              <a:t>y</a:t>
            </a:r>
            <a:r>
              <a:rPr/>
              <a:t> </a:t>
            </a:r>
            <a:r>
              <a:rPr/>
              <a:t>de</a:t>
            </a:r>
            <a:r>
              <a:rPr/>
              <a:t> </a:t>
            </a:r>
            <a:r>
              <a:rPr/>
              <a:t>arriendo</a:t>
            </a:r>
            <a:r>
              <a:rPr/>
              <a:t> </a:t>
            </a:r>
            <a:r>
              <a:rPr/>
              <a:t>con</a:t>
            </a:r>
            <a:r>
              <a:rPr/>
              <a:t> </a:t>
            </a:r>
            <a:r>
              <a:rPr/>
              <a:t>sus</a:t>
            </a:r>
            <a:r>
              <a:rPr/>
              <a:t> </a:t>
            </a:r>
            <a:r>
              <a:rPr/>
              <a:t>respectivas</a:t>
            </a:r>
            <a:r>
              <a:rPr/>
              <a:t> </a:t>
            </a:r>
            <a:r>
              <a:rPr/>
              <a:t>rectas</a:t>
            </a:r>
            <a:r>
              <a:rPr/>
              <a:t> </a:t>
            </a:r>
            <a:r>
              <a:rPr/>
              <a:t>de</a:t>
            </a:r>
            <a:r>
              <a:rPr/>
              <a:t> </a:t>
            </a:r>
            <a:r>
              <a:rPr/>
              <a:t>regresión</a:t>
            </a:r>
            <a:r>
              <a:rPr/>
              <a:t> </a:t>
            </a:r>
            <a:r>
              <a:rPr/>
              <a:t>ajustadas</a:t>
            </a:r>
            <a:r>
              <a:rPr/>
              <a:t> </a:t>
            </a:r>
            <a:r>
              <a:rPr/>
              <a:t>por</a:t>
            </a:r>
            <a:r>
              <a:rPr/>
              <a:t> </a:t>
            </a:r>
            <a:r>
              <a:rPr/>
              <a:t>estrato</a:t>
            </a:r>
            <a:r>
              <a:rPr/>
              <a:t> </a:t>
            </a:r>
            <a:r>
              <a:rPr/>
              <a:t>y</a:t>
            </a:r>
            <a:r>
              <a:rPr/>
              <a:t> </a:t>
            </a:r>
            <a:r>
              <a:rPr/>
              <a:t>vigencia</a:t>
            </a:r>
            <a:r>
              <a:rPr/>
              <a:t> </a:t>
            </a:r>
            <a:r>
              <a:rPr/>
              <a:t>para</a:t>
            </a:r>
            <a:r>
              <a:rPr/>
              <a:t> </a:t>
            </a:r>
            <a:r>
              <a:rPr/>
              <a:t>apartamentos.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Introducción</a:t>
            </a:r>
          </a:p>
        </p:txBody>
      </p:sp>
      <p:sp>
        <p:nvSpPr>
          <p:cNvPr id="3" name="Marcador de contenido 2"/>
          <p:cNvSpPr>
            <a:spLocks noGrp="1"/>
          </p:cNvSpPr>
          <p:nvPr>
            <p:ph idx="1"/>
          </p:nvPr>
        </p:nvSpPr>
        <p:spPr/>
        <p:txBody>
          <a:bodyPr/>
          <a:lstStyle/>
          <a:p>
            <a:pPr lvl="0" marL="0" indent="0">
              <a:buNone/>
            </a:pPr>
            <a:r>
              <a:rPr/>
              <a:t>La UAECD recolecta ofertas de mercado de venta o arriendo, a través de recorridos sectorizados en la ciudad, que constituyen una importante fuente primaria. De manera complementaria y no menos importante, la entidad también obtiene ofertas de fuentes secundarias, gestionadas a través de convenios o acuerdos con entidades del sector público o privado.</a:t>
            </a:r>
          </a:p>
          <a:p>
            <a:pPr lvl="0" marL="0" indent="0">
              <a:buNone/>
            </a:pPr>
            <a:r>
              <a:rPr/>
              <a:t>Particularmente, en ejercicios realizados al interior de la entidad, tendientes a estimar el valor integral de predios en propiedad horizontal, se han identificado dificultades relacionadas con la escasa o nula información en algunas localizaciones de la ciudad. Para superar esta problemática, surge la propuesta de utilizar la información de ofertas de mercado para estimar las tasas de capitalización de renta (TCR).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PH</a:t>
            </a:r>
          </a:p>
        </p:txBody>
      </p:sp>
      <p:sp>
        <p:nvSpPr>
          <p:cNvPr id="3" name="Marcador de contenido 2"/>
          <p:cNvSpPr>
            <a:spLocks noGrp="1"/>
          </p:cNvSpPr>
          <p:nvPr>
            <p:ph idx="1"/>
          </p:nvPr>
        </p:nvSpPr>
        <p:spPr/>
        <p:txBody>
          <a:bodyPr/>
          <a:lstStyle/>
          <a:p>
            <a:pPr lvl="0" marL="0" indent="0">
              <a:buNone/>
            </a:pPr>
            <a:r>
              <a:rPr/>
              <a:t>Tasas de capitalización para apartamentos según estratos y años.</a:t>
            </a:r>
          </a:p>
        </p:txBody>
      </p:sp>
      <p:graphicFrame xmlns:a="http://schemas.openxmlformats.org/drawingml/2006/main" xmlns:r="http://schemas.openxmlformats.org/officeDocument/2006/relationships" xmlns:p="http://schemas.openxmlformats.org/presentationml/2006/main">
        <p:nvGraphicFramePr>
          <p:cNvPr id="511966761" name=""/>
          <p:cNvGraphicFramePr>
            <a:graphicFrameLocks noGrp="true"/>
          </p:cNvGraphicFramePr>
          <p:nvPr/>
        </p:nvGraphicFramePr>
        <p:xfrm rot="0">
          <a:off x="914400" y="1828800"/>
          <a:ext cx="9144000" cy="5486400"/>
        </p:xfrm>
        <a:graphic>
          <a:graphicData uri="http://schemas.openxmlformats.org/drawingml/2006/table">
            <a:tbl>
              <a:tblPr/>
              <a:tblGrid>
                <a:gridCol w="571551"/>
                <a:gridCol w="920528"/>
                <a:gridCol w="1176804"/>
              </a:tblGrid>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AÑO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ESTRATO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TASA_RENTA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Marcador de contenido 2"/>
          <p:cNvSpPr>
            <a:spLocks noGrp="1"/>
          </p:cNvSpPr>
          <p:nvPr>
            <p:ph idx="1"/>
          </p:nvPr>
        </p:nvSpPr>
        <p:spPr/>
        <p:txBody>
          <a:bodyPr/>
          <a:lstStyle/>
          <a:p>
            <a:pPr lvl="0" marL="0" indent="0">
              <a:buNone/>
            </a:pPr>
            <a:r>
              <a:rPr/>
              <a:t>Tasas de capitalización para apartamentos según estratos y años.</a:t>
            </a:r>
          </a:p>
        </p:txBody>
      </p:sp>
      <p:graphicFrame xmlns:a="http://schemas.openxmlformats.org/drawingml/2006/main" xmlns:r="http://schemas.openxmlformats.org/officeDocument/2006/relationships" xmlns:p="http://schemas.openxmlformats.org/presentationml/2006/main">
        <p:nvGraphicFramePr>
          <p:cNvPr id="221656764" name=""/>
          <p:cNvGraphicFramePr>
            <a:graphicFrameLocks noGrp="true"/>
          </p:cNvGraphicFramePr>
          <p:nvPr/>
        </p:nvGraphicFramePr>
        <p:xfrm rot="0">
          <a:off x="914400" y="1828800"/>
          <a:ext cx="9144000" cy="5486400"/>
        </p:xfrm>
        <a:graphic>
          <a:graphicData uri="http://schemas.openxmlformats.org/drawingml/2006/table">
            <a:tbl>
              <a:tblPr/>
              <a:tblGrid>
                <a:gridCol w="591023"/>
                <a:gridCol w="980506"/>
                <a:gridCol w="1260080"/>
              </a:tblGrid>
              <a:tr h="402011">
                <a:tc>
                  <a:txBody>
                    <a:bodyPr/>
                    <a:lstStyle/>
                    <a:p>
                      <a:pPr algn="l"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AÑO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ESTRATO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TASA_RENTA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0.00489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0.00482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0.00488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PH</a:t>
            </a:r>
          </a:p>
        </p:txBody>
      </p:sp>
      <p:pic>
        <p:nvPicPr>
          <p:cNvPr descr="PRESENTACION_ESTUDIO_TASA_RENTA_files/figure-pptx/tasaphest-1.png" id="0" name="Picture 1"/>
          <p:cNvPicPr>
            <a:picLocks noGrp="1" noChangeAspect="1"/>
          </p:cNvPicPr>
          <p:nvPr/>
        </p:nvPicPr>
        <p:blipFill>
          <a:blip r:embed="rId2"/>
          <a:stretch>
            <a:fillRect/>
          </a:stretch>
        </p:blipFill>
        <p:spPr bwMode="auto">
          <a:xfrm>
            <a:off x="1905000" y="1536700"/>
            <a:ext cx="8369300" cy="40132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Tasas</a:t>
            </a:r>
            <a:r>
              <a:rPr/>
              <a:t> </a:t>
            </a:r>
            <a:r>
              <a:rPr/>
              <a:t>de</a:t>
            </a:r>
            <a:r>
              <a:rPr/>
              <a:t> </a:t>
            </a:r>
            <a:r>
              <a:rPr/>
              <a:t>capitalización</a:t>
            </a:r>
            <a:r>
              <a:rPr/>
              <a:t> </a:t>
            </a:r>
            <a:r>
              <a:rPr/>
              <a:t>para</a:t>
            </a:r>
            <a:r>
              <a:rPr/>
              <a:t> </a:t>
            </a:r>
            <a:r>
              <a:rPr/>
              <a:t>apartamentos</a:t>
            </a:r>
            <a:r>
              <a:rPr/>
              <a:t> </a:t>
            </a:r>
            <a:r>
              <a:rPr/>
              <a:t>según</a:t>
            </a:r>
            <a:r>
              <a:rPr/>
              <a:t> </a:t>
            </a:r>
            <a:r>
              <a:rPr/>
              <a:t>estratos</a:t>
            </a:r>
            <a:r>
              <a:rPr/>
              <a:t> </a:t>
            </a:r>
            <a:r>
              <a:rPr/>
              <a:t>y</a:t>
            </a:r>
            <a:r>
              <a:rPr/>
              <a:t> </a:t>
            </a:r>
            <a:r>
              <a:rPr/>
              <a:t>años.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PH</a:t>
            </a:r>
          </a:p>
        </p:txBody>
      </p:sp>
      <p:pic>
        <p:nvPicPr>
          <p:cNvPr descr="PRESENTACION_ESTUDIO_TASA_RENTA_files/figure-pptx/tasaphloc-1.png" id="0" name="Picture 1"/>
          <p:cNvPicPr>
            <a:picLocks noGrp="1" noChangeAspect="1"/>
          </p:cNvPicPr>
          <p:nvPr/>
        </p:nvPicPr>
        <p:blipFill>
          <a:blip r:embed="rId2"/>
          <a:stretch>
            <a:fillRect/>
          </a:stretch>
        </p:blipFill>
        <p:spPr bwMode="auto">
          <a:xfrm>
            <a:off x="609600" y="1714500"/>
            <a:ext cx="10972800" cy="36576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Tasas</a:t>
            </a:r>
            <a:r>
              <a:rPr/>
              <a:t> </a:t>
            </a:r>
            <a:r>
              <a:rPr/>
              <a:t>de</a:t>
            </a:r>
            <a:r>
              <a:rPr/>
              <a:t> </a:t>
            </a:r>
            <a:r>
              <a:rPr/>
              <a:t>capitalización</a:t>
            </a:r>
            <a:r>
              <a:rPr/>
              <a:t> </a:t>
            </a:r>
            <a:r>
              <a:rPr/>
              <a:t>para</a:t>
            </a:r>
            <a:r>
              <a:rPr/>
              <a:t> </a:t>
            </a:r>
            <a:r>
              <a:rPr/>
              <a:t>apartamentos</a:t>
            </a:r>
            <a:r>
              <a:rPr/>
              <a:t> </a:t>
            </a:r>
            <a:r>
              <a:rPr/>
              <a:t>según</a:t>
            </a:r>
            <a:r>
              <a:rPr/>
              <a:t> </a:t>
            </a:r>
            <a:r>
              <a:rPr/>
              <a:t>localidades</a:t>
            </a:r>
            <a:r>
              <a:rPr/>
              <a:t> </a:t>
            </a:r>
            <a:r>
              <a:rPr/>
              <a:t>y</a:t>
            </a:r>
            <a:r>
              <a:rPr/>
              <a:t> </a:t>
            </a:r>
            <a:r>
              <a:rPr/>
              <a:t>años.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NPH</a:t>
            </a:r>
          </a:p>
        </p:txBody>
      </p:sp>
      <p:pic>
        <p:nvPicPr>
          <p:cNvPr descr="PRESENTACION_ESTUDIO_TASA_RENTA_files/figure-pptx/scnph-1.png" id="0" name="Picture 1"/>
          <p:cNvPicPr>
            <a:picLocks noGrp="1" noChangeAspect="1"/>
          </p:cNvPicPr>
          <p:nvPr/>
        </p:nvPicPr>
        <p:blipFill>
          <a:blip r:embed="rId2"/>
          <a:stretch>
            <a:fillRect/>
          </a:stretch>
        </p:blipFill>
        <p:spPr bwMode="auto">
          <a:xfrm>
            <a:off x="1905000" y="1536700"/>
            <a:ext cx="8369300" cy="40132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Diagrama</a:t>
            </a:r>
            <a:r>
              <a:rPr/>
              <a:t> </a:t>
            </a:r>
            <a:r>
              <a:rPr/>
              <a:t>de</a:t>
            </a:r>
            <a:r>
              <a:rPr/>
              <a:t> </a:t>
            </a:r>
            <a:r>
              <a:rPr/>
              <a:t>dispersión</a:t>
            </a:r>
            <a:r>
              <a:rPr/>
              <a:t> </a:t>
            </a:r>
            <a:r>
              <a:rPr/>
              <a:t>de</a:t>
            </a:r>
            <a:r>
              <a:rPr/>
              <a:t> </a:t>
            </a:r>
            <a:r>
              <a:rPr/>
              <a:t>los</a:t>
            </a:r>
            <a:r>
              <a:rPr/>
              <a:t> </a:t>
            </a:r>
            <a:r>
              <a:rPr/>
              <a:t>valores</a:t>
            </a:r>
            <a:r>
              <a:rPr/>
              <a:t> </a:t>
            </a:r>
            <a:r>
              <a:rPr/>
              <a:t>integrales</a:t>
            </a:r>
            <a:r>
              <a:rPr/>
              <a:t> </a:t>
            </a:r>
            <a:r>
              <a:rPr/>
              <a:t>de</a:t>
            </a:r>
            <a:r>
              <a:rPr/>
              <a:t> </a:t>
            </a:r>
            <a:r>
              <a:rPr/>
              <a:t>venta</a:t>
            </a:r>
            <a:r>
              <a:rPr/>
              <a:t> </a:t>
            </a:r>
            <a:r>
              <a:rPr/>
              <a:t>y</a:t>
            </a:r>
            <a:r>
              <a:rPr/>
              <a:t> </a:t>
            </a:r>
            <a:r>
              <a:rPr/>
              <a:t>de</a:t>
            </a:r>
            <a:r>
              <a:rPr/>
              <a:t> </a:t>
            </a:r>
            <a:r>
              <a:rPr/>
              <a:t>arriendo</a:t>
            </a:r>
            <a:r>
              <a:rPr/>
              <a:t> </a:t>
            </a:r>
            <a:r>
              <a:rPr/>
              <a:t>con</a:t>
            </a:r>
            <a:r>
              <a:rPr/>
              <a:t> </a:t>
            </a:r>
            <a:r>
              <a:rPr/>
              <a:t>sus</a:t>
            </a:r>
            <a:r>
              <a:rPr/>
              <a:t> </a:t>
            </a:r>
            <a:r>
              <a:rPr/>
              <a:t>respectivas</a:t>
            </a:r>
            <a:r>
              <a:rPr/>
              <a:t> </a:t>
            </a:r>
            <a:r>
              <a:rPr/>
              <a:t>rectas</a:t>
            </a:r>
            <a:r>
              <a:rPr/>
              <a:t> </a:t>
            </a:r>
            <a:r>
              <a:rPr/>
              <a:t>de</a:t>
            </a:r>
            <a:r>
              <a:rPr/>
              <a:t> </a:t>
            </a:r>
            <a:r>
              <a:rPr/>
              <a:t>regresión</a:t>
            </a:r>
            <a:r>
              <a:rPr/>
              <a:t> </a:t>
            </a:r>
            <a:r>
              <a:rPr/>
              <a:t>ajustadas</a:t>
            </a:r>
            <a:r>
              <a:rPr/>
              <a:t> </a:t>
            </a:r>
            <a:r>
              <a:rPr/>
              <a:t>por</a:t>
            </a:r>
            <a:r>
              <a:rPr/>
              <a:t> </a:t>
            </a:r>
            <a:r>
              <a:rPr/>
              <a:t>estrato</a:t>
            </a:r>
            <a:r>
              <a:rPr/>
              <a:t> </a:t>
            </a:r>
            <a:r>
              <a:rPr/>
              <a:t>y</a:t>
            </a:r>
            <a:r>
              <a:rPr/>
              <a:t> </a:t>
            </a:r>
            <a:r>
              <a:rPr/>
              <a:t>vigencia</a:t>
            </a:r>
            <a:r>
              <a:rPr/>
              <a:t> </a:t>
            </a:r>
            <a:r>
              <a:rPr/>
              <a:t>para</a:t>
            </a:r>
            <a:r>
              <a:rPr/>
              <a:t> </a:t>
            </a:r>
            <a:r>
              <a:rPr/>
              <a:t>apartamentos.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NPH</a:t>
            </a:r>
          </a:p>
        </p:txBody>
      </p:sp>
      <p:sp>
        <p:nvSpPr>
          <p:cNvPr id="3" name="Marcador de contenido 2"/>
          <p:cNvSpPr>
            <a:spLocks noGrp="1"/>
          </p:cNvSpPr>
          <p:nvPr>
            <p:ph idx="1"/>
          </p:nvPr>
        </p:nvSpPr>
        <p:spPr/>
        <p:txBody>
          <a:bodyPr/>
          <a:lstStyle/>
          <a:p>
            <a:pPr lvl="0" marL="0" indent="0">
              <a:buNone/>
            </a:pPr>
            <a:r>
              <a:rPr/>
              <a:t>Tasas de capitalización para casas según estrato y años.</a:t>
            </a:r>
          </a:p>
        </p:txBody>
      </p:sp>
      <p:graphicFrame xmlns:a="http://schemas.openxmlformats.org/drawingml/2006/main" xmlns:r="http://schemas.openxmlformats.org/officeDocument/2006/relationships" xmlns:p="http://schemas.openxmlformats.org/presentationml/2006/main">
        <p:nvGraphicFramePr>
          <p:cNvPr id="875491247" name=""/>
          <p:cNvGraphicFramePr>
            <a:graphicFrameLocks noGrp="true"/>
          </p:cNvGraphicFramePr>
          <p:nvPr/>
        </p:nvGraphicFramePr>
        <p:xfrm rot="0">
          <a:off x="914400" y="1828800"/>
          <a:ext cx="9144000" cy="5486400"/>
        </p:xfrm>
        <a:graphic>
          <a:graphicData uri="http://schemas.openxmlformats.org/drawingml/2006/table">
            <a:tbl>
              <a:tblPr/>
              <a:tblGrid>
                <a:gridCol w="571551"/>
                <a:gridCol w="920528"/>
                <a:gridCol w="1176804"/>
              </a:tblGrid>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AÑO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ESTRATO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TASA_RENTA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0.00590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0.00597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0.00569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0.00476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Marcador de contenido 2"/>
          <p:cNvSpPr>
            <a:spLocks noGrp="1"/>
          </p:cNvSpPr>
          <p:nvPr>
            <p:ph idx="1"/>
          </p:nvPr>
        </p:nvSpPr>
        <p:spPr/>
        <p:txBody>
          <a:bodyPr/>
          <a:lstStyle/>
          <a:p>
            <a:pPr lvl="0" marL="0" indent="0">
              <a:buNone/>
            </a:pPr>
            <a:r>
              <a:rPr/>
              <a:t>Tasas de capitalización para casas según estrato y años.</a:t>
            </a:r>
          </a:p>
        </p:txBody>
      </p:sp>
      <p:graphicFrame xmlns:a="http://schemas.openxmlformats.org/drawingml/2006/main" xmlns:r="http://schemas.openxmlformats.org/officeDocument/2006/relationships" xmlns:p="http://schemas.openxmlformats.org/presentationml/2006/main">
        <p:nvGraphicFramePr>
          <p:cNvPr id="870635107" name=""/>
          <p:cNvGraphicFramePr>
            <a:graphicFrameLocks noGrp="true"/>
          </p:cNvGraphicFramePr>
          <p:nvPr/>
        </p:nvGraphicFramePr>
        <p:xfrm rot="0">
          <a:off x="914400" y="1828800"/>
          <a:ext cx="9144000" cy="5486400"/>
        </p:xfrm>
        <a:graphic>
          <a:graphicData uri="http://schemas.openxmlformats.org/drawingml/2006/table">
            <a:tbl>
              <a:tblPr/>
              <a:tblGrid>
                <a:gridCol w="571551"/>
                <a:gridCol w="920528"/>
                <a:gridCol w="1176804"/>
              </a:tblGrid>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AÑO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ESTRATO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TASA_RENTA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NPH</a:t>
            </a:r>
          </a:p>
        </p:txBody>
      </p:sp>
      <p:pic>
        <p:nvPicPr>
          <p:cNvPr descr="PRESENTACION_ESTUDIO_TASA_RENTA_files/figure-pptx/tasanphest-1.png" id="0" name="Picture 1"/>
          <p:cNvPicPr>
            <a:picLocks noGrp="1" noChangeAspect="1"/>
          </p:cNvPicPr>
          <p:nvPr/>
        </p:nvPicPr>
        <p:blipFill>
          <a:blip r:embed="rId2"/>
          <a:stretch>
            <a:fillRect/>
          </a:stretch>
        </p:blipFill>
        <p:spPr bwMode="auto">
          <a:xfrm>
            <a:off x="1536700" y="1536700"/>
            <a:ext cx="9131300" cy="40132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Tasas</a:t>
            </a:r>
            <a:r>
              <a:rPr/>
              <a:t> </a:t>
            </a:r>
            <a:r>
              <a:rPr/>
              <a:t>de</a:t>
            </a:r>
            <a:r>
              <a:rPr/>
              <a:t> </a:t>
            </a:r>
            <a:r>
              <a:rPr/>
              <a:t>capitalización</a:t>
            </a:r>
            <a:r>
              <a:rPr/>
              <a:t> </a:t>
            </a:r>
            <a:r>
              <a:rPr/>
              <a:t>para</a:t>
            </a:r>
            <a:r>
              <a:rPr/>
              <a:t> </a:t>
            </a:r>
            <a:r>
              <a:rPr/>
              <a:t>casas</a:t>
            </a:r>
            <a:r>
              <a:rPr/>
              <a:t> </a:t>
            </a:r>
            <a:r>
              <a:rPr/>
              <a:t>según</a:t>
            </a:r>
            <a:r>
              <a:rPr/>
              <a:t> </a:t>
            </a:r>
            <a:r>
              <a:rPr/>
              <a:t>estratos</a:t>
            </a:r>
            <a:r>
              <a:rPr/>
              <a:t> </a:t>
            </a:r>
            <a:r>
              <a:rPr/>
              <a:t>y</a:t>
            </a:r>
            <a:r>
              <a:rPr/>
              <a:t> </a:t>
            </a:r>
            <a:r>
              <a:rPr/>
              <a:t>años.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NPH</a:t>
            </a:r>
          </a:p>
        </p:txBody>
      </p:sp>
      <p:pic>
        <p:nvPicPr>
          <p:cNvPr descr="PRESENTACION_ESTUDIO_TASA_RENTA_files/figure-pptx/tasanphloc-1.png" id="0" name="Picture 1"/>
          <p:cNvPicPr>
            <a:picLocks noGrp="1" noChangeAspect="1"/>
          </p:cNvPicPr>
          <p:nvPr/>
        </p:nvPicPr>
        <p:blipFill>
          <a:blip r:embed="rId2"/>
          <a:stretch>
            <a:fillRect/>
          </a:stretch>
        </p:blipFill>
        <p:spPr bwMode="auto">
          <a:xfrm>
            <a:off x="609600" y="1714500"/>
            <a:ext cx="10972800" cy="36576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Tasas</a:t>
            </a:r>
            <a:r>
              <a:rPr/>
              <a:t> </a:t>
            </a:r>
            <a:r>
              <a:rPr/>
              <a:t>de</a:t>
            </a:r>
            <a:r>
              <a:rPr/>
              <a:t> </a:t>
            </a:r>
            <a:r>
              <a:rPr/>
              <a:t>capitalización</a:t>
            </a:r>
            <a:r>
              <a:rPr/>
              <a:t> </a:t>
            </a:r>
            <a:r>
              <a:rPr/>
              <a:t>para</a:t>
            </a:r>
            <a:r>
              <a:rPr/>
              <a:t> </a:t>
            </a:r>
            <a:r>
              <a:rPr/>
              <a:t>casas</a:t>
            </a:r>
            <a:r>
              <a:rPr/>
              <a:t> </a:t>
            </a:r>
            <a:r>
              <a:rPr/>
              <a:t>según</a:t>
            </a:r>
            <a:r>
              <a:rPr/>
              <a:t> </a:t>
            </a:r>
            <a:r>
              <a:rPr/>
              <a:t>localidades</a:t>
            </a:r>
            <a:r>
              <a:rPr/>
              <a:t> </a:t>
            </a:r>
            <a:r>
              <a:rPr/>
              <a:t>y</a:t>
            </a:r>
            <a:r>
              <a:rPr/>
              <a:t> </a:t>
            </a:r>
            <a:r>
              <a:rPr/>
              <a:t>años.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Conclusiones</a:t>
            </a:r>
          </a:p>
        </p:txBody>
      </p:sp>
      <p:sp>
        <p:nvSpPr>
          <p:cNvPr id="3" name="Marcador de contenido 2"/>
          <p:cNvSpPr>
            <a:spLocks noGrp="1"/>
          </p:cNvSpPr>
          <p:nvPr>
            <p:ph idx="1"/>
          </p:nvPr>
        </p:nvSpPr>
        <p:spPr/>
        <p:txBody>
          <a:bodyPr/>
          <a:lstStyle/>
          <a:p>
            <a:pPr lvl="0" marL="0" indent="0">
              <a:buNone/>
            </a:pPr>
            <a:r>
              <a:rPr/>
              <a:t>En este trabajo se realizó la estimación de la tasa de rentabilidad para predios residenciales a diferentes niveles de desagregación, a partir de métodos de regresión tradicionales, utilizando la información de ofertas de mercado que han sido capturadas en los últimos años por la UAECD, superando la limitación de trabajar con fuentes con precios de venta y arriendo para un mismo predio. En consecuencia, se constituye en una herramienta alternativa para obtener tasas de capitalización de rentas.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Conclusiones</a:t>
            </a:r>
          </a:p>
        </p:txBody>
      </p:sp>
      <p:sp>
        <p:nvSpPr>
          <p:cNvPr id="3" name="Marcador de contenido 2"/>
          <p:cNvSpPr>
            <a:spLocks noGrp="1"/>
          </p:cNvSpPr>
          <p:nvPr>
            <p:ph idx="1"/>
          </p:nvPr>
        </p:nvSpPr>
        <p:spPr/>
        <p:txBody>
          <a:bodyPr/>
          <a:lstStyle/>
          <a:p>
            <a:pPr lvl="0" marL="0" indent="0">
              <a:buNone/>
            </a:pPr>
            <a:r>
              <a:rPr/>
              <a:t>Los resultados obtenidos son a nivel de sector, año, clase de predio, localidad y estrato. En este documento se omiten los resultados a nivel de sector, debido a su tamaño. Las tasas de rentabilidad obtenidas para casas (NPH) son menores que las calculadas para apartamentos (PH). Se observa una relación inversamente proporcional entre el estrato y las tasas.</a:t>
            </a:r>
          </a:p>
          <a:p>
            <a:pPr lvl="0" marL="0" indent="0">
              <a:buNone/>
            </a:pPr>
            <a:r>
              <a:rPr/>
              <a:t>Para el caso NPH, las localidades con una mayor tasa de rentabilidad en casas son Chapinero, Los Mártires y Santa Fé, mientras que las de menor tasa son Bosa y Puente Aranda, mientras que en el caso PH las localidades con mayores tasas de renta son Chapinero, La Candelaria y San Cristobal. Por otro lado, la localidad con menor tasa de rentabilidad es Puente Aranda.</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Trabajo</a:t>
            </a:r>
            <a:r>
              <a:rPr/>
              <a:t> </a:t>
            </a:r>
            <a:r>
              <a:rPr/>
              <a:t>futuro</a:t>
            </a:r>
          </a:p>
        </p:txBody>
      </p:sp>
      <p:sp>
        <p:nvSpPr>
          <p:cNvPr id="3" name="Marcador de contenido 2"/>
          <p:cNvSpPr>
            <a:spLocks noGrp="1"/>
          </p:cNvSpPr>
          <p:nvPr>
            <p:ph idx="1"/>
          </p:nvPr>
        </p:nvSpPr>
        <p:spPr/>
        <p:txBody>
          <a:bodyPr/>
          <a:lstStyle/>
          <a:p>
            <a:pPr lvl="1"/>
            <a:r>
              <a:rPr/>
              <a:t>A partir de una depuración de la información, en futuros ejercicios se podría incluir la edad de los inmuebles como una variable independiente adicional en los modelos para obtener su tasa de rentabilidad asociada.</a:t>
            </a:r>
          </a:p>
          <a:p>
            <a:pPr lvl="1"/>
            <a:r>
              <a:rPr/>
              <a:t>Realizar estimaciones para usos diferentes al residencial.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Introducción</a:t>
            </a:r>
          </a:p>
        </p:txBody>
      </p:sp>
      <p:sp>
        <p:nvSpPr>
          <p:cNvPr id="3" name="Marcador de contenido 2"/>
          <p:cNvSpPr>
            <a:spLocks noGrp="1"/>
          </p:cNvSpPr>
          <p:nvPr>
            <p:ph idx="1"/>
          </p:nvPr>
        </p:nvSpPr>
        <p:spPr/>
        <p:txBody>
          <a:bodyPr/>
          <a:lstStyle/>
          <a:p>
            <a:pPr lvl="0" marL="0" indent="0">
              <a:buNone/>
            </a:pPr>
            <a:r>
              <a:rPr/>
              <a:t>En la información disponible para la realización de este documento, se encuentran las ofertas recolectadas por la UAECD tanto de fuentes primarias como secundarias (Finca Raíz, Galería Inmobiliaria y Properati) desde el primero de enero de 2017 hasta el 31 de diciembre de 2020. Una limitante que se debe tener en cuenta es que los predios no tienen información de arriendo y venta de manera simultánea, lo que quiere decir que para cada oferta solamente se tiene una de las dos mediciones. En este documento únicamente se tendrán en cuenta las ofertas correspondientes a predios residenciales, es decir apartamentos y casas.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Referencias</a:t>
            </a:r>
          </a:p>
        </p:txBody>
      </p:sp>
      <p:sp>
        <p:nvSpPr>
          <p:cNvPr id="3" name="Marcador de contenido 2"/>
          <p:cNvSpPr>
            <a:spLocks noGrp="1"/>
          </p:cNvSpPr>
          <p:nvPr>
            <p:ph idx="1"/>
          </p:nvPr>
        </p:nvSpPr>
        <p:spPr/>
        <p:txBody>
          <a:bodyPr/>
          <a:lstStyle/>
          <a:p>
            <a:pPr lvl="0" marL="0" indent="0">
              <a:buNone/>
            </a:pPr>
            <a:r>
              <a:rPr/>
              <a:t>Deaton, Angus. 1985. “Panel Data from Time Series of Cross-Sections.” </a:t>
            </a:r>
            <a:r>
              <a:rPr i="1"/>
              <a:t>Journal of Econometrics</a:t>
            </a:r>
            <a:r>
              <a:rPr/>
              <a:t> 30 (1-2): 109–26.</a:t>
            </a:r>
          </a:p>
          <a:p>
            <a:pPr lvl="0" marL="0" indent="0">
              <a:buNone/>
            </a:pPr>
            <a:r>
              <a:rPr/>
              <a:t>Sariyar, Murat, and Andreas Borg. 2020. </a:t>
            </a:r>
            <a:r>
              <a:rPr i="1"/>
              <a:t>RecordLinkage: Record Linkage Functions for Linking and Deduplicating Data Sets</a:t>
            </a:r>
            <a:r>
              <a:rPr/>
              <a:t>. </a:t>
            </a:r>
            <a:r>
              <a:rPr>
                <a:hlinkClick r:id="rId2"/>
              </a:rPr>
              <a:t>https://CRAN.R-project.org/package=RecordLinkage</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Introducción</a:t>
            </a:r>
          </a:p>
        </p:txBody>
      </p:sp>
      <p:sp>
        <p:nvSpPr>
          <p:cNvPr id="3" name="Marcador de contenido 2"/>
          <p:cNvSpPr>
            <a:spLocks noGrp="1"/>
          </p:cNvSpPr>
          <p:nvPr>
            <p:ph idx="1"/>
          </p:nvPr>
        </p:nvSpPr>
        <p:spPr/>
        <p:txBody>
          <a:bodyPr/>
          <a:lstStyle/>
          <a:p>
            <a:pPr lvl="0" marL="0" indent="0">
              <a:buNone/>
            </a:pPr>
            <a:r>
              <a:rPr/>
              <a:t>Dentro de la literatura se encuentran diversos ejemplos de datos donde se hacen mediciones o encuestas a grupos de individuos periódicamente, pero no necesariamente a las mismas personas, lo cual imposibilita hacer seguimientos sobre unidades en particular, de manera similar a la problemática presentada, donde no se cuenta con información de arriendo y venta en los mismos predios. Deaton (1985) propone un modelo para una muestra , que se construye con lo que denominan cohortes.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Objetivo</a:t>
            </a:r>
            <a:r>
              <a:rPr/>
              <a:t> </a:t>
            </a:r>
            <a:r>
              <a:rPr/>
              <a:t>general</a:t>
            </a:r>
          </a:p>
        </p:txBody>
      </p:sp>
      <p:sp>
        <p:nvSpPr>
          <p:cNvPr id="3" name="Marcador de contenido 2"/>
          <p:cNvSpPr>
            <a:spLocks noGrp="1"/>
          </p:cNvSpPr>
          <p:nvPr>
            <p:ph idx="1"/>
          </p:nvPr>
        </p:nvSpPr>
        <p:spPr/>
        <p:txBody>
          <a:bodyPr/>
          <a:lstStyle/>
          <a:p>
            <a:pPr lvl="0" marL="0" indent="0">
              <a:buNone/>
            </a:pPr>
            <a:r>
              <a:rPr/>
              <a:t>Proponer una metodología para la estimación de las TCR y hacer la estimación del índice para inmuebles residenciales de Bogotá, según estratos y diferentes desagregaciones geográficas como lo son las localidades y sectores catastrales.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Objetivos</a:t>
            </a:r>
            <a:r>
              <a:rPr/>
              <a:t> </a:t>
            </a:r>
            <a:r>
              <a:rPr/>
              <a:t>específicos</a:t>
            </a:r>
          </a:p>
        </p:txBody>
      </p:sp>
      <p:sp>
        <p:nvSpPr>
          <p:cNvPr id="3" name="Marcador de contenido 2"/>
          <p:cNvSpPr>
            <a:spLocks noGrp="1"/>
          </p:cNvSpPr>
          <p:nvPr>
            <p:ph idx="1"/>
          </p:nvPr>
        </p:nvSpPr>
        <p:spPr/>
        <p:txBody>
          <a:bodyPr/>
          <a:lstStyle/>
          <a:p>
            <a:pPr lvl="1"/>
            <a:r>
              <a:rPr/>
              <a:t>Identificar metodologías que sirvan de referencia para el desarrollo del estudio.</a:t>
            </a:r>
          </a:p>
          <a:p>
            <a:pPr lvl="1"/>
            <a:r>
              <a:rPr/>
              <a:t>Realizar un análisis descriptivo de la base de datos disponible para la realización del ejercicio.</a:t>
            </a:r>
          </a:p>
          <a:p>
            <a:pPr lvl="1"/>
            <a:r>
              <a:rPr/>
              <a:t>Detectar aquellas ofertas atípicas que puedan sesgar los resultados del estudio.</a:t>
            </a:r>
          </a:p>
          <a:p>
            <a:pPr lvl="1"/>
            <a:r>
              <a:rPr/>
              <a:t>Calcular las tasas de capitalización de rentas para inmuebles de uso residencial en diferentes desagregaciones: estrato, localidad y sector catastral</a:t>
            </a:r>
          </a:p>
          <a:p>
            <a:pPr lvl="1"/>
            <a:r>
              <a:rPr/>
              <a:t>Presentar una documentación metodológica de los resultados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Marco</a:t>
            </a:r>
            <a:r>
              <a:rPr/>
              <a:t> </a:t>
            </a:r>
            <a:r>
              <a:rPr/>
              <a:t>conceptual</a:t>
            </a:r>
          </a:p>
        </p:txBody>
      </p:sp>
      <p:sp>
        <p:nvSpPr>
          <p:cNvPr id="3" name="Marcador de contenido 2"/>
          <p:cNvSpPr>
            <a:spLocks noGrp="1"/>
          </p:cNvSpPr>
          <p:nvPr>
            <p:ph idx="1"/>
          </p:nvPr>
        </p:nvSpPr>
        <p:spPr/>
        <p:txBody>
          <a:bodyPr/>
          <a:lstStyle/>
          <a:p>
            <a:pPr lvl="0" marL="0" indent="0">
              <a:spcBef>
                <a:spcPts val="3000"/>
              </a:spcBef>
              <a:buNone/>
            </a:pPr>
            <a:r>
              <a:rPr b="1"/>
              <a:t>Universo de estudio</a:t>
            </a:r>
          </a:p>
          <a:p>
            <a:pPr lvl="0" marL="0" indent="0">
              <a:buNone/>
            </a:pPr>
            <a:r>
              <a:rPr/>
              <a:t>El Universo de estudio para este documento corresponde al conjunto de predios urbanos en la ciudad de Bogotá en los años 2017 al 2020.</a:t>
            </a:r>
          </a:p>
          <a:p>
            <a:pPr lvl="0" marL="0" indent="0">
              <a:spcBef>
                <a:spcPts val="3000"/>
              </a:spcBef>
              <a:buNone/>
            </a:pPr>
            <a:r>
              <a:rPr b="1"/>
              <a:t>Población objetivo</a:t>
            </a:r>
          </a:p>
          <a:p>
            <a:pPr lvl="0" marL="0" indent="0">
              <a:buNone/>
            </a:pPr>
            <a:r>
              <a:rPr/>
              <a:t>La población objetivo corresponde a los predios residenciales, tanto de propiedad horizontal (PH) como no propiedad horizontal (NPH) en la ciudad de Bogotá comprendidos en los años 2017 al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Conceptos</a:t>
            </a:r>
            <a:r>
              <a:rPr/>
              <a:t> </a:t>
            </a:r>
            <a:r>
              <a:rPr/>
              <a:t>principales</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pPr lvl="0" marL="0" indent="0">
                  <a:buNone/>
                </a:pPr>
                <a:r>
                  <a:rPr/>
                  <a:t>La expresión matemática de la que se deduce la TCR se muestra en la ecuación , donde </a:t>
                </a:r>
                <a14:m>
                  <m:oMath xmlns:m="http://schemas.openxmlformats.org/officeDocument/2006/math">
                    <m:sSub>
                      <m:e>
                        <m:r>
                          <m:t>P</m:t>
                        </m:r>
                      </m:e>
                      <m:sub>
                        <m:r>
                          <m:t>k</m:t>
                        </m:r>
                      </m:sub>
                    </m:sSub>
                  </m:oMath>
                </a14:m>
                <a:r>
                  <a:rPr/>
                  <a:t> es el precio del </a:t>
                </a:r>
                <a14:m>
                  <m:oMath xmlns:m="http://schemas.openxmlformats.org/officeDocument/2006/math">
                    <m:r>
                      <m:t>k</m:t>
                    </m:r>
                  </m:oMath>
                </a14:m>
                <a:r>
                  <a:rPr/>
                  <a:t>-ésimo inmueble, </a:t>
                </a:r>
                <a14:m>
                  <m:oMath xmlns:m="http://schemas.openxmlformats.org/officeDocument/2006/math">
                    <m:sSub>
                      <m:e>
                        <m:r>
                          <m:t>R</m:t>
                        </m:r>
                      </m:e>
                      <m:sub>
                        <m:r>
                          <m:t>k</m:t>
                        </m:r>
                      </m:sub>
                    </m:sSub>
                  </m:oMath>
                </a14:m>
                <a:r>
                  <a:rPr/>
                  <a:t> es su tasa de renta o alquiler e </a:t>
                </a:r>
                <a14:m>
                  <m:oMath xmlns:m="http://schemas.openxmlformats.org/officeDocument/2006/math">
                    <m:r>
                      <m:t>i</m:t>
                    </m:r>
                  </m:oMath>
                </a14:m>
                <a:r>
                  <a:rPr/>
                  <a:t> representa la respectiva TCR.</a:t>
                </a:r>
              </a:p>
              <a:p>
                <a:pPr lvl="0" marL="0" indent="0">
                  <a:buNone/>
                </a:pPr>
                <a14:m>
                  <m:oMathPara xmlns:m="http://schemas.openxmlformats.org/officeDocument/2006/math">
                    <m:oMathParaPr>
                      <m:jc m:val="center"/>
                    </m:oMathParaPr>
                    <m:oMath>
                      <m:sSub>
                        <m:e>
                          <m:r>
                            <m:t>P</m:t>
                          </m:r>
                        </m:e>
                        <m:sub>
                          <m:r>
                            <m:t>k</m:t>
                          </m:r>
                        </m:sub>
                      </m:sSub>
                      <m:r>
                        <m:rPr>
                          <m:sty m:val="p"/>
                        </m:rPr>
                        <m:t>=</m:t>
                      </m:r>
                      <m:f>
                        <m:fPr>
                          <m:type m:val="bar"/>
                        </m:fPr>
                        <m:num>
                          <m:sSub>
                            <m:e>
                              <m:r>
                                <m:t>R</m:t>
                              </m:r>
                            </m:e>
                            <m:sub>
                              <m:r>
                                <m:t>k</m:t>
                              </m:r>
                            </m:sub>
                          </m:sSub>
                        </m:num>
                        <m:den>
                          <m:r>
                            <m:t>i</m:t>
                          </m:r>
                        </m:den>
                      </m:f>
                    </m:oMath>
                  </m:oMathPara>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Antecedentes</a:t>
            </a:r>
          </a:p>
        </p:txBody>
      </p:sp>
    </p:spTree>
  </p:cSld>
</p:sld>
</file>

<file path=ppt/theme/theme1.xml><?xml version="1.0" encoding="utf-8"?>
<a:theme xmlns:a="http://schemas.openxmlformats.org/drawingml/2006/main" name="2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8</Words>
  <Application>Microsoft Office PowerPoint</Application>
  <PresentationFormat>Panorámica</PresentationFormat>
  <Paragraphs>4</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Gotham Rounded Bold</vt:lpstr>
      <vt:lpstr>2_Diseño personalizado</vt:lpstr>
      <vt:lpstr>Presentación de PowerPoint</vt:lpstr>
      <vt:lpstr>sdasdasasad</vt:lpstr>
      <vt:lpstr>ssssss</vt:lpstr>
      <vt:lpstr>ÍNDICE DE IVIUR VIGENCIA 2011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PARA LA ESTIMACIÓN DE LAS TASAS DE CAPITALIZACIÓN DE RENTAS DE INMUEBLES RESIDENCIALES, RESULTADOS PARA BOGOTÁ 2017-2021</dc:title>
  <dc:creator>Grupo estadístico - Observatorio técnico catastral</dc:creator>
  <cp:keywords/>
  <dcterms:created xsi:type="dcterms:W3CDTF">2021-08-06T01:31:04Z</dcterms:created>
  <dcterms:modified xsi:type="dcterms:W3CDTF">2021-08-06T01:31:04Z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references.bib</vt:lpwstr>
  </property>
  <property fmtid="{D5CDD505-2E9C-101B-9397-08002B2CF9AE}" pid="3" name="date">
    <vt:lpwstr>Sys.Date()</vt:lpwstr>
  </property>
  <property fmtid="{D5CDD505-2E9C-101B-9397-08002B2CF9AE}" pid="4" name="output">
    <vt:lpwstr/>
  </property>
  <property fmtid="{D5CDD505-2E9C-101B-9397-08002B2CF9AE}" pid="5" name="subtitle">
    <vt:lpwstr>Unidad Administrativa Especial de Catastro Distrital</vt:lpwstr>
  </property>
</Properties>
</file>