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4" r:id="rId4"/>
    <p:sldId id="260" r:id="rId5"/>
    <p:sldId id="287" r:id="rId6"/>
    <p:sldId id="309" r:id="rId7"/>
    <p:sldId id="286" r:id="rId8"/>
    <p:sldId id="288" r:id="rId9"/>
    <p:sldId id="289" r:id="rId10"/>
    <p:sldId id="291" r:id="rId11"/>
    <p:sldId id="292" r:id="rId12"/>
    <p:sldId id="293" r:id="rId13"/>
    <p:sldId id="304" r:id="rId14"/>
    <p:sldId id="296" r:id="rId15"/>
    <p:sldId id="299" r:id="rId16"/>
    <p:sldId id="300" r:id="rId17"/>
    <p:sldId id="295" r:id="rId18"/>
    <p:sldId id="301" r:id="rId19"/>
    <p:sldId id="302" r:id="rId20"/>
    <p:sldId id="303" r:id="rId21"/>
    <p:sldId id="305" r:id="rId22"/>
    <p:sldId id="306" r:id="rId23"/>
    <p:sldId id="310" r:id="rId24"/>
    <p:sldId id="265"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COSTA" initials="SA" lastIdx="11" clrIdx="0">
    <p:extLst>
      <p:ext uri="{19B8F6BF-5375-455C-9EA6-DF929625EA0E}">
        <p15:presenceInfo xmlns:p15="http://schemas.microsoft.com/office/powerpoint/2012/main" userId="c2777f4cd5e93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DA0F2B"/>
    <a:srgbClr val="F5B02B"/>
    <a:srgbClr val="FFC000"/>
    <a:srgbClr val="CCFF33"/>
    <a:srgbClr val="FFFF00"/>
    <a:srgbClr val="CC3300"/>
    <a:srgbClr val="FF3300"/>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51DC-031D-47E0-BF2F-F118F9EAAD06}" v="53" dt="2021-07-15T04:24:19.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08" autoAdjust="0"/>
  </p:normalViewPr>
  <p:slideViewPr>
    <p:cSldViewPr snapToGrid="0">
      <p:cViewPr varScale="1">
        <p:scale>
          <a:sx n="66" d="100"/>
          <a:sy n="66" d="100"/>
        </p:scale>
        <p:origin x="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Andrea" userId="491afca4-54ec-4ac3-8361-8a8b114094dd" providerId="ADAL" clId="{24F551DC-031D-47E0-BF2F-F118F9EAAD06}"/>
    <pc:docChg chg="custSel modSld">
      <pc:chgData name="Paula Andrea" userId="491afca4-54ec-4ac3-8361-8a8b114094dd" providerId="ADAL" clId="{24F551DC-031D-47E0-BF2F-F118F9EAAD06}" dt="2021-07-15T04:24:31.823" v="278" actId="1035"/>
      <pc:docMkLst>
        <pc:docMk/>
      </pc:docMkLst>
      <pc:sldChg chg="modSp mod">
        <pc:chgData name="Paula Andrea" userId="491afca4-54ec-4ac3-8361-8a8b114094dd" providerId="ADAL" clId="{24F551DC-031D-47E0-BF2F-F118F9EAAD06}" dt="2021-07-14T22:48:19.315" v="123" actId="207"/>
        <pc:sldMkLst>
          <pc:docMk/>
          <pc:sldMk cId="1799998669" sldId="257"/>
        </pc:sldMkLst>
        <pc:spChg chg="mod">
          <ac:chgData name="Paula Andrea" userId="491afca4-54ec-4ac3-8361-8a8b114094dd" providerId="ADAL" clId="{24F551DC-031D-47E0-BF2F-F118F9EAAD06}" dt="2021-07-14T22:48:19.315" v="123" actId="207"/>
          <ac:spMkLst>
            <pc:docMk/>
            <pc:sldMk cId="1799998669" sldId="257"/>
            <ac:spMk id="16" creationId="{CD96AFF0-7289-48B5-A077-4002260A7F4C}"/>
          </ac:spMkLst>
        </pc:spChg>
      </pc:sldChg>
      <pc:sldChg chg="addSp delSp modSp mod">
        <pc:chgData name="Paula Andrea" userId="491afca4-54ec-4ac3-8361-8a8b114094dd" providerId="ADAL" clId="{24F551DC-031D-47E0-BF2F-F118F9EAAD06}" dt="2021-07-14T22:47:55.562" v="121" actId="207"/>
        <pc:sldMkLst>
          <pc:docMk/>
          <pc:sldMk cId="4068200735" sldId="260"/>
        </pc:sldMkLst>
        <pc:spChg chg="mod">
          <ac:chgData name="Paula Andrea" userId="491afca4-54ec-4ac3-8361-8a8b114094dd" providerId="ADAL" clId="{24F551DC-031D-47E0-BF2F-F118F9EAAD06}" dt="2021-07-14T22:42:11.874" v="102" actId="1076"/>
          <ac:spMkLst>
            <pc:docMk/>
            <pc:sldMk cId="4068200735" sldId="260"/>
            <ac:spMk id="2" creationId="{DC84CBA7-A1DB-48EE-BE48-E56F13938C37}"/>
          </ac:spMkLst>
        </pc:spChg>
        <pc:spChg chg="del mod">
          <ac:chgData name="Paula Andrea" userId="491afca4-54ec-4ac3-8361-8a8b114094dd" providerId="ADAL" clId="{24F551DC-031D-47E0-BF2F-F118F9EAAD06}" dt="2021-07-14T22:40:40.797" v="78" actId="478"/>
          <ac:spMkLst>
            <pc:docMk/>
            <pc:sldMk cId="4068200735" sldId="260"/>
            <ac:spMk id="15" creationId="{70FAFC8C-478E-40DB-92BA-B5797CFF3F7F}"/>
          </ac:spMkLst>
        </pc:spChg>
        <pc:spChg chg="del">
          <ac:chgData name="Paula Andrea" userId="491afca4-54ec-4ac3-8361-8a8b114094dd" providerId="ADAL" clId="{24F551DC-031D-47E0-BF2F-F118F9EAAD06}" dt="2021-07-14T22:40:04.768" v="72" actId="478"/>
          <ac:spMkLst>
            <pc:docMk/>
            <pc:sldMk cId="4068200735" sldId="260"/>
            <ac:spMk id="16" creationId="{EF0C9696-4978-4D7E-A063-0FED99285F3F}"/>
          </ac:spMkLst>
        </pc:spChg>
        <pc:spChg chg="mod">
          <ac:chgData name="Paula Andrea" userId="491afca4-54ec-4ac3-8361-8a8b114094dd" providerId="ADAL" clId="{24F551DC-031D-47E0-BF2F-F118F9EAAD06}" dt="2021-07-14T22:47:55.562" v="121" actId="207"/>
          <ac:spMkLst>
            <pc:docMk/>
            <pc:sldMk cId="4068200735" sldId="260"/>
            <ac:spMk id="20" creationId="{9AF0EF28-B5E6-4A96-BB9A-E89ED7368733}"/>
          </ac:spMkLst>
        </pc:spChg>
        <pc:spChg chg="del">
          <ac:chgData name="Paula Andrea" userId="491afca4-54ec-4ac3-8361-8a8b114094dd" providerId="ADAL" clId="{24F551DC-031D-47E0-BF2F-F118F9EAAD06}" dt="2021-07-14T22:40:14.754" v="73" actId="478"/>
          <ac:spMkLst>
            <pc:docMk/>
            <pc:sldMk cId="4068200735" sldId="260"/>
            <ac:spMk id="23" creationId="{8801B68A-DBE3-4CC1-8DB0-324708A9FA68}"/>
          </ac:spMkLst>
        </pc:spChg>
        <pc:spChg chg="add del mod">
          <ac:chgData name="Paula Andrea" userId="491afca4-54ec-4ac3-8361-8a8b114094dd" providerId="ADAL" clId="{24F551DC-031D-47E0-BF2F-F118F9EAAD06}" dt="2021-07-14T22:41:46.120" v="97" actId="478"/>
          <ac:spMkLst>
            <pc:docMk/>
            <pc:sldMk cId="4068200735" sldId="260"/>
            <ac:spMk id="25" creationId="{A4B9BE77-9638-49AC-9118-CD2CAE472794}"/>
          </ac:spMkLst>
        </pc:spChg>
        <pc:spChg chg="add mod">
          <ac:chgData name="Paula Andrea" userId="491afca4-54ec-4ac3-8361-8a8b114094dd" providerId="ADAL" clId="{24F551DC-031D-47E0-BF2F-F118F9EAAD06}" dt="2021-07-14T22:41:54.578" v="101" actId="14100"/>
          <ac:spMkLst>
            <pc:docMk/>
            <pc:sldMk cId="4068200735" sldId="260"/>
            <ac:spMk id="26" creationId="{11FC8518-A17E-4E54-BEE0-5A6EF63E4361}"/>
          </ac:spMkLst>
        </pc:spChg>
        <pc:picChg chg="mod">
          <ac:chgData name="Paula Andrea" userId="491afca4-54ec-4ac3-8361-8a8b114094dd" providerId="ADAL" clId="{24F551DC-031D-47E0-BF2F-F118F9EAAD06}" dt="2021-07-14T22:42:31.848" v="105" actId="1076"/>
          <ac:picMkLst>
            <pc:docMk/>
            <pc:sldMk cId="4068200735" sldId="260"/>
            <ac:picMk id="13" creationId="{9F1B0062-223C-41B6-A248-89247DB8E71D}"/>
          </ac:picMkLst>
        </pc:picChg>
        <pc:picChg chg="mod">
          <ac:chgData name="Paula Andrea" userId="491afca4-54ec-4ac3-8361-8a8b114094dd" providerId="ADAL" clId="{24F551DC-031D-47E0-BF2F-F118F9EAAD06}" dt="2021-07-14T22:42:28.334" v="104" actId="1076"/>
          <ac:picMkLst>
            <pc:docMk/>
            <pc:sldMk cId="4068200735" sldId="260"/>
            <ac:picMk id="24" creationId="{E3EF1F3D-CF88-4A0A-B0B6-43DA0B2773FD}"/>
          </ac:picMkLst>
        </pc:picChg>
      </pc:sldChg>
      <pc:sldChg chg="modSp mod">
        <pc:chgData name="Paula Andrea" userId="491afca4-54ec-4ac3-8361-8a8b114094dd" providerId="ADAL" clId="{24F551DC-031D-47E0-BF2F-F118F9EAAD06}" dt="2021-07-14T22:31:06.430" v="5" actId="1076"/>
        <pc:sldMkLst>
          <pc:docMk/>
          <pc:sldMk cId="2097120511" sldId="287"/>
        </pc:sldMkLst>
        <pc:spChg chg="mod">
          <ac:chgData name="Paula Andrea" userId="491afca4-54ec-4ac3-8361-8a8b114094dd" providerId="ADAL" clId="{24F551DC-031D-47E0-BF2F-F118F9EAAD06}" dt="2021-07-14T22:31:06.430" v="5" actId="1076"/>
          <ac:spMkLst>
            <pc:docMk/>
            <pc:sldMk cId="2097120511" sldId="287"/>
            <ac:spMk id="28" creationId="{8FBCD2E4-0A39-4D7F-AD92-7CA3D20ACEA4}"/>
          </ac:spMkLst>
        </pc:spChg>
        <pc:grpChg chg="mod">
          <ac:chgData name="Paula Andrea" userId="491afca4-54ec-4ac3-8361-8a8b114094dd" providerId="ADAL" clId="{24F551DC-031D-47E0-BF2F-F118F9EAAD06}" dt="2021-07-14T22:31:04.331" v="4" actId="1076"/>
          <ac:grpSpMkLst>
            <pc:docMk/>
            <pc:sldMk cId="2097120511" sldId="287"/>
            <ac:grpSpMk id="42" creationId="{B8F87B79-7F6D-4FF0-A1C4-DD0595595380}"/>
          </ac:grpSpMkLst>
        </pc:grpChg>
      </pc:sldChg>
      <pc:sldChg chg="modSp mod">
        <pc:chgData name="Paula Andrea" userId="491afca4-54ec-4ac3-8361-8a8b114094dd" providerId="ADAL" clId="{24F551DC-031D-47E0-BF2F-F118F9EAAD06}" dt="2021-07-14T22:31:51.331" v="29" actId="20577"/>
        <pc:sldMkLst>
          <pc:docMk/>
          <pc:sldMk cId="3694814867" sldId="288"/>
        </pc:sldMkLst>
        <pc:spChg chg="mod">
          <ac:chgData name="Paula Andrea" userId="491afca4-54ec-4ac3-8361-8a8b114094dd" providerId="ADAL" clId="{24F551DC-031D-47E0-BF2F-F118F9EAAD06}" dt="2021-07-14T22:31:39.720" v="17" actId="20577"/>
          <ac:spMkLst>
            <pc:docMk/>
            <pc:sldMk cId="3694814867" sldId="288"/>
            <ac:spMk id="4" creationId="{9F9628B5-46A4-49E0-A246-2C1BCF3B6025}"/>
          </ac:spMkLst>
        </pc:spChg>
        <pc:spChg chg="mod">
          <ac:chgData name="Paula Andrea" userId="491afca4-54ec-4ac3-8361-8a8b114094dd" providerId="ADAL" clId="{24F551DC-031D-47E0-BF2F-F118F9EAAD06}" dt="2021-07-14T22:31:43.838" v="21" actId="20577"/>
          <ac:spMkLst>
            <pc:docMk/>
            <pc:sldMk cId="3694814867" sldId="288"/>
            <ac:spMk id="54" creationId="{C5F9D4B5-0361-4A11-955C-7F626438A8FF}"/>
          </ac:spMkLst>
        </pc:spChg>
        <pc:spChg chg="mod">
          <ac:chgData name="Paula Andrea" userId="491afca4-54ec-4ac3-8361-8a8b114094dd" providerId="ADAL" clId="{24F551DC-031D-47E0-BF2F-F118F9EAAD06}" dt="2021-07-14T22:31:47.774" v="25" actId="20577"/>
          <ac:spMkLst>
            <pc:docMk/>
            <pc:sldMk cId="3694814867" sldId="288"/>
            <ac:spMk id="55" creationId="{A8A264E6-9606-4B1A-9991-4A03C7F2DDAE}"/>
          </ac:spMkLst>
        </pc:spChg>
        <pc:spChg chg="mod">
          <ac:chgData name="Paula Andrea" userId="491afca4-54ec-4ac3-8361-8a8b114094dd" providerId="ADAL" clId="{24F551DC-031D-47E0-BF2F-F118F9EAAD06}" dt="2021-07-14T22:31:51.331" v="29" actId="20577"/>
          <ac:spMkLst>
            <pc:docMk/>
            <pc:sldMk cId="3694814867" sldId="288"/>
            <ac:spMk id="56" creationId="{CC689636-6FBE-4480-BAE4-F783CA0CA052}"/>
          </ac:spMkLst>
        </pc:spChg>
      </pc:sldChg>
      <pc:sldChg chg="modSp mod">
        <pc:chgData name="Paula Andrea" userId="491afca4-54ec-4ac3-8361-8a8b114094dd" providerId="ADAL" clId="{24F551DC-031D-47E0-BF2F-F118F9EAAD06}" dt="2021-07-15T02:42:20.927" v="184" actId="113"/>
        <pc:sldMkLst>
          <pc:docMk/>
          <pc:sldMk cId="655158226" sldId="289"/>
        </pc:sldMkLst>
        <pc:graphicFrameChg chg="mod">
          <ac:chgData name="Paula Andrea" userId="491afca4-54ec-4ac3-8361-8a8b114094dd" providerId="ADAL" clId="{24F551DC-031D-47E0-BF2F-F118F9EAAD06}" dt="2021-07-15T02:42:20.927" v="184" actId="113"/>
          <ac:graphicFrameMkLst>
            <pc:docMk/>
            <pc:sldMk cId="655158226" sldId="289"/>
            <ac:graphicFrameMk id="7" creationId="{0CC2DAC0-ECAE-43D6-93E8-2302F0EA3EB9}"/>
          </ac:graphicFrameMkLst>
        </pc:graphicFrameChg>
        <pc:graphicFrameChg chg="mod">
          <ac:chgData name="Paula Andrea" userId="491afca4-54ec-4ac3-8361-8a8b114094dd" providerId="ADAL" clId="{24F551DC-031D-47E0-BF2F-F118F9EAAD06}" dt="2021-07-15T02:38:51.679" v="180" actId="1076"/>
          <ac:graphicFrameMkLst>
            <pc:docMk/>
            <pc:sldMk cId="655158226" sldId="289"/>
            <ac:graphicFrameMk id="10" creationId="{8D2AC65B-72D4-4B89-A95E-CA1F7AA8CE9A}"/>
          </ac:graphicFrameMkLst>
        </pc:graphicFrameChg>
        <pc:graphicFrameChg chg="mod">
          <ac:chgData name="Paula Andrea" userId="491afca4-54ec-4ac3-8361-8a8b114094dd" providerId="ADAL" clId="{24F551DC-031D-47E0-BF2F-F118F9EAAD06}" dt="2021-07-15T02:39:14.269" v="183"/>
          <ac:graphicFrameMkLst>
            <pc:docMk/>
            <pc:sldMk cId="655158226" sldId="289"/>
            <ac:graphicFrameMk id="13" creationId="{BD6DA3AB-5FCE-483C-8DED-6FE26F623521}"/>
          </ac:graphicFrameMkLst>
        </pc:graphicFrameChg>
      </pc:sldChg>
      <pc:sldChg chg="modSp mod">
        <pc:chgData name="Paula Andrea" userId="491afca4-54ec-4ac3-8361-8a8b114094dd" providerId="ADAL" clId="{24F551DC-031D-47E0-BF2F-F118F9EAAD06}" dt="2021-07-14T22:33:46.871" v="30" actId="20577"/>
        <pc:sldMkLst>
          <pc:docMk/>
          <pc:sldMk cId="1845824277" sldId="291"/>
        </pc:sldMkLst>
        <pc:spChg chg="mod">
          <ac:chgData name="Paula Andrea" userId="491afca4-54ec-4ac3-8361-8a8b114094dd" providerId="ADAL" clId="{24F551DC-031D-47E0-BF2F-F118F9EAAD06}" dt="2021-07-14T22:33:46.871" v="30" actId="20577"/>
          <ac:spMkLst>
            <pc:docMk/>
            <pc:sldMk cId="1845824277" sldId="291"/>
            <ac:spMk id="12" creationId="{C0A73C79-763C-43C6-A72A-38246ADBE970}"/>
          </ac:spMkLst>
        </pc:spChg>
      </pc:sldChg>
      <pc:sldChg chg="addSp modSp mod">
        <pc:chgData name="Paula Andrea" userId="491afca4-54ec-4ac3-8361-8a8b114094dd" providerId="ADAL" clId="{24F551DC-031D-47E0-BF2F-F118F9EAAD06}" dt="2021-07-15T04:22:19.521" v="262" actId="20577"/>
        <pc:sldMkLst>
          <pc:docMk/>
          <pc:sldMk cId="889345015" sldId="293"/>
        </pc:sldMkLst>
        <pc:spChg chg="add mod">
          <ac:chgData name="Paula Andrea" userId="491afca4-54ec-4ac3-8361-8a8b114094dd" providerId="ADAL" clId="{24F551DC-031D-47E0-BF2F-F118F9EAAD06}" dt="2021-07-14T22:39:36.550" v="68" actId="1076"/>
          <ac:spMkLst>
            <pc:docMk/>
            <pc:sldMk cId="889345015" sldId="293"/>
            <ac:spMk id="7" creationId="{1F5D427E-856C-4926-A922-7317C4B79ABB}"/>
          </ac:spMkLst>
        </pc:spChg>
        <pc:spChg chg="add mod">
          <ac:chgData name="Paula Andrea" userId="491afca4-54ec-4ac3-8361-8a8b114094dd" providerId="ADAL" clId="{24F551DC-031D-47E0-BF2F-F118F9EAAD06}" dt="2021-07-14T22:48:57.901" v="128" actId="6549"/>
          <ac:spMkLst>
            <pc:docMk/>
            <pc:sldMk cId="889345015" sldId="293"/>
            <ac:spMk id="9" creationId="{DC7A8DBD-F309-4D37-974B-00B4DDBFC8AD}"/>
          </ac:spMkLst>
        </pc:spChg>
        <pc:spChg chg="mod">
          <ac:chgData name="Paula Andrea" userId="491afca4-54ec-4ac3-8361-8a8b114094dd" providerId="ADAL" clId="{24F551DC-031D-47E0-BF2F-F118F9EAAD06}" dt="2021-07-14T22:39:28.169" v="66" actId="1076"/>
          <ac:spMkLst>
            <pc:docMk/>
            <pc:sldMk cId="889345015" sldId="293"/>
            <ac:spMk id="20" creationId="{7E398F0E-F3D7-4627-94EE-0D39AA44A055}"/>
          </ac:spMkLst>
        </pc:spChg>
        <pc:spChg chg="mod">
          <ac:chgData name="Paula Andrea" userId="491afca4-54ec-4ac3-8361-8a8b114094dd" providerId="ADAL" clId="{24F551DC-031D-47E0-BF2F-F118F9EAAD06}" dt="2021-07-15T04:22:19.521" v="262" actId="20577"/>
          <ac:spMkLst>
            <pc:docMk/>
            <pc:sldMk cId="889345015" sldId="293"/>
            <ac:spMk id="26" creationId="{8D2D0D02-901B-49E5-AFFE-321F9573E5B4}"/>
          </ac:spMkLst>
        </pc:spChg>
      </pc:sldChg>
      <pc:sldChg chg="addSp modSp mod">
        <pc:chgData name="Paula Andrea" userId="491afca4-54ec-4ac3-8361-8a8b114094dd" providerId="ADAL" clId="{24F551DC-031D-47E0-BF2F-F118F9EAAD06}" dt="2021-07-14T22:51:57.833" v="157" actId="14100"/>
        <pc:sldMkLst>
          <pc:docMk/>
          <pc:sldMk cId="3839044775" sldId="295"/>
        </pc:sldMkLst>
        <pc:spChg chg="add mod">
          <ac:chgData name="Paula Andrea" userId="491afca4-54ec-4ac3-8361-8a8b114094dd" providerId="ADAL" clId="{24F551DC-031D-47E0-BF2F-F118F9EAAD06}" dt="2021-07-14T22:51:50.310" v="155"/>
          <ac:spMkLst>
            <pc:docMk/>
            <pc:sldMk cId="3839044775" sldId="295"/>
            <ac:spMk id="6" creationId="{699101E1-9B89-417C-AEE9-E2E139198D37}"/>
          </ac:spMkLst>
        </pc:spChg>
        <pc:spChg chg="add mod">
          <ac:chgData name="Paula Andrea" userId="491afca4-54ec-4ac3-8361-8a8b114094dd" providerId="ADAL" clId="{24F551DC-031D-47E0-BF2F-F118F9EAAD06}" dt="2021-07-14T22:51:50.310" v="155"/>
          <ac:spMkLst>
            <pc:docMk/>
            <pc:sldMk cId="3839044775" sldId="295"/>
            <ac:spMk id="8" creationId="{C5BE358C-3BC1-47C9-8A2C-7D9D74F18D4F}"/>
          </ac:spMkLst>
        </pc:spChg>
        <pc:picChg chg="mod ord">
          <ac:chgData name="Paula Andrea" userId="491afca4-54ec-4ac3-8361-8a8b114094dd" providerId="ADAL" clId="{24F551DC-031D-47E0-BF2F-F118F9EAAD06}" dt="2021-07-14T22:51:57.833" v="157" actId="14100"/>
          <ac:picMkLst>
            <pc:docMk/>
            <pc:sldMk cId="3839044775" sldId="295"/>
            <ac:picMk id="7" creationId="{06798D63-4332-4B3F-93CB-AFA1DF185675}"/>
          </ac:picMkLst>
        </pc:picChg>
      </pc:sldChg>
      <pc:sldChg chg="addSp modSp mod">
        <pc:chgData name="Paula Andrea" userId="491afca4-54ec-4ac3-8361-8a8b114094dd" providerId="ADAL" clId="{24F551DC-031D-47E0-BF2F-F118F9EAAD06}" dt="2021-07-14T22:51:29.288" v="151" actId="1036"/>
        <pc:sldMkLst>
          <pc:docMk/>
          <pc:sldMk cId="0" sldId="296"/>
        </pc:sldMkLst>
        <pc:spChg chg="mod">
          <ac:chgData name="Paula Andrea" userId="491afca4-54ec-4ac3-8361-8a8b114094dd" providerId="ADAL" clId="{24F551DC-031D-47E0-BF2F-F118F9EAAD06}" dt="2021-07-14T22:46:34.689" v="110" actId="6549"/>
          <ac:spMkLst>
            <pc:docMk/>
            <pc:sldMk cId="0" sldId="296"/>
            <ac:spMk id="4" creationId="{00000000-0000-0000-0000-000000000000}"/>
          </ac:spMkLst>
        </pc:spChg>
        <pc:spChg chg="add mod">
          <ac:chgData name="Paula Andrea" userId="491afca4-54ec-4ac3-8361-8a8b114094dd" providerId="ADAL" clId="{24F551DC-031D-47E0-BF2F-F118F9EAAD06}" dt="2021-07-14T22:51:29.288" v="151" actId="1036"/>
          <ac:spMkLst>
            <pc:docMk/>
            <pc:sldMk cId="0" sldId="296"/>
            <ac:spMk id="7" creationId="{E246C84A-44AE-4B2B-88C9-B132D3A37EDA}"/>
          </ac:spMkLst>
        </pc:spChg>
        <pc:spChg chg="add mod">
          <ac:chgData name="Paula Andrea" userId="491afca4-54ec-4ac3-8361-8a8b114094dd" providerId="ADAL" clId="{24F551DC-031D-47E0-BF2F-F118F9EAAD06}" dt="2021-07-14T22:51:08.677" v="146"/>
          <ac:spMkLst>
            <pc:docMk/>
            <pc:sldMk cId="0" sldId="296"/>
            <ac:spMk id="8" creationId="{89F04BCC-E852-476C-8A9F-A17E7D3D64A5}"/>
          </ac:spMkLst>
        </pc:spChg>
        <pc:picChg chg="mod ord">
          <ac:chgData name="Paula Andrea" userId="491afca4-54ec-4ac3-8361-8a8b114094dd" providerId="ADAL" clId="{24F551DC-031D-47E0-BF2F-F118F9EAAD06}" dt="2021-07-14T22:51:17.413" v="148" actId="166"/>
          <ac:picMkLst>
            <pc:docMk/>
            <pc:sldMk cId="0" sldId="296"/>
            <ac:picMk id="63" creationId="{025A9326-85FA-4384-BEC7-06FD92AB0B83}"/>
          </ac:picMkLst>
        </pc:picChg>
      </pc:sldChg>
      <pc:sldChg chg="addSp modSp mod">
        <pc:chgData name="Paula Andrea" userId="491afca4-54ec-4ac3-8361-8a8b114094dd" providerId="ADAL" clId="{24F551DC-031D-47E0-BF2F-F118F9EAAD06}" dt="2021-07-15T04:23:29.628" v="269" actId="1076"/>
        <pc:sldMkLst>
          <pc:docMk/>
          <pc:sldMk cId="2207833474" sldId="299"/>
        </pc:sldMkLst>
        <pc:spChg chg="mod">
          <ac:chgData name="Paula Andrea" userId="491afca4-54ec-4ac3-8361-8a8b114094dd" providerId="ADAL" clId="{24F551DC-031D-47E0-BF2F-F118F9EAAD06}" dt="2021-07-14T22:46:38.205" v="111" actId="6549"/>
          <ac:spMkLst>
            <pc:docMk/>
            <pc:sldMk cId="2207833474" sldId="299"/>
            <ac:spMk id="4" creationId="{00000000-0000-0000-0000-000000000000}"/>
          </ac:spMkLst>
        </pc:spChg>
        <pc:spChg chg="add mod">
          <ac:chgData name="Paula Andrea" userId="491afca4-54ec-4ac3-8361-8a8b114094dd" providerId="ADAL" clId="{24F551DC-031D-47E0-BF2F-F118F9EAAD06}" dt="2021-07-14T22:51:34.674" v="152"/>
          <ac:spMkLst>
            <pc:docMk/>
            <pc:sldMk cId="2207833474" sldId="299"/>
            <ac:spMk id="7" creationId="{52F8F43A-622C-4BCA-A6AD-0CE9B2B6CA84}"/>
          </ac:spMkLst>
        </pc:spChg>
        <pc:spChg chg="add mod">
          <ac:chgData name="Paula Andrea" userId="491afca4-54ec-4ac3-8361-8a8b114094dd" providerId="ADAL" clId="{24F551DC-031D-47E0-BF2F-F118F9EAAD06}" dt="2021-07-14T22:51:34.674" v="152"/>
          <ac:spMkLst>
            <pc:docMk/>
            <pc:sldMk cId="2207833474" sldId="299"/>
            <ac:spMk id="8" creationId="{6E9EBEB7-7C64-4B88-B723-B0A504B26884}"/>
          </ac:spMkLst>
        </pc:spChg>
        <pc:picChg chg="mod ord">
          <ac:chgData name="Paula Andrea" userId="491afca4-54ec-4ac3-8361-8a8b114094dd" providerId="ADAL" clId="{24F551DC-031D-47E0-BF2F-F118F9EAAD06}" dt="2021-07-15T04:23:29.628" v="269" actId="1076"/>
          <ac:picMkLst>
            <pc:docMk/>
            <pc:sldMk cId="2207833474" sldId="299"/>
            <ac:picMk id="10" creationId="{CE44209F-EAB8-4BE7-BB9F-5251FE92622B}"/>
          </ac:picMkLst>
        </pc:picChg>
      </pc:sldChg>
      <pc:sldChg chg="addSp delSp modSp mod">
        <pc:chgData name="Paula Andrea" userId="491afca4-54ec-4ac3-8361-8a8b114094dd" providerId="ADAL" clId="{24F551DC-031D-47E0-BF2F-F118F9EAAD06}" dt="2021-07-15T04:23:43.602" v="272" actId="1076"/>
        <pc:sldMkLst>
          <pc:docMk/>
          <pc:sldMk cId="391648560" sldId="300"/>
        </pc:sldMkLst>
        <pc:spChg chg="mod">
          <ac:chgData name="Paula Andrea" userId="491afca4-54ec-4ac3-8361-8a8b114094dd" providerId="ADAL" clId="{24F551DC-031D-47E0-BF2F-F118F9EAAD06}" dt="2021-07-14T22:46:48.795" v="116" actId="20577"/>
          <ac:spMkLst>
            <pc:docMk/>
            <pc:sldMk cId="391648560" sldId="300"/>
            <ac:spMk id="4" creationId="{00000000-0000-0000-0000-000000000000}"/>
          </ac:spMkLst>
        </pc:spChg>
        <pc:spChg chg="add mod">
          <ac:chgData name="Paula Andrea" userId="491afca4-54ec-4ac3-8361-8a8b114094dd" providerId="ADAL" clId="{24F551DC-031D-47E0-BF2F-F118F9EAAD06}" dt="2021-07-14T22:51:45.187" v="154"/>
          <ac:spMkLst>
            <pc:docMk/>
            <pc:sldMk cId="391648560" sldId="300"/>
            <ac:spMk id="7" creationId="{42AEAABA-4987-48F7-A1AF-325B8D3EC903}"/>
          </ac:spMkLst>
        </pc:spChg>
        <pc:spChg chg="add mod">
          <ac:chgData name="Paula Andrea" userId="491afca4-54ec-4ac3-8361-8a8b114094dd" providerId="ADAL" clId="{24F551DC-031D-47E0-BF2F-F118F9EAAD06}" dt="2021-07-14T22:51:45.187" v="154"/>
          <ac:spMkLst>
            <pc:docMk/>
            <pc:sldMk cId="391648560" sldId="300"/>
            <ac:spMk id="8" creationId="{7AA5E304-76E4-4777-B12C-87780D89A633}"/>
          </ac:spMkLst>
        </pc:spChg>
        <pc:picChg chg="del">
          <ac:chgData name="Paula Andrea" userId="491afca4-54ec-4ac3-8361-8a8b114094dd" providerId="ADAL" clId="{24F551DC-031D-47E0-BF2F-F118F9EAAD06}" dt="2021-07-15T04:23:00.998" v="263" actId="478"/>
          <ac:picMkLst>
            <pc:docMk/>
            <pc:sldMk cId="391648560" sldId="300"/>
            <ac:picMk id="3" creationId="{99471255-CC9C-412D-900F-D414A6A4812F}"/>
          </ac:picMkLst>
        </pc:picChg>
        <pc:picChg chg="add del mod">
          <ac:chgData name="Paula Andrea" userId="491afca4-54ec-4ac3-8361-8a8b114094dd" providerId="ADAL" clId="{24F551DC-031D-47E0-BF2F-F118F9EAAD06}" dt="2021-07-15T04:16:35.534" v="246" actId="478"/>
          <ac:picMkLst>
            <pc:docMk/>
            <pc:sldMk cId="391648560" sldId="300"/>
            <ac:picMk id="5" creationId="{929D6C52-977E-4E7E-A735-62E284B0E955}"/>
          </ac:picMkLst>
        </pc:picChg>
        <pc:picChg chg="add mod">
          <ac:chgData name="Paula Andrea" userId="491afca4-54ec-4ac3-8361-8a8b114094dd" providerId="ADAL" clId="{24F551DC-031D-47E0-BF2F-F118F9EAAD06}" dt="2021-07-15T04:23:43.602" v="272" actId="1076"/>
          <ac:picMkLst>
            <pc:docMk/>
            <pc:sldMk cId="391648560" sldId="300"/>
            <ac:picMk id="11" creationId="{1438E3EC-C7E1-4FFF-A0B2-67EC0978C771}"/>
          </ac:picMkLst>
        </pc:picChg>
      </pc:sldChg>
      <pc:sldChg chg="addSp modSp mod">
        <pc:chgData name="Paula Andrea" userId="491afca4-54ec-4ac3-8361-8a8b114094dd" providerId="ADAL" clId="{24F551DC-031D-47E0-BF2F-F118F9EAAD06}" dt="2021-07-14T22:52:04.711" v="159" actId="166"/>
        <pc:sldMkLst>
          <pc:docMk/>
          <pc:sldMk cId="1166620325" sldId="301"/>
        </pc:sldMkLst>
        <pc:spChg chg="mod">
          <ac:chgData name="Paula Andrea" userId="491afca4-54ec-4ac3-8361-8a8b114094dd" providerId="ADAL" clId="{24F551DC-031D-47E0-BF2F-F118F9EAAD06}" dt="2021-07-14T22:47:06.114" v="117" actId="6549"/>
          <ac:spMkLst>
            <pc:docMk/>
            <pc:sldMk cId="1166620325" sldId="301"/>
            <ac:spMk id="4" creationId="{00000000-0000-0000-0000-000000000000}"/>
          </ac:spMkLst>
        </pc:spChg>
        <pc:spChg chg="add mod">
          <ac:chgData name="Paula Andrea" userId="491afca4-54ec-4ac3-8361-8a8b114094dd" providerId="ADAL" clId="{24F551DC-031D-47E0-BF2F-F118F9EAAD06}" dt="2021-07-14T22:52:01.842" v="158"/>
          <ac:spMkLst>
            <pc:docMk/>
            <pc:sldMk cId="1166620325" sldId="301"/>
            <ac:spMk id="7" creationId="{65677515-C9B1-4407-9130-1022BD642D86}"/>
          </ac:spMkLst>
        </pc:spChg>
        <pc:spChg chg="add mod">
          <ac:chgData name="Paula Andrea" userId="491afca4-54ec-4ac3-8361-8a8b114094dd" providerId="ADAL" clId="{24F551DC-031D-47E0-BF2F-F118F9EAAD06}" dt="2021-07-14T22:52:01.842" v="158"/>
          <ac:spMkLst>
            <pc:docMk/>
            <pc:sldMk cId="1166620325" sldId="301"/>
            <ac:spMk id="8" creationId="{F7D701BD-F25E-47BC-A0D2-A7C28EEBD473}"/>
          </ac:spMkLst>
        </pc:spChg>
        <pc:picChg chg="ord">
          <ac:chgData name="Paula Andrea" userId="491afca4-54ec-4ac3-8361-8a8b114094dd" providerId="ADAL" clId="{24F551DC-031D-47E0-BF2F-F118F9EAAD06}" dt="2021-07-14T22:52:04.711" v="159" actId="166"/>
          <ac:picMkLst>
            <pc:docMk/>
            <pc:sldMk cId="1166620325" sldId="301"/>
            <ac:picMk id="10" creationId="{735249EF-7B0D-4F3E-9353-4A00601AFD2A}"/>
          </ac:picMkLst>
        </pc:picChg>
      </pc:sldChg>
      <pc:sldChg chg="addSp modSp mod">
        <pc:chgData name="Paula Andrea" userId="491afca4-54ec-4ac3-8361-8a8b114094dd" providerId="ADAL" clId="{24F551DC-031D-47E0-BF2F-F118F9EAAD06}" dt="2021-07-15T04:23:59.379" v="274" actId="1076"/>
        <pc:sldMkLst>
          <pc:docMk/>
          <pc:sldMk cId="3945545475" sldId="302"/>
        </pc:sldMkLst>
        <pc:spChg chg="mod">
          <ac:chgData name="Paula Andrea" userId="491afca4-54ec-4ac3-8361-8a8b114094dd" providerId="ADAL" clId="{24F551DC-031D-47E0-BF2F-F118F9EAAD06}" dt="2021-07-14T22:47:10.144" v="118" actId="6549"/>
          <ac:spMkLst>
            <pc:docMk/>
            <pc:sldMk cId="3945545475" sldId="302"/>
            <ac:spMk id="4" creationId="{00000000-0000-0000-0000-000000000000}"/>
          </ac:spMkLst>
        </pc:spChg>
        <pc:spChg chg="add mod">
          <ac:chgData name="Paula Andrea" userId="491afca4-54ec-4ac3-8361-8a8b114094dd" providerId="ADAL" clId="{24F551DC-031D-47E0-BF2F-F118F9EAAD06}" dt="2021-07-14T22:52:08.643" v="160"/>
          <ac:spMkLst>
            <pc:docMk/>
            <pc:sldMk cId="3945545475" sldId="302"/>
            <ac:spMk id="7" creationId="{030F99F0-4C95-42DA-A6C1-8C9AAF2E58E9}"/>
          </ac:spMkLst>
        </pc:spChg>
        <pc:spChg chg="add mod">
          <ac:chgData name="Paula Andrea" userId="491afca4-54ec-4ac3-8361-8a8b114094dd" providerId="ADAL" clId="{24F551DC-031D-47E0-BF2F-F118F9EAAD06}" dt="2021-07-14T22:52:08.643" v="160"/>
          <ac:spMkLst>
            <pc:docMk/>
            <pc:sldMk cId="3945545475" sldId="302"/>
            <ac:spMk id="8" creationId="{554CE2A6-E717-42F2-9573-49F2C40AAA05}"/>
          </ac:spMkLst>
        </pc:spChg>
        <pc:picChg chg="mod ord">
          <ac:chgData name="Paula Andrea" userId="491afca4-54ec-4ac3-8361-8a8b114094dd" providerId="ADAL" clId="{24F551DC-031D-47E0-BF2F-F118F9EAAD06}" dt="2021-07-15T04:23:59.379" v="274" actId="1076"/>
          <ac:picMkLst>
            <pc:docMk/>
            <pc:sldMk cId="3945545475" sldId="302"/>
            <ac:picMk id="11" creationId="{E6BCA76A-1B15-43E3-9C09-3E0A80F66183}"/>
          </ac:picMkLst>
        </pc:picChg>
      </pc:sldChg>
      <pc:sldChg chg="addSp delSp modSp mod">
        <pc:chgData name="Paula Andrea" userId="491afca4-54ec-4ac3-8361-8a8b114094dd" providerId="ADAL" clId="{24F551DC-031D-47E0-BF2F-F118F9EAAD06}" dt="2021-07-15T04:24:31.823" v="278" actId="1035"/>
        <pc:sldMkLst>
          <pc:docMk/>
          <pc:sldMk cId="3754846871" sldId="303"/>
        </pc:sldMkLst>
        <pc:spChg chg="del mod">
          <ac:chgData name="Paula Andrea" userId="491afca4-54ec-4ac3-8361-8a8b114094dd" providerId="ADAL" clId="{24F551DC-031D-47E0-BF2F-F118F9EAAD06}" dt="2021-07-15T04:09:08.925" v="218" actId="478"/>
          <ac:spMkLst>
            <pc:docMk/>
            <pc:sldMk cId="3754846871" sldId="303"/>
            <ac:spMk id="4" creationId="{00000000-0000-0000-0000-000000000000}"/>
          </ac:spMkLst>
        </pc:spChg>
        <pc:spChg chg="add mod">
          <ac:chgData name="Paula Andrea" userId="491afca4-54ec-4ac3-8361-8a8b114094dd" providerId="ADAL" clId="{24F551DC-031D-47E0-BF2F-F118F9EAAD06}" dt="2021-07-14T22:52:16.760" v="162"/>
          <ac:spMkLst>
            <pc:docMk/>
            <pc:sldMk cId="3754846871" sldId="303"/>
            <ac:spMk id="7" creationId="{2D735003-ADDD-4277-B728-AE2F8E468E6F}"/>
          </ac:spMkLst>
        </pc:spChg>
        <pc:spChg chg="add mod">
          <ac:chgData name="Paula Andrea" userId="491afca4-54ec-4ac3-8361-8a8b114094dd" providerId="ADAL" clId="{24F551DC-031D-47E0-BF2F-F118F9EAAD06}" dt="2021-07-14T22:52:16.760" v="162"/>
          <ac:spMkLst>
            <pc:docMk/>
            <pc:sldMk cId="3754846871" sldId="303"/>
            <ac:spMk id="8" creationId="{4E8C54EB-B68E-41BF-8F39-75233E7F31CD}"/>
          </ac:spMkLst>
        </pc:spChg>
        <pc:spChg chg="mod">
          <ac:chgData name="Paula Andrea" userId="491afca4-54ec-4ac3-8361-8a8b114094dd" providerId="ADAL" clId="{24F551DC-031D-47E0-BF2F-F118F9EAAD06}" dt="2021-07-15T04:04:05.303" v="199" actId="962"/>
          <ac:spMkLst>
            <pc:docMk/>
            <pc:sldMk cId="3754846871" sldId="303"/>
            <ac:spMk id="9" creationId="{96DFD37F-A588-4F9F-ADDF-D2B5F2BB62E2}"/>
          </ac:spMkLst>
        </pc:spChg>
        <pc:spChg chg="add del mod">
          <ac:chgData name="Paula Andrea" userId="491afca4-54ec-4ac3-8361-8a8b114094dd" providerId="ADAL" clId="{24F551DC-031D-47E0-BF2F-F118F9EAAD06}" dt="2021-07-15T04:09:13.298" v="219" actId="478"/>
          <ac:spMkLst>
            <pc:docMk/>
            <pc:sldMk cId="3754846871" sldId="303"/>
            <ac:spMk id="19" creationId="{E1C5A07D-D1BD-4892-8861-2CB4E560C7D3}"/>
          </ac:spMkLst>
        </pc:spChg>
        <pc:spChg chg="add mod">
          <ac:chgData name="Paula Andrea" userId="491afca4-54ec-4ac3-8361-8a8b114094dd" providerId="ADAL" clId="{24F551DC-031D-47E0-BF2F-F118F9EAAD06}" dt="2021-07-15T04:24:19.654" v="277"/>
          <ac:spMkLst>
            <pc:docMk/>
            <pc:sldMk cId="3754846871" sldId="303"/>
            <ac:spMk id="27" creationId="{FFAFF6B2-ED7D-4545-AD85-DE018A9D4F64}"/>
          </ac:spMkLst>
        </pc:spChg>
        <pc:picChg chg="add del mod">
          <ac:chgData name="Paula Andrea" userId="491afca4-54ec-4ac3-8361-8a8b114094dd" providerId="ADAL" clId="{24F551DC-031D-47E0-BF2F-F118F9EAAD06}" dt="2021-07-15T04:02:10.023" v="196" actId="478"/>
          <ac:picMkLst>
            <pc:docMk/>
            <pc:sldMk cId="3754846871" sldId="303"/>
            <ac:picMk id="3" creationId="{894A59C2-35DF-41DB-82F0-15C57BC55F02}"/>
          </ac:picMkLst>
        </pc:picChg>
        <pc:picChg chg="del">
          <ac:chgData name="Paula Andrea" userId="491afca4-54ec-4ac3-8361-8a8b114094dd" providerId="ADAL" clId="{24F551DC-031D-47E0-BF2F-F118F9EAAD06}" dt="2021-07-15T04:01:31.396" v="185" actId="478"/>
          <ac:picMkLst>
            <pc:docMk/>
            <pc:sldMk cId="3754846871" sldId="303"/>
            <ac:picMk id="10" creationId="{1465BD07-BAD2-487B-B17E-3878B5320152}"/>
          </ac:picMkLst>
        </pc:picChg>
        <pc:picChg chg="add del mod">
          <ac:chgData name="Paula Andrea" userId="491afca4-54ec-4ac3-8361-8a8b114094dd" providerId="ADAL" clId="{24F551DC-031D-47E0-BF2F-F118F9EAAD06}" dt="2021-07-15T04:05:38.154" v="201" actId="478"/>
          <ac:picMkLst>
            <pc:docMk/>
            <pc:sldMk cId="3754846871" sldId="303"/>
            <ac:picMk id="11" creationId="{6BB299C7-5A76-4670-81C0-CC7211A92AA6}"/>
          </ac:picMkLst>
        </pc:picChg>
        <pc:picChg chg="add del mod">
          <ac:chgData name="Paula Andrea" userId="491afca4-54ec-4ac3-8361-8a8b114094dd" providerId="ADAL" clId="{24F551DC-031D-47E0-BF2F-F118F9EAAD06}" dt="2021-07-15T04:05:58.297" v="206" actId="478"/>
          <ac:picMkLst>
            <pc:docMk/>
            <pc:sldMk cId="3754846871" sldId="303"/>
            <ac:picMk id="13" creationId="{E504C27A-3487-4EB1-B006-FFE2516F84FB}"/>
          </ac:picMkLst>
        </pc:picChg>
        <pc:picChg chg="add del mod">
          <ac:chgData name="Paula Andrea" userId="491afca4-54ec-4ac3-8361-8a8b114094dd" providerId="ADAL" clId="{24F551DC-031D-47E0-BF2F-F118F9EAAD06}" dt="2021-07-15T04:08:10.079" v="212" actId="478"/>
          <ac:picMkLst>
            <pc:docMk/>
            <pc:sldMk cId="3754846871" sldId="303"/>
            <ac:picMk id="15" creationId="{AF834E32-8392-4396-AAB0-9EFD968E06C3}"/>
          </ac:picMkLst>
        </pc:picChg>
        <pc:picChg chg="add del mod">
          <ac:chgData name="Paula Andrea" userId="491afca4-54ec-4ac3-8361-8a8b114094dd" providerId="ADAL" clId="{24F551DC-031D-47E0-BF2F-F118F9EAAD06}" dt="2021-07-15T04:11:03.184" v="224" actId="478"/>
          <ac:picMkLst>
            <pc:docMk/>
            <pc:sldMk cId="3754846871" sldId="303"/>
            <ac:picMk id="17" creationId="{D6C1B24E-FA76-413E-8DAD-08754CBF6892}"/>
          </ac:picMkLst>
        </pc:picChg>
        <pc:picChg chg="add del mod">
          <ac:chgData name="Paula Andrea" userId="491afca4-54ec-4ac3-8361-8a8b114094dd" providerId="ADAL" clId="{24F551DC-031D-47E0-BF2F-F118F9EAAD06}" dt="2021-07-15T04:12:41.833" v="230" actId="478"/>
          <ac:picMkLst>
            <pc:docMk/>
            <pc:sldMk cId="3754846871" sldId="303"/>
            <ac:picMk id="21" creationId="{65B3821D-585B-4C8E-AEF7-CF154AD861BA}"/>
          </ac:picMkLst>
        </pc:picChg>
        <pc:picChg chg="add del mod">
          <ac:chgData name="Paula Andrea" userId="491afca4-54ec-4ac3-8361-8a8b114094dd" providerId="ADAL" clId="{24F551DC-031D-47E0-BF2F-F118F9EAAD06}" dt="2021-07-15T04:21:03.451" v="247" actId="478"/>
          <ac:picMkLst>
            <pc:docMk/>
            <pc:sldMk cId="3754846871" sldId="303"/>
            <ac:picMk id="23" creationId="{B0F785E3-7189-442E-925F-4B7F75207F1A}"/>
          </ac:picMkLst>
        </pc:picChg>
        <pc:picChg chg="add mod">
          <ac:chgData name="Paula Andrea" userId="491afca4-54ec-4ac3-8361-8a8b114094dd" providerId="ADAL" clId="{24F551DC-031D-47E0-BF2F-F118F9EAAD06}" dt="2021-07-15T04:24:31.823" v="278" actId="1035"/>
          <ac:picMkLst>
            <pc:docMk/>
            <pc:sldMk cId="3754846871" sldId="303"/>
            <ac:picMk id="25" creationId="{4922132F-15B9-4F28-9DA6-40DFBAB92D21}"/>
          </ac:picMkLst>
        </pc:picChg>
      </pc:sldChg>
      <pc:sldChg chg="addSp modSp mod">
        <pc:chgData name="Paula Andrea" userId="491afca4-54ec-4ac3-8361-8a8b114094dd" providerId="ADAL" clId="{24F551DC-031D-47E0-BF2F-F118F9EAAD06}" dt="2021-07-14T22:50:56.144" v="145" actId="1038"/>
        <pc:sldMkLst>
          <pc:docMk/>
          <pc:sldMk cId="1085431270" sldId="304"/>
        </pc:sldMkLst>
        <pc:spChg chg="add mod">
          <ac:chgData name="Paula Andrea" userId="491afca4-54ec-4ac3-8361-8a8b114094dd" providerId="ADAL" clId="{24F551DC-031D-47E0-BF2F-F118F9EAAD06}" dt="2021-07-14T22:50:56.144" v="145" actId="1038"/>
          <ac:spMkLst>
            <pc:docMk/>
            <pc:sldMk cId="1085431270" sldId="304"/>
            <ac:spMk id="6" creationId="{8161D554-8C01-4F9B-8198-856BC18D6A93}"/>
          </ac:spMkLst>
        </pc:spChg>
        <pc:spChg chg="add mod">
          <ac:chgData name="Paula Andrea" userId="491afca4-54ec-4ac3-8361-8a8b114094dd" providerId="ADAL" clId="{24F551DC-031D-47E0-BF2F-F118F9EAAD06}" dt="2021-07-14T22:50:35.973" v="141" actId="14100"/>
          <ac:spMkLst>
            <pc:docMk/>
            <pc:sldMk cId="1085431270" sldId="304"/>
            <ac:spMk id="7" creationId="{8BB2A5E2-1D78-48FA-AC01-8AAD0B832BC7}"/>
          </ac:spMkLst>
        </pc:spChg>
        <pc:picChg chg="ord">
          <ac:chgData name="Paula Andrea" userId="491afca4-54ec-4ac3-8361-8a8b114094dd" providerId="ADAL" clId="{24F551DC-031D-47E0-BF2F-F118F9EAAD06}" dt="2021-07-14T22:50:44.533" v="142" actId="166"/>
          <ac:picMkLst>
            <pc:docMk/>
            <pc:sldMk cId="1085431270" sldId="304"/>
            <ac:picMk id="3" creationId="{00000000-0000-0000-0000-000000000000}"/>
          </ac:picMkLst>
        </pc:picChg>
      </pc:sldChg>
      <pc:sldChg chg="modSp">
        <pc:chgData name="Paula Andrea" userId="491afca4-54ec-4ac3-8361-8a8b114094dd" providerId="ADAL" clId="{24F551DC-031D-47E0-BF2F-F118F9EAAD06}" dt="2021-07-14T22:31:25.400" v="14" actId="20577"/>
        <pc:sldMkLst>
          <pc:docMk/>
          <pc:sldMk cId="700533979" sldId="309"/>
        </pc:sldMkLst>
        <pc:graphicFrameChg chg="mod">
          <ac:chgData name="Paula Andrea" userId="491afca4-54ec-4ac3-8361-8a8b114094dd" providerId="ADAL" clId="{24F551DC-031D-47E0-BF2F-F118F9EAAD06}" dt="2021-07-14T22:31:25.400" v="14" actId="20577"/>
          <ac:graphicFrameMkLst>
            <pc:docMk/>
            <pc:sldMk cId="700533979" sldId="309"/>
            <ac:graphicFrameMk id="10" creationId="{0899978A-7870-4B63-8DEC-6DD98E2B81B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CO" dirty="0"/>
              <a:t>Exclusiones: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manualLayout>
          <c:layoutTarget val="inner"/>
          <c:xMode val="edge"/>
          <c:yMode val="edge"/>
          <c:x val="0.43949791766009177"/>
          <c:y val="0.12717261904761903"/>
          <c:w val="0.53235881477559821"/>
          <c:h val="0.84008928571428576"/>
        </c:manualLayout>
      </c:layout>
      <c:barChart>
        <c:barDir val="bar"/>
        <c:grouping val="clustered"/>
        <c:varyColors val="0"/>
        <c:ser>
          <c:idx val="0"/>
          <c:order val="0"/>
          <c:tx>
            <c:strRef>
              <c:f>Hoja1!$B$1</c:f>
              <c:strCache>
                <c:ptCount val="1"/>
                <c:pt idx="0">
                  <c:v>n</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s-CO"/>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Rurales</c:v>
                </c:pt>
                <c:pt idx="1">
                  <c:v>Sin área</c:v>
                </c:pt>
                <c:pt idx="2">
                  <c:v>Sin Barmanpre</c:v>
                </c:pt>
                <c:pt idx="3">
                  <c:v>Sin estrato</c:v>
                </c:pt>
              </c:strCache>
            </c:strRef>
          </c:cat>
          <c:val>
            <c:numRef>
              <c:f>Hoja1!$B$2:$B$5</c:f>
              <c:numCache>
                <c:formatCode>#,##0</c:formatCode>
                <c:ptCount val="4"/>
                <c:pt idx="0">
                  <c:v>97321</c:v>
                </c:pt>
                <c:pt idx="1">
                  <c:v>254640</c:v>
                </c:pt>
                <c:pt idx="2">
                  <c:v>81918</c:v>
                </c:pt>
                <c:pt idx="3">
                  <c:v>19043</c:v>
                </c:pt>
              </c:numCache>
            </c:numRef>
          </c:val>
          <c:extLst>
            <c:ext xmlns:c16="http://schemas.microsoft.com/office/drawing/2014/chart" uri="{C3380CC4-5D6E-409C-BE32-E72D297353CC}">
              <c16:uniqueId val="{00000000-CB3A-4A11-8F39-1B863E240E45}"/>
            </c:ext>
          </c:extLst>
        </c:ser>
        <c:dLbls>
          <c:showLegendKey val="0"/>
          <c:showVal val="0"/>
          <c:showCatName val="0"/>
          <c:showSerName val="0"/>
          <c:showPercent val="0"/>
          <c:showBubbleSize val="0"/>
        </c:dLbls>
        <c:gapWidth val="100"/>
        <c:overlap val="100"/>
        <c:axId val="1185499568"/>
        <c:axId val="1185497488"/>
      </c:barChart>
      <c:catAx>
        <c:axId val="11854995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CO" sz="1400" dirty="0"/>
                  <a:t>No. de ofertas</a:t>
                </a:r>
              </a:p>
            </c:rich>
          </c:tx>
          <c:layout>
            <c:manualLayout>
              <c:xMode val="edge"/>
              <c:yMode val="edge"/>
              <c:x val="7.199599618890011E-2"/>
              <c:y val="0.4022620160341376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CO"/>
          </a:p>
        </c:txPr>
        <c:crossAx val="1185497488"/>
        <c:crosses val="autoZero"/>
        <c:auto val="1"/>
        <c:lblAlgn val="ctr"/>
        <c:lblOffset val="100"/>
        <c:noMultiLvlLbl val="0"/>
      </c:catAx>
      <c:valAx>
        <c:axId val="1185497488"/>
        <c:scaling>
          <c:orientation val="minMax"/>
        </c:scaling>
        <c:delete val="1"/>
        <c:axPos val="b"/>
        <c:numFmt formatCode="#,##0" sourceLinked="1"/>
        <c:majorTickMark val="none"/>
        <c:minorTickMark val="none"/>
        <c:tickLblPos val="nextTo"/>
        <c:crossAx val="118549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A68-4373-BBC2-CACAC0DFEB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A68-4373-BBC2-CACAC0DFEBD3}"/>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Arriendo</c:v>
                </c:pt>
                <c:pt idx="1">
                  <c:v>Venta</c:v>
                </c:pt>
              </c:strCache>
            </c:strRef>
          </c:cat>
          <c:val>
            <c:numRef>
              <c:f>Hoja1!$B$2:$B$3</c:f>
              <c:numCache>
                <c:formatCode>0%</c:formatCode>
                <c:ptCount val="2"/>
                <c:pt idx="0">
                  <c:v>0.37919999999999998</c:v>
                </c:pt>
                <c:pt idx="1">
                  <c:v>0.62080000000000002</c:v>
                </c:pt>
              </c:numCache>
            </c:numRef>
          </c:val>
          <c:extLst>
            <c:ext xmlns:c16="http://schemas.microsoft.com/office/drawing/2014/chart" uri="{C3380CC4-5D6E-409C-BE32-E72D297353CC}">
              <c16:uniqueId val="{00000000-6909-4368-A888-FC92B313E3A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1815944881889"/>
          <c:y val="0.10249218119511679"/>
          <c:w val="0.54136368110236222"/>
          <c:h val="0.81204547169995867"/>
        </c:manualLayout>
      </c:layout>
      <c:doughnutChart>
        <c:varyColors val="1"/>
        <c:ser>
          <c:idx val="0"/>
          <c:order val="0"/>
          <c:tx>
            <c:strRef>
              <c:f>Hoja1!$B$1</c:f>
              <c:strCache>
                <c:ptCount val="1"/>
                <c:pt idx="0">
                  <c:v>Columna1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CF-4729-B98B-DE47D9260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CF-4729-B98B-DE47D9260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8B-4314-841A-48084BF76D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8B-4314-841A-48084BF76D0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08B-4314-841A-48084BF76D0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08B-4314-841A-48084BF76D09}"/>
              </c:ext>
            </c:extLst>
          </c:dPt>
          <c:dLbls>
            <c:dLbl>
              <c:idx val="1"/>
              <c:layout>
                <c:manualLayout>
                  <c:x val="1.7213119197913719E-2"/>
                  <c:y val="-3.49761088390410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CF-4729-B98B-DE47D9260E69}"/>
                </c:ext>
              </c:extLst>
            </c:dLbl>
            <c:dLbl>
              <c:idx val="4"/>
              <c:layout>
                <c:manualLayout>
                  <c:x val="-3.1557385196175347E-2"/>
                  <c:y val="-1.7488054419520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08B-4314-841A-48084BF76D09}"/>
                </c:ext>
              </c:extLst>
            </c:dLbl>
            <c:dLbl>
              <c:idx val="5"/>
              <c:layout>
                <c:manualLayout>
                  <c:x val="-2.5819678796870735E-2"/>
                  <c:y val="-2.33174058926940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08B-4314-841A-48084BF76D09}"/>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Hoja1!$A$2:$A$7</c:f>
              <c:strCache>
                <c:ptCount val="6"/>
                <c:pt idx="0">
                  <c:v>Estrato 1</c:v>
                </c:pt>
                <c:pt idx="1">
                  <c:v>Estrato 2</c:v>
                </c:pt>
                <c:pt idx="2">
                  <c:v>Estrato 3</c:v>
                </c:pt>
                <c:pt idx="3">
                  <c:v>Estrato 4</c:v>
                </c:pt>
                <c:pt idx="4">
                  <c:v>Estrato 5</c:v>
                </c:pt>
                <c:pt idx="5">
                  <c:v>Estrato 6</c:v>
                </c:pt>
              </c:strCache>
            </c:strRef>
          </c:cat>
          <c:val>
            <c:numRef>
              <c:f>Hoja1!$B$2:$B$7</c:f>
              <c:numCache>
                <c:formatCode>0.0%</c:formatCode>
                <c:ptCount val="6"/>
                <c:pt idx="0">
                  <c:v>1.01E-2</c:v>
                </c:pt>
                <c:pt idx="1">
                  <c:v>0.1085</c:v>
                </c:pt>
                <c:pt idx="2">
                  <c:v>0.29220000000000002</c:v>
                </c:pt>
                <c:pt idx="3">
                  <c:v>0.27529999999999999</c:v>
                </c:pt>
                <c:pt idx="4">
                  <c:v>0.14630000000000001</c:v>
                </c:pt>
                <c:pt idx="5">
                  <c:v>0.1676</c:v>
                </c:pt>
              </c:numCache>
            </c:numRef>
          </c:val>
          <c:extLst>
            <c:ext xmlns:c16="http://schemas.microsoft.com/office/drawing/2014/chart" uri="{C3380CC4-5D6E-409C-BE32-E72D297353CC}">
              <c16:uniqueId val="{00000004-12CF-4729-B98B-DE47D9260E6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mc:AlternateContent xmlns:mc="http://schemas.openxmlformats.org/markup-compatibility/2006">
      <mc:Choice xmlns:a14="http://schemas.microsoft.com/office/drawing/2010/main" Requires="a14">
        <dgm:pt modelId="{4B052EC0-2940-44DD-9F37-436D13F7BB93}">
          <dgm:prSet phldrT="[Texto]"/>
          <dgm:spPr/>
          <dgm:t>
            <a:bodyPr/>
            <a:lstStyle/>
            <a:p>
              <a:r>
                <a:rPr lang="es-ES" dirty="0"/>
                <a:t>La identidad matemática de la que se deduce la TCR (i):</a:t>
              </a:r>
            </a:p>
            <a:p>
              <a:endParaRPr lang="es-ES" dirty="0"/>
            </a:p>
            <a:p>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r>
                    <a:rPr lang="es-CO" b="1" i="1" smtClean="0">
                      <a:latin typeface="Cambria Math" panose="02040503050406030204" pitchFamily="18" charset="0"/>
                    </a:rPr>
                    <m:t>𝒊</m:t>
                  </m:r>
                </m:oMath>
              </a14:m>
              <a:r>
                <a:rPr lang="es-ES" dirty="0"/>
                <a:t>;</a:t>
              </a:r>
            </a:p>
            <a:p>
              <a14:m>
                <m:oMath xmlns:m="http://schemas.openxmlformats.org/officeDocument/2006/math">
                  <m:r>
                    <a:rPr lang="es-CO" b="1" i="1" smtClean="0">
                      <a:latin typeface="Cambria Math" panose="02040503050406030204" pitchFamily="18" charset="0"/>
                    </a:rPr>
                    <m:t>𝒊</m:t>
                  </m:r>
                  <m:r>
                    <a:rPr lang="ar-AE" b="1">
                      <a:latin typeface="Cambria Math" panose="02040503050406030204" pitchFamily="18" charset="0"/>
                    </a:rPr>
                    <m:t>=</m:t>
                  </m:r>
                  <m:sSub>
                    <m:sSubPr>
                      <m:ctrlPr>
                        <a:rPr lang="ar-AE" b="1" i="1">
                          <a:latin typeface="Cambria Math" panose="02040503050406030204" pitchFamily="18" charset="0"/>
                        </a:rPr>
                      </m:ctrlPr>
                    </m:sSubPr>
                    <m:e>
                      <m:r>
                        <a:rPr lang="ar-AE" b="1" i="1">
                          <a:latin typeface="Cambria Math" panose="02040503050406030204" pitchFamily="18" charset="0"/>
                        </a:rPr>
                        <m:t>𝑹</m:t>
                      </m:r>
                    </m:e>
                    <m:sub>
                      <m:r>
                        <a:rPr lang="es-CO" b="1" i="1" smtClean="0">
                          <a:latin typeface="Cambria Math" panose="02040503050406030204" pitchFamily="18" charset="0"/>
                        </a:rPr>
                        <m:t>𝒌</m:t>
                      </m:r>
                    </m:sub>
                  </m:sSub>
                </m:oMath>
              </a14:m>
              <a:r>
                <a:rPr lang="es-ES" dirty="0"/>
                <a:t> /  </a:t>
              </a:r>
              <a14:m>
                <m:oMath xmlns:m="http://schemas.openxmlformats.org/officeDocument/2006/math">
                  <m:sSub>
                    <m:sSubPr>
                      <m:ctrlPr>
                        <a:rPr lang="ar-AE" b="1" i="1" smtClean="0">
                          <a:latin typeface="Cambria Math" panose="02040503050406030204" pitchFamily="18" charset="0"/>
                        </a:rPr>
                      </m:ctrlPr>
                    </m:sSubPr>
                    <m:e>
                      <m:r>
                        <a:rPr lang="ar-AE" b="1" i="1">
                          <a:latin typeface="Cambria Math" panose="02040503050406030204" pitchFamily="18" charset="0"/>
                        </a:rPr>
                        <m:t>𝑷</m:t>
                      </m:r>
                    </m:e>
                    <m:sub>
                      <m:r>
                        <a:rPr lang="es-CO" b="1" i="1" smtClean="0">
                          <a:latin typeface="Cambria Math" panose="02040503050406030204" pitchFamily="18" charset="0"/>
                        </a:rPr>
                        <m:t>𝒌</m:t>
                      </m:r>
                    </m:sub>
                  </m:sSub>
                </m:oMath>
              </a14:m>
              <a:r>
                <a:rPr lang="es-ES" dirty="0"/>
                <a:t>;</a:t>
              </a:r>
            </a:p>
            <a:p>
              <a:endParaRPr lang="es-CO" dirty="0"/>
            </a:p>
          </dgm:t>
        </dgm:pt>
      </mc:Choice>
      <mc:Fallback>
        <dgm:pt modelId="{4B052EC0-2940-44DD-9F37-436D13F7BB93}">
          <dgm:prSet phldrT="[Texto]"/>
          <dgm:spPr/>
          <dgm:t>
            <a:bodyPr/>
            <a:lstStyle/>
            <a:p>
              <a:r>
                <a:rPr lang="es-ES" dirty="0"/>
                <a:t>La identidad matemática de la que se deduce la TCR (i):</a:t>
              </a:r>
            </a:p>
            <a:p>
              <a:endParaRPr lang="es-ES" dirty="0"/>
            </a:p>
            <a:p>
              <a:r>
                <a:rPr lang="ar-AE" b="1" i="0">
                  <a:latin typeface="Cambria Math" panose="02040503050406030204" pitchFamily="18" charset="0"/>
                </a:rPr>
                <a:t>𝑷_</a:t>
              </a:r>
              <a:r>
                <a:rPr lang="es-CO" b="1" i="0">
                  <a:latin typeface="Cambria Math" panose="02040503050406030204" pitchFamily="18" charset="0"/>
                </a:rPr>
                <a:t>𝒌</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es-CO" b="1" i="0">
                  <a:latin typeface="Cambria Math" panose="02040503050406030204" pitchFamily="18" charset="0"/>
                </a:rPr>
                <a:t>𝒊</a:t>
              </a:r>
              <a:r>
                <a:rPr lang="es-ES" dirty="0"/>
                <a:t>;</a:t>
              </a:r>
            </a:p>
            <a:p>
              <a:r>
                <a:rPr lang="es-CO" b="1" i="0">
                  <a:latin typeface="Cambria Math" panose="02040503050406030204" pitchFamily="18" charset="0"/>
                </a:rPr>
                <a:t>𝒊</a:t>
              </a:r>
              <a:r>
                <a:rPr lang="ar-AE" b="1" i="0">
                  <a:latin typeface="Cambria Math" panose="02040503050406030204" pitchFamily="18" charset="0"/>
                </a:rPr>
                <a:t>=𝑹_</a:t>
              </a:r>
              <a:r>
                <a:rPr lang="es-CO" b="1" i="0">
                  <a:latin typeface="Cambria Math" panose="02040503050406030204" pitchFamily="18" charset="0"/>
                </a:rPr>
                <a:t>𝒌</a:t>
              </a:r>
              <a:r>
                <a:rPr lang="es-ES" dirty="0"/>
                <a:t> /  </a:t>
              </a:r>
              <a:r>
                <a:rPr lang="ar-AE" b="1" i="0">
                  <a:latin typeface="Cambria Math" panose="02040503050406030204" pitchFamily="18" charset="0"/>
                </a:rPr>
                <a:t>𝑷_</a:t>
              </a:r>
              <a:r>
                <a:rPr lang="es-CO" b="1" i="0">
                  <a:latin typeface="Cambria Math" panose="02040503050406030204" pitchFamily="18" charset="0"/>
                </a:rPr>
                <a:t>𝒌</a:t>
              </a:r>
              <a:r>
                <a:rPr lang="es-ES" dirty="0"/>
                <a:t>;</a:t>
              </a:r>
            </a:p>
            <a:p>
              <a:endParaRPr lang="es-CO" dirty="0"/>
            </a:p>
          </dgm:t>
        </dgm:pt>
      </mc:Fallback>
    </mc:AlternateConten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mc:AlternateContent xmlns:mc="http://schemas.openxmlformats.org/markup-compatibility/2006" xmlns:a14="http://schemas.microsoft.com/office/drawing/2010/main">
      <mc:Choice Requires="a14">
        <dgm:pt modelId="{015517A2-9331-4F6B-8EAB-883CEAEA1D17}">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𝑹</m:t>
                      </m:r>
                    </m:e>
                    <m:sub>
                      <m:r>
                        <a:rPr lang="es-CO" b="1" i="1" u="sng" smtClean="0">
                          <a:latin typeface="Cambria Math" panose="02040503050406030204" pitchFamily="18" charset="0"/>
                        </a:rPr>
                        <m:t>𝒌</m:t>
                      </m:r>
                    </m:sub>
                  </m:sSub>
                </m:oMath>
              </a14:m>
              <a:r>
                <a:rPr lang="es-ES" dirty="0"/>
                <a:t>, el alquiler, la tasa puede tomar en consideración la renta bruta del inmueble o la neta</a:t>
              </a:r>
              <a:endParaRPr lang="es-CO" dirty="0"/>
            </a:p>
          </dgm:t>
        </dgm:pt>
      </mc:Choice>
      <mc:Fallback xmlns="">
        <dgm:pt modelId="{015517A2-9331-4F6B-8EAB-883CEAEA1D17}">
          <dgm:prSet phldrT="[Texto]"/>
          <dgm:spPr/>
          <dgm:t>
            <a:bodyPr/>
            <a:lstStyle/>
            <a:p>
              <a:r>
                <a:rPr lang="ar-AE" b="1" i="0" u="sng">
                  <a:latin typeface="Cambria Math" panose="02040503050406030204" pitchFamily="18" charset="0"/>
                </a:rPr>
                <a:t>𝑹_</a:t>
              </a:r>
              <a:r>
                <a:rPr lang="es-CO" b="1" i="0" u="sng">
                  <a:latin typeface="Cambria Math" panose="02040503050406030204" pitchFamily="18" charset="0"/>
                </a:rPr>
                <a:t>𝒌</a:t>
              </a:r>
              <a:r>
                <a:rPr lang="es-ES" dirty="0"/>
                <a:t>, el alquiler, la tasa puede tomar en consideración la renta bruta del inmueble o la neta</a:t>
              </a:r>
              <a:endParaRPr lang="es-CO" dirty="0"/>
            </a:p>
          </dgm:t>
        </dgm:pt>
      </mc:Fallback>
    </mc:AlternateConten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mc:AlternateContent xmlns:mc="http://schemas.openxmlformats.org/markup-compatibility/2006" xmlns:a14="http://schemas.microsoft.com/office/drawing/2010/main">
      <mc:Choice Requires="a14">
        <dgm:pt modelId="{54E3D723-4CAE-441C-9EB8-BFF271946B4F}">
          <dgm:prSet phldrT="[Texto]"/>
          <dgm:spPr/>
          <dgm:t>
            <a:bodyPr/>
            <a:lstStyle/>
            <a:p>
              <a14:m>
                <m:oMath xmlns:m="http://schemas.openxmlformats.org/officeDocument/2006/math">
                  <m:sSub>
                    <m:sSubPr>
                      <m:ctrlPr>
                        <a:rPr lang="ar-AE" b="1" i="1" u="sng" smtClean="0">
                          <a:latin typeface="Cambria Math" panose="02040503050406030204" pitchFamily="18" charset="0"/>
                        </a:rPr>
                      </m:ctrlPr>
                    </m:sSubPr>
                    <m:e>
                      <m:r>
                        <a:rPr lang="ar-AE" b="1" i="1" u="sng">
                          <a:latin typeface="Cambria Math" panose="02040503050406030204" pitchFamily="18" charset="0"/>
                        </a:rPr>
                        <m:t>𝑷</m:t>
                      </m:r>
                    </m:e>
                    <m:sub>
                      <m:r>
                        <a:rPr lang="es-CO" b="1" i="1" u="sng" smtClean="0">
                          <a:latin typeface="Cambria Math" panose="02040503050406030204" pitchFamily="18" charset="0"/>
                        </a:rPr>
                        <m:t>𝒌</m:t>
                      </m:r>
                    </m:sub>
                  </m:sSub>
                </m:oMath>
              </a14:m>
              <a:r>
                <a:rPr lang="es-ES" dirty="0"/>
                <a:t>, el precio del inmueble es el precio de venta más probable, o lo que un inversionista típico está dispuesto a pagar por una propiedad.</a:t>
              </a:r>
              <a:endParaRPr lang="es-CO" dirty="0"/>
            </a:p>
          </dgm:t>
        </dgm:pt>
      </mc:Choice>
      <mc:Fallback xmlns="">
        <dgm:pt modelId="{54E3D723-4CAE-441C-9EB8-BFF271946B4F}">
          <dgm:prSet phldrT="[Texto]"/>
          <dgm:spPr/>
          <dgm:t>
            <a:bodyPr/>
            <a:lstStyle/>
            <a:p>
              <a:r>
                <a:rPr lang="ar-AE" b="1" i="0" u="sng">
                  <a:latin typeface="Cambria Math" panose="02040503050406030204" pitchFamily="18" charset="0"/>
                </a:rPr>
                <a:t>𝑷_</a:t>
              </a:r>
              <a:r>
                <a:rPr lang="es-CO" b="1" i="0" u="sng">
                  <a:latin typeface="Cambria Math" panose="02040503050406030204" pitchFamily="18" charset="0"/>
                </a:rPr>
                <a:t>𝒌</a:t>
              </a:r>
              <a:r>
                <a:rPr lang="es-ES" dirty="0"/>
                <a:t>, el precio del inmueble es el precio de venta más probable, o lo que un inversionista típico está dispuesto a pagar por una propiedad.</a:t>
              </a:r>
              <a:endParaRPr lang="es-CO" dirty="0"/>
            </a:p>
          </dgm:t>
        </dgm:pt>
      </mc:Fallback>
    </mc:AlternateConten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437BB3-6352-41FA-AF3E-F2399AFFA34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s-CO"/>
        </a:p>
      </dgm:t>
    </dgm:pt>
    <dgm:pt modelId="{D93E231B-AF98-460E-A573-4C8C648798BD}">
      <dgm:prSet phldrT="[Texto]" custT="1"/>
      <dgm:spPr/>
      <dgm:t>
        <a:bodyPr/>
        <a:lstStyle/>
        <a:p>
          <a:r>
            <a:rPr lang="es-ES" sz="1800" dirty="0"/>
            <a:t>Son útiles en el campo de la valuación inmobiliaria porque permiten estimar el valor de mercado de un inmueble a partir del valor de arriendo o alquiler.</a:t>
          </a:r>
          <a:endParaRPr lang="es-CO" sz="1800" dirty="0"/>
        </a:p>
      </dgm:t>
    </dgm:pt>
    <dgm:pt modelId="{6B710D27-D8B0-48AB-BBC0-9332F324A5CC}" type="parTrans" cxnId="{F8872189-93A5-445D-B4B9-6131E31C147C}">
      <dgm:prSet/>
      <dgm:spPr/>
      <dgm:t>
        <a:bodyPr/>
        <a:lstStyle/>
        <a:p>
          <a:endParaRPr lang="es-CO"/>
        </a:p>
      </dgm:t>
    </dgm:pt>
    <dgm:pt modelId="{FE21CE14-2A79-4556-A9F4-E651E88A3C65}" type="sibTrans" cxnId="{F8872189-93A5-445D-B4B9-6131E31C147C}">
      <dgm:prSet/>
      <dgm:spPr/>
      <dgm:t>
        <a:bodyPr/>
        <a:lstStyle/>
        <a:p>
          <a:endParaRPr lang="es-CO"/>
        </a:p>
      </dgm:t>
    </dgm:pt>
    <dgm:pt modelId="{3A42F85D-F7F0-4099-87AD-5F7AE90E6E38}">
      <dgm:prSet phldrT="[Texto]"/>
      <dgm:spPr/>
      <dgm:t>
        <a:bodyPr/>
        <a:lstStyle/>
        <a:p>
          <a:pPr algn="ctr"/>
          <a:r>
            <a:rPr lang="es-CO" dirty="0"/>
            <a:t>Rentabilidad total para inmuebles destinados al arriendo compuesta </a:t>
          </a:r>
          <a:r>
            <a:rPr lang="es-CO" u="none" dirty="0"/>
            <a:t>por:</a:t>
          </a:r>
        </a:p>
        <a:p>
          <a:pPr algn="l"/>
          <a:r>
            <a:rPr lang="es-CO" u="none" dirty="0"/>
            <a:t> i) los ingresos por alquiler (capturados </a:t>
          </a:r>
          <a:r>
            <a:rPr lang="es-ES" u="none" dirty="0"/>
            <a:t>a través de las </a:t>
          </a:r>
          <a:r>
            <a:rPr lang="es-ES" b="1" u="none" dirty="0"/>
            <a:t>TCR</a:t>
          </a:r>
          <a:r>
            <a:rPr lang="es-ES" u="none" dirty="0"/>
            <a:t>) </a:t>
          </a:r>
        </a:p>
        <a:p>
          <a:pPr algn="l"/>
          <a:r>
            <a:rPr lang="es-ES" dirty="0" err="1"/>
            <a:t>ii</a:t>
          </a:r>
          <a:r>
            <a:rPr lang="es-ES" dirty="0"/>
            <a:t>) el incremento nominal del precio </a:t>
          </a:r>
          <a:r>
            <a:rPr lang="es-CO" dirty="0"/>
            <a:t>( valorización)</a:t>
          </a:r>
        </a:p>
      </dgm:t>
    </dgm:pt>
    <dgm:pt modelId="{A8ED6EF4-E892-491E-A045-62453E86BC16}" type="parTrans" cxnId="{7B2BB874-91D7-4B1F-B0CF-3A0B754D5328}">
      <dgm:prSet/>
      <dgm:spPr/>
      <dgm:t>
        <a:bodyPr/>
        <a:lstStyle/>
        <a:p>
          <a:endParaRPr lang="es-CO"/>
        </a:p>
      </dgm:t>
    </dgm:pt>
    <dgm:pt modelId="{F9E7DE14-05B8-45DC-99F2-9FB962DE7866}" type="sibTrans" cxnId="{7B2BB874-91D7-4B1F-B0CF-3A0B754D5328}">
      <dgm:prSet/>
      <dgm:spPr/>
      <dgm:t>
        <a:bodyPr/>
        <a:lstStyle/>
        <a:p>
          <a:endParaRPr lang="es-CO"/>
        </a:p>
      </dgm:t>
    </dgm:pt>
    <dgm:pt modelId="{4B052EC0-2940-44DD-9F37-436D13F7BB93}">
      <dgm:prSet phldrT="[Texto]"/>
      <dgm:spPr>
        <a:blipFill>
          <a:blip xmlns:r="http://schemas.openxmlformats.org/officeDocument/2006/relationships" r:embed="rId1"/>
          <a:stretch>
            <a:fillRect r="-973"/>
          </a:stretch>
        </a:blipFill>
      </dgm:spPr>
      <dgm:t>
        <a:bodyPr/>
        <a:lstStyle/>
        <a:p>
          <a:r>
            <a:rPr lang="es-CO">
              <a:noFill/>
            </a:rPr>
            <a:t> </a:t>
          </a:r>
        </a:p>
      </dgm:t>
    </dgm:pt>
    <dgm:pt modelId="{5B2028D7-B9B3-40C5-BF22-41D6F70460A3}" type="parTrans" cxnId="{124AC780-044A-4504-A415-7C1A9BA1FA97}">
      <dgm:prSet/>
      <dgm:spPr/>
      <dgm:t>
        <a:bodyPr/>
        <a:lstStyle/>
        <a:p>
          <a:endParaRPr lang="es-CO"/>
        </a:p>
      </dgm:t>
    </dgm:pt>
    <dgm:pt modelId="{BA26F393-8D1C-49FB-B604-4E214108D347}" type="sibTrans" cxnId="{124AC780-044A-4504-A415-7C1A9BA1FA97}">
      <dgm:prSet/>
      <dgm:spPr/>
      <dgm:t>
        <a:bodyPr/>
        <a:lstStyle/>
        <a:p>
          <a:endParaRPr lang="es-CO"/>
        </a:p>
      </dgm:t>
    </dgm:pt>
    <dgm:pt modelId="{015517A2-9331-4F6B-8EAB-883CEAEA1D17}">
      <dgm:prSet phldrT="[Texto]"/>
      <dgm:spPr>
        <a:blipFill>
          <a:blip xmlns:r="http://schemas.openxmlformats.org/officeDocument/2006/relationships" r:embed="rId2"/>
          <a:stretch>
            <a:fillRect r="-1559"/>
          </a:stretch>
        </a:blipFill>
      </dgm:spPr>
      <dgm:t>
        <a:bodyPr/>
        <a:lstStyle/>
        <a:p>
          <a:r>
            <a:rPr lang="es-CO">
              <a:noFill/>
            </a:rPr>
            <a:t> </a:t>
          </a:r>
        </a:p>
      </dgm:t>
    </dgm:pt>
    <dgm:pt modelId="{BDEA334E-81FF-455A-BA0D-47ED73AAD535}" type="parTrans" cxnId="{2B9ED6D7-EDCD-4A4D-9009-3447297074E3}">
      <dgm:prSet/>
      <dgm:spPr/>
      <dgm:t>
        <a:bodyPr/>
        <a:lstStyle/>
        <a:p>
          <a:endParaRPr lang="es-CO"/>
        </a:p>
      </dgm:t>
    </dgm:pt>
    <dgm:pt modelId="{76181302-34F5-4477-A535-FE84FD4F5F4D}" type="sibTrans" cxnId="{2B9ED6D7-EDCD-4A4D-9009-3447297074E3}">
      <dgm:prSet/>
      <dgm:spPr/>
      <dgm:t>
        <a:bodyPr/>
        <a:lstStyle/>
        <a:p>
          <a:endParaRPr lang="es-CO"/>
        </a:p>
      </dgm:t>
    </dgm:pt>
    <dgm:pt modelId="{54E3D723-4CAE-441C-9EB8-BFF271946B4F}">
      <dgm:prSet phldrT="[Texto]"/>
      <dgm:spPr>
        <a:blipFill>
          <a:blip xmlns:r="http://schemas.openxmlformats.org/officeDocument/2006/relationships" r:embed="rId3"/>
          <a:stretch>
            <a:fillRect r="-975"/>
          </a:stretch>
        </a:blipFill>
      </dgm:spPr>
      <dgm:t>
        <a:bodyPr/>
        <a:lstStyle/>
        <a:p>
          <a:r>
            <a:rPr lang="es-CO">
              <a:noFill/>
            </a:rPr>
            <a:t> </a:t>
          </a:r>
        </a:p>
      </dgm:t>
    </dgm:pt>
    <dgm:pt modelId="{49766B00-3541-434A-81DC-754877BB9F55}" type="parTrans" cxnId="{604442ED-7610-451F-A9AF-0AA9F20A59D2}">
      <dgm:prSet/>
      <dgm:spPr/>
      <dgm:t>
        <a:bodyPr/>
        <a:lstStyle/>
        <a:p>
          <a:endParaRPr lang="es-CO"/>
        </a:p>
      </dgm:t>
    </dgm:pt>
    <dgm:pt modelId="{3D449069-4308-4647-BF7F-73C24158232C}" type="sibTrans" cxnId="{604442ED-7610-451F-A9AF-0AA9F20A59D2}">
      <dgm:prSet/>
      <dgm:spPr/>
      <dgm:t>
        <a:bodyPr/>
        <a:lstStyle/>
        <a:p>
          <a:endParaRPr lang="es-CO"/>
        </a:p>
      </dgm:t>
    </dgm:pt>
    <dgm:pt modelId="{831A4FB1-C655-48A6-B6B8-5EE57C0222ED}">
      <dgm:prSet phldrT="[Texto]" custT="1"/>
      <dgm:spPr/>
      <dgm:t>
        <a:bodyPr/>
        <a:lstStyle/>
        <a:p>
          <a:r>
            <a:rPr lang="es-ES" sz="1800" b="1" i="0" u="none" strike="noStrike" baseline="0" dirty="0">
              <a:latin typeface="Calibri" panose="020F0502020204030204" pitchFamily="34" charset="0"/>
              <a:cs typeface="Calibri" panose="020F0502020204030204" pitchFamily="34" charset="0"/>
            </a:rPr>
            <a:t>Las TCR </a:t>
          </a:r>
          <a:r>
            <a:rPr lang="es-ES" sz="1800" b="0" i="0" u="none" strike="noStrike"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dirty="0">
            <a:latin typeface="Calibri" panose="020F0502020204030204" pitchFamily="34" charset="0"/>
            <a:cs typeface="Calibri" panose="020F0502020204030204" pitchFamily="34" charset="0"/>
          </a:endParaRPr>
        </a:p>
      </dgm:t>
    </dgm:pt>
    <dgm:pt modelId="{D0257924-973E-441A-A109-1D5DB596AA6D}" type="parTrans" cxnId="{9A3849AE-6863-468A-84CB-5439D66A0319}">
      <dgm:prSet/>
      <dgm:spPr/>
      <dgm:t>
        <a:bodyPr/>
        <a:lstStyle/>
        <a:p>
          <a:endParaRPr lang="es-CO"/>
        </a:p>
      </dgm:t>
    </dgm:pt>
    <dgm:pt modelId="{733DED33-13C0-45C1-A67B-8ACCDA4D794E}" type="sibTrans" cxnId="{9A3849AE-6863-468A-84CB-5439D66A0319}">
      <dgm:prSet/>
      <dgm:spPr/>
      <dgm:t>
        <a:bodyPr/>
        <a:lstStyle/>
        <a:p>
          <a:endParaRPr lang="es-CO"/>
        </a:p>
      </dgm:t>
    </dgm:pt>
    <dgm:pt modelId="{3885CB96-CF69-401C-9AA5-39616BB5ADBE}" type="pres">
      <dgm:prSet presAssocID="{69437BB3-6352-41FA-AF3E-F2399AFFA340}" presName="diagram" presStyleCnt="0">
        <dgm:presLayoutVars>
          <dgm:dir/>
          <dgm:resizeHandles val="exact"/>
        </dgm:presLayoutVars>
      </dgm:prSet>
      <dgm:spPr/>
    </dgm:pt>
    <dgm:pt modelId="{185A3680-4B1C-471D-934B-CE1F126F280C}" type="pres">
      <dgm:prSet presAssocID="{831A4FB1-C655-48A6-B6B8-5EE57C0222ED}" presName="node" presStyleLbl="node1" presStyleIdx="0" presStyleCnt="6">
        <dgm:presLayoutVars>
          <dgm:bulletEnabled val="1"/>
        </dgm:presLayoutVars>
      </dgm:prSet>
      <dgm:spPr/>
    </dgm:pt>
    <dgm:pt modelId="{6A61C004-5434-4032-B305-901624857EB6}" type="pres">
      <dgm:prSet presAssocID="{733DED33-13C0-45C1-A67B-8ACCDA4D794E}" presName="sibTrans" presStyleCnt="0"/>
      <dgm:spPr/>
    </dgm:pt>
    <dgm:pt modelId="{177BECFD-034E-41CD-8198-2E3DF072E543}" type="pres">
      <dgm:prSet presAssocID="{D93E231B-AF98-460E-A573-4C8C648798BD}" presName="node" presStyleLbl="node1" presStyleIdx="1" presStyleCnt="6">
        <dgm:presLayoutVars>
          <dgm:bulletEnabled val="1"/>
        </dgm:presLayoutVars>
      </dgm:prSet>
      <dgm:spPr/>
    </dgm:pt>
    <dgm:pt modelId="{28640270-41C1-42F5-BE23-6B049CE0BC25}" type="pres">
      <dgm:prSet presAssocID="{FE21CE14-2A79-4556-A9F4-E651E88A3C65}" presName="sibTrans" presStyleCnt="0"/>
      <dgm:spPr/>
    </dgm:pt>
    <dgm:pt modelId="{F4F8D9D9-61C0-4DD7-A054-2B74AA61F01E}" type="pres">
      <dgm:prSet presAssocID="{3A42F85D-F7F0-4099-87AD-5F7AE90E6E38}" presName="node" presStyleLbl="node1" presStyleIdx="2" presStyleCnt="6">
        <dgm:presLayoutVars>
          <dgm:bulletEnabled val="1"/>
        </dgm:presLayoutVars>
      </dgm:prSet>
      <dgm:spPr/>
    </dgm:pt>
    <dgm:pt modelId="{6991B59E-236E-4B79-8C40-12EBBA542B83}" type="pres">
      <dgm:prSet presAssocID="{F9E7DE14-05B8-45DC-99F2-9FB962DE7866}" presName="sibTrans" presStyleCnt="0"/>
      <dgm:spPr/>
    </dgm:pt>
    <dgm:pt modelId="{5D9E389E-6185-43AA-B7C2-ED176563611F}" type="pres">
      <dgm:prSet presAssocID="{4B052EC0-2940-44DD-9F37-436D13F7BB93}" presName="node" presStyleLbl="node1" presStyleIdx="3" presStyleCnt="6">
        <dgm:presLayoutVars>
          <dgm:bulletEnabled val="1"/>
        </dgm:presLayoutVars>
      </dgm:prSet>
      <dgm:spPr/>
    </dgm:pt>
    <dgm:pt modelId="{04DE6285-6925-40B0-954B-D82CD9C4C3FA}" type="pres">
      <dgm:prSet presAssocID="{BA26F393-8D1C-49FB-B604-4E214108D347}" presName="sibTrans" presStyleCnt="0"/>
      <dgm:spPr/>
    </dgm:pt>
    <dgm:pt modelId="{8F3ED205-E7C0-4DF4-8449-C5A146EC305E}" type="pres">
      <dgm:prSet presAssocID="{015517A2-9331-4F6B-8EAB-883CEAEA1D17}" presName="node" presStyleLbl="node1" presStyleIdx="4" presStyleCnt="6">
        <dgm:presLayoutVars>
          <dgm:bulletEnabled val="1"/>
        </dgm:presLayoutVars>
      </dgm:prSet>
      <dgm:spPr/>
    </dgm:pt>
    <dgm:pt modelId="{E48DDD70-4CC4-475E-A3CF-3325567F18A6}" type="pres">
      <dgm:prSet presAssocID="{76181302-34F5-4477-A535-FE84FD4F5F4D}" presName="sibTrans" presStyleCnt="0"/>
      <dgm:spPr/>
    </dgm:pt>
    <dgm:pt modelId="{A5967CD4-080B-4028-B82C-59F75610251D}" type="pres">
      <dgm:prSet presAssocID="{54E3D723-4CAE-441C-9EB8-BFF271946B4F}" presName="node" presStyleLbl="node1" presStyleIdx="5" presStyleCnt="6">
        <dgm:presLayoutVars>
          <dgm:bulletEnabled val="1"/>
        </dgm:presLayoutVars>
      </dgm:prSet>
      <dgm:spPr/>
    </dgm:pt>
  </dgm:ptLst>
  <dgm:cxnLst>
    <dgm:cxn modelId="{AC6C022B-DEA0-42FA-9097-058177111819}" type="presOf" srcId="{3A42F85D-F7F0-4099-87AD-5F7AE90E6E38}" destId="{F4F8D9D9-61C0-4DD7-A054-2B74AA61F01E}" srcOrd="0" destOrd="0" presId="urn:microsoft.com/office/officeart/2005/8/layout/default"/>
    <dgm:cxn modelId="{D01CF061-19BF-4089-B0AA-584FDDC88985}" type="presOf" srcId="{69437BB3-6352-41FA-AF3E-F2399AFFA340}" destId="{3885CB96-CF69-401C-9AA5-39616BB5ADBE}" srcOrd="0" destOrd="0" presId="urn:microsoft.com/office/officeart/2005/8/layout/default"/>
    <dgm:cxn modelId="{7B2BB874-91D7-4B1F-B0CF-3A0B754D5328}" srcId="{69437BB3-6352-41FA-AF3E-F2399AFFA340}" destId="{3A42F85D-F7F0-4099-87AD-5F7AE90E6E38}" srcOrd="2" destOrd="0" parTransId="{A8ED6EF4-E892-491E-A045-62453E86BC16}" sibTransId="{F9E7DE14-05B8-45DC-99F2-9FB962DE7866}"/>
    <dgm:cxn modelId="{AC30DD58-E857-4B1C-8C60-3CB716A3DEAE}" type="presOf" srcId="{831A4FB1-C655-48A6-B6B8-5EE57C0222ED}" destId="{185A3680-4B1C-471D-934B-CE1F126F280C}" srcOrd="0" destOrd="0" presId="urn:microsoft.com/office/officeart/2005/8/layout/default"/>
    <dgm:cxn modelId="{124AC780-044A-4504-A415-7C1A9BA1FA97}" srcId="{69437BB3-6352-41FA-AF3E-F2399AFFA340}" destId="{4B052EC0-2940-44DD-9F37-436D13F7BB93}" srcOrd="3" destOrd="0" parTransId="{5B2028D7-B9B3-40C5-BF22-41D6F70460A3}" sibTransId="{BA26F393-8D1C-49FB-B604-4E214108D347}"/>
    <dgm:cxn modelId="{F8872189-93A5-445D-B4B9-6131E31C147C}" srcId="{69437BB3-6352-41FA-AF3E-F2399AFFA340}" destId="{D93E231B-AF98-460E-A573-4C8C648798BD}" srcOrd="1" destOrd="0" parTransId="{6B710D27-D8B0-48AB-BBC0-9332F324A5CC}" sibTransId="{FE21CE14-2A79-4556-A9F4-E651E88A3C65}"/>
    <dgm:cxn modelId="{9A3849AE-6863-468A-84CB-5439D66A0319}" srcId="{69437BB3-6352-41FA-AF3E-F2399AFFA340}" destId="{831A4FB1-C655-48A6-B6B8-5EE57C0222ED}" srcOrd="0" destOrd="0" parTransId="{D0257924-973E-441A-A109-1D5DB596AA6D}" sibTransId="{733DED33-13C0-45C1-A67B-8ACCDA4D794E}"/>
    <dgm:cxn modelId="{673CF6B3-5BCD-4906-8632-9A79C8FFD33F}" type="presOf" srcId="{4B052EC0-2940-44DD-9F37-436D13F7BB93}" destId="{5D9E389E-6185-43AA-B7C2-ED176563611F}" srcOrd="0" destOrd="0" presId="urn:microsoft.com/office/officeart/2005/8/layout/default"/>
    <dgm:cxn modelId="{2B9ED6D7-EDCD-4A4D-9009-3447297074E3}" srcId="{69437BB3-6352-41FA-AF3E-F2399AFFA340}" destId="{015517A2-9331-4F6B-8EAB-883CEAEA1D17}" srcOrd="4" destOrd="0" parTransId="{BDEA334E-81FF-455A-BA0D-47ED73AAD535}" sibTransId="{76181302-34F5-4477-A535-FE84FD4F5F4D}"/>
    <dgm:cxn modelId="{0FAB01E5-A1E3-49E9-B2ED-1554EE7FA296}" type="presOf" srcId="{54E3D723-4CAE-441C-9EB8-BFF271946B4F}" destId="{A5967CD4-080B-4028-B82C-59F75610251D}" srcOrd="0" destOrd="0" presId="urn:microsoft.com/office/officeart/2005/8/layout/default"/>
    <dgm:cxn modelId="{F13141E7-6760-4E67-837C-3D01EB91123D}" type="presOf" srcId="{D93E231B-AF98-460E-A573-4C8C648798BD}" destId="{177BECFD-034E-41CD-8198-2E3DF072E543}" srcOrd="0" destOrd="0" presId="urn:microsoft.com/office/officeart/2005/8/layout/default"/>
    <dgm:cxn modelId="{604442ED-7610-451F-A9AF-0AA9F20A59D2}" srcId="{69437BB3-6352-41FA-AF3E-F2399AFFA340}" destId="{54E3D723-4CAE-441C-9EB8-BFF271946B4F}" srcOrd="5" destOrd="0" parTransId="{49766B00-3541-434A-81DC-754877BB9F55}" sibTransId="{3D449069-4308-4647-BF7F-73C24158232C}"/>
    <dgm:cxn modelId="{9E5B1DFE-C8DA-4ED4-BA7D-58AC59617DC0}" type="presOf" srcId="{015517A2-9331-4F6B-8EAB-883CEAEA1D17}" destId="{8F3ED205-E7C0-4DF4-8449-C5A146EC305E}" srcOrd="0" destOrd="0" presId="urn:microsoft.com/office/officeart/2005/8/layout/default"/>
    <dgm:cxn modelId="{763150D8-94F2-45BF-8CA8-20034B53FCD5}" type="presParOf" srcId="{3885CB96-CF69-401C-9AA5-39616BB5ADBE}" destId="{185A3680-4B1C-471D-934B-CE1F126F280C}" srcOrd="0" destOrd="0" presId="urn:microsoft.com/office/officeart/2005/8/layout/default"/>
    <dgm:cxn modelId="{EDC7A261-674F-4987-9877-1A3BBAD900C3}" type="presParOf" srcId="{3885CB96-CF69-401C-9AA5-39616BB5ADBE}" destId="{6A61C004-5434-4032-B305-901624857EB6}" srcOrd="1" destOrd="0" presId="urn:microsoft.com/office/officeart/2005/8/layout/default"/>
    <dgm:cxn modelId="{536D8401-C8EE-4CE1-B60E-D6C225A0F78D}" type="presParOf" srcId="{3885CB96-CF69-401C-9AA5-39616BB5ADBE}" destId="{177BECFD-034E-41CD-8198-2E3DF072E543}" srcOrd="2" destOrd="0" presId="urn:microsoft.com/office/officeart/2005/8/layout/default"/>
    <dgm:cxn modelId="{77F690C7-4A12-41DA-B4C0-FBDD1926CD35}" type="presParOf" srcId="{3885CB96-CF69-401C-9AA5-39616BB5ADBE}" destId="{28640270-41C1-42F5-BE23-6B049CE0BC25}" srcOrd="3" destOrd="0" presId="urn:microsoft.com/office/officeart/2005/8/layout/default"/>
    <dgm:cxn modelId="{1CED6031-21F0-422E-81DA-7448E93C773A}" type="presParOf" srcId="{3885CB96-CF69-401C-9AA5-39616BB5ADBE}" destId="{F4F8D9D9-61C0-4DD7-A054-2B74AA61F01E}" srcOrd="4" destOrd="0" presId="urn:microsoft.com/office/officeart/2005/8/layout/default"/>
    <dgm:cxn modelId="{0FE3CCC6-34C4-4E79-B15D-73E92293D2EB}" type="presParOf" srcId="{3885CB96-CF69-401C-9AA5-39616BB5ADBE}" destId="{6991B59E-236E-4B79-8C40-12EBBA542B83}" srcOrd="5" destOrd="0" presId="urn:microsoft.com/office/officeart/2005/8/layout/default"/>
    <dgm:cxn modelId="{690ED55C-4517-4460-890B-35AD0E4A0F70}" type="presParOf" srcId="{3885CB96-CF69-401C-9AA5-39616BB5ADBE}" destId="{5D9E389E-6185-43AA-B7C2-ED176563611F}" srcOrd="6" destOrd="0" presId="urn:microsoft.com/office/officeart/2005/8/layout/default"/>
    <dgm:cxn modelId="{CAF9BD7D-0290-43BA-A4A5-4C5E49867925}" type="presParOf" srcId="{3885CB96-CF69-401C-9AA5-39616BB5ADBE}" destId="{04DE6285-6925-40B0-954B-D82CD9C4C3FA}" srcOrd="7" destOrd="0" presId="urn:microsoft.com/office/officeart/2005/8/layout/default"/>
    <dgm:cxn modelId="{9C8F6652-56AC-444F-914A-5CF1D87EFC58}" type="presParOf" srcId="{3885CB96-CF69-401C-9AA5-39616BB5ADBE}" destId="{8F3ED205-E7C0-4DF4-8449-C5A146EC305E}" srcOrd="8" destOrd="0" presId="urn:microsoft.com/office/officeart/2005/8/layout/default"/>
    <dgm:cxn modelId="{9D171D9E-A62E-4468-BC7D-5801F64F1EBA}" type="presParOf" srcId="{3885CB96-CF69-401C-9AA5-39616BB5ADBE}" destId="{E48DDD70-4CC4-475E-A3CF-3325567F18A6}" srcOrd="9" destOrd="0" presId="urn:microsoft.com/office/officeart/2005/8/layout/default"/>
    <dgm:cxn modelId="{404573BF-5717-4D4D-A88C-A4242A7A58AC}" type="presParOf" srcId="{3885CB96-CF69-401C-9AA5-39616BB5ADBE}" destId="{A5967CD4-080B-4028-B82C-59F7561025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A3680-4B1C-471D-934B-CE1F126F280C}">
      <dsp:nvSpPr>
        <dsp:cNvPr id="0" name=""/>
        <dsp:cNvSpPr/>
      </dsp:nvSpPr>
      <dsp:spPr>
        <a:xfrm>
          <a:off x="0" y="683910"/>
          <a:ext cx="3116035" cy="18696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i="0" u="none" strike="noStrike" kern="1200" baseline="0" dirty="0">
              <a:latin typeface="Calibri" panose="020F0502020204030204" pitchFamily="34" charset="0"/>
              <a:cs typeface="Calibri" panose="020F0502020204030204" pitchFamily="34" charset="0"/>
            </a:rPr>
            <a:t>Las TCR </a:t>
          </a:r>
          <a:r>
            <a:rPr lang="es-ES" sz="1800" b="0" i="0" u="none" strike="noStrike" kern="1200" baseline="0" dirty="0">
              <a:latin typeface="Calibri" panose="020F0502020204030204" pitchFamily="34" charset="0"/>
              <a:cs typeface="Calibri" panose="020F0502020204030204" pitchFamily="34" charset="0"/>
            </a:rPr>
            <a:t>son índices (usualmente expresados en tasa) que relacionan el canon de arrendamiento y el valor de venta de activos inmobiliarios</a:t>
          </a:r>
          <a:endParaRPr lang="es-CO" sz="1800" kern="1200" dirty="0">
            <a:latin typeface="Calibri" panose="020F0502020204030204" pitchFamily="34" charset="0"/>
            <a:cs typeface="Calibri" panose="020F0502020204030204" pitchFamily="34" charset="0"/>
          </a:endParaRPr>
        </a:p>
      </dsp:txBody>
      <dsp:txXfrm>
        <a:off x="0" y="683910"/>
        <a:ext cx="3116035" cy="1869621"/>
      </dsp:txXfrm>
    </dsp:sp>
    <dsp:sp modelId="{177BECFD-034E-41CD-8198-2E3DF072E543}">
      <dsp:nvSpPr>
        <dsp:cNvPr id="0" name=""/>
        <dsp:cNvSpPr/>
      </dsp:nvSpPr>
      <dsp:spPr>
        <a:xfrm>
          <a:off x="3427639" y="683910"/>
          <a:ext cx="3116035" cy="1869621"/>
        </a:xfrm>
        <a:prstGeom prst="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Son útiles en el campo de la valuación inmobiliaria porque permiten estimar el valor de mercado de un inmueble a partir del valor de arriendo o alquiler.</a:t>
          </a:r>
          <a:endParaRPr lang="es-CO" sz="1800" kern="1200" dirty="0"/>
        </a:p>
      </dsp:txBody>
      <dsp:txXfrm>
        <a:off x="3427639" y="683910"/>
        <a:ext cx="3116035" cy="1869621"/>
      </dsp:txXfrm>
    </dsp:sp>
    <dsp:sp modelId="{F4F8D9D9-61C0-4DD7-A054-2B74AA61F01E}">
      <dsp:nvSpPr>
        <dsp:cNvPr id="0" name=""/>
        <dsp:cNvSpPr/>
      </dsp:nvSpPr>
      <dsp:spPr>
        <a:xfrm>
          <a:off x="6855278" y="683910"/>
          <a:ext cx="3116035" cy="1869621"/>
        </a:xfrm>
        <a:prstGeom prst="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O" sz="1600" kern="1200" dirty="0"/>
            <a:t>Rentabilidad total para inmuebles destinados al arriendo compuesta </a:t>
          </a:r>
          <a:r>
            <a:rPr lang="es-CO" sz="1600" u="none" kern="1200" dirty="0"/>
            <a:t>por:</a:t>
          </a:r>
        </a:p>
        <a:p>
          <a:pPr marL="0" lvl="0" indent="0" algn="l" defTabSz="711200">
            <a:lnSpc>
              <a:spcPct val="90000"/>
            </a:lnSpc>
            <a:spcBef>
              <a:spcPct val="0"/>
            </a:spcBef>
            <a:spcAft>
              <a:spcPct val="35000"/>
            </a:spcAft>
            <a:buNone/>
          </a:pPr>
          <a:r>
            <a:rPr lang="es-CO" sz="1600" u="none" kern="1200" dirty="0"/>
            <a:t> i) los ingresos por alquiler (capturados </a:t>
          </a:r>
          <a:r>
            <a:rPr lang="es-ES" sz="1600" u="none" kern="1200" dirty="0"/>
            <a:t>a través de las </a:t>
          </a:r>
          <a:r>
            <a:rPr lang="es-ES" sz="1600" b="1" u="none" kern="1200" dirty="0"/>
            <a:t>TCR</a:t>
          </a:r>
          <a:r>
            <a:rPr lang="es-ES" sz="1600" u="none" kern="1200" dirty="0"/>
            <a:t>) </a:t>
          </a:r>
        </a:p>
        <a:p>
          <a:pPr marL="0" lvl="0" indent="0" algn="l" defTabSz="711200">
            <a:lnSpc>
              <a:spcPct val="90000"/>
            </a:lnSpc>
            <a:spcBef>
              <a:spcPct val="0"/>
            </a:spcBef>
            <a:spcAft>
              <a:spcPct val="35000"/>
            </a:spcAft>
            <a:buNone/>
          </a:pPr>
          <a:r>
            <a:rPr lang="es-ES" sz="1600" kern="1200" dirty="0" err="1"/>
            <a:t>ii</a:t>
          </a:r>
          <a:r>
            <a:rPr lang="es-ES" sz="1600" kern="1200" dirty="0"/>
            <a:t>) el incremento nominal del precio </a:t>
          </a:r>
          <a:r>
            <a:rPr lang="es-CO" sz="1600" kern="1200" dirty="0"/>
            <a:t>( valorización)</a:t>
          </a:r>
        </a:p>
      </dsp:txBody>
      <dsp:txXfrm>
        <a:off x="6855278" y="683910"/>
        <a:ext cx="3116035" cy="1869621"/>
      </dsp:txXfrm>
    </dsp:sp>
    <dsp:sp modelId="{5D9E389E-6185-43AA-B7C2-ED176563611F}">
      <dsp:nvSpPr>
        <dsp:cNvPr id="0" name=""/>
        <dsp:cNvSpPr/>
      </dsp:nvSpPr>
      <dsp:spPr>
        <a:xfrm>
          <a:off x="0" y="2865135"/>
          <a:ext cx="3116035" cy="1869621"/>
        </a:xfrm>
        <a:prstGeom prst="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La identidad matemática de la que se deduce la TCR (i):</a:t>
          </a:r>
        </a:p>
        <a:p>
          <a:pPr marL="0" lvl="0" indent="0" algn="ctr" defTabSz="711200">
            <a:lnSpc>
              <a:spcPct val="90000"/>
            </a:lnSpc>
            <a:spcBef>
              <a:spcPct val="0"/>
            </a:spcBef>
            <a:spcAft>
              <a:spcPct val="35000"/>
            </a:spcAft>
            <a:buNone/>
          </a:pPr>
          <a:endParaRPr lang="es-ES" sz="1600" kern="1200" dirty="0"/>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r>
                <a:rPr lang="es-CO" sz="1600" b="1" i="1" kern="1200" smtClean="0">
                  <a:latin typeface="Cambria Math" panose="02040503050406030204" pitchFamily="18" charset="0"/>
                </a:rPr>
                <m:t>𝒊</m:t>
              </m:r>
            </m:oMath>
          </a14:m>
          <a:r>
            <a:rPr lang="es-ES" sz="1600" kern="1200" dirty="0"/>
            <a:t>;</a:t>
          </a:r>
        </a:p>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r>
                <a:rPr lang="es-CO" sz="1600" b="1" i="1" kern="1200" smtClean="0">
                  <a:latin typeface="Cambria Math" panose="02040503050406030204" pitchFamily="18" charset="0"/>
                </a:rPr>
                <m:t>𝒊</m:t>
              </m:r>
              <m:r>
                <a:rPr lang="ar-AE" sz="1600" b="1" kern="1200">
                  <a:latin typeface="Cambria Math" panose="02040503050406030204" pitchFamily="18" charset="0"/>
                </a:rPr>
                <m:t>=</m:t>
              </m:r>
              <m:sSub>
                <m:sSubPr>
                  <m:ctrlPr>
                    <a:rPr lang="ar-AE" sz="1600" b="1" i="1" kern="1200">
                      <a:latin typeface="Cambria Math" panose="02040503050406030204" pitchFamily="18" charset="0"/>
                    </a:rPr>
                  </m:ctrlPr>
                </m:sSubPr>
                <m:e>
                  <m:r>
                    <a:rPr lang="ar-AE" sz="1600" b="1" i="1" kern="1200">
                      <a:latin typeface="Cambria Math" panose="02040503050406030204" pitchFamily="18" charset="0"/>
                    </a:rPr>
                    <m:t>𝑹</m:t>
                  </m:r>
                </m:e>
                <m:sub>
                  <m:r>
                    <a:rPr lang="es-CO" sz="1600" b="1" i="1" kern="1200" smtClean="0">
                      <a:latin typeface="Cambria Math" panose="02040503050406030204" pitchFamily="18" charset="0"/>
                    </a:rPr>
                    <m:t>𝒌</m:t>
                  </m:r>
                </m:sub>
              </m:sSub>
            </m:oMath>
          </a14:m>
          <a:r>
            <a:rPr lang="es-ES" sz="1600" kern="1200" dirty="0"/>
            <a:t> /  </a:t>
          </a:r>
          <a14:m xmlns:a14="http://schemas.microsoft.com/office/drawing/2010/main">
            <m:oMath xmlns:m="http://schemas.openxmlformats.org/officeDocument/2006/math">
              <m:sSub>
                <m:sSubPr>
                  <m:ctrlPr>
                    <a:rPr lang="ar-AE" sz="1600" b="1" i="1" kern="1200" smtClean="0">
                      <a:latin typeface="Cambria Math" panose="02040503050406030204" pitchFamily="18" charset="0"/>
                    </a:rPr>
                  </m:ctrlPr>
                </m:sSubPr>
                <m:e>
                  <m:r>
                    <a:rPr lang="ar-AE" sz="1600" b="1" i="1" kern="1200">
                      <a:latin typeface="Cambria Math" panose="02040503050406030204" pitchFamily="18" charset="0"/>
                    </a:rPr>
                    <m:t>𝑷</m:t>
                  </m:r>
                </m:e>
                <m:sub>
                  <m:r>
                    <a:rPr lang="es-CO" sz="1600" b="1" i="1" kern="1200" smtClean="0">
                      <a:latin typeface="Cambria Math" panose="02040503050406030204" pitchFamily="18" charset="0"/>
                    </a:rPr>
                    <m:t>𝒌</m:t>
                  </m:r>
                </m:sub>
              </m:sSub>
            </m:oMath>
          </a14:m>
          <a:r>
            <a:rPr lang="es-ES" sz="1600" kern="1200" dirty="0"/>
            <a:t>;</a:t>
          </a:r>
        </a:p>
        <a:p>
          <a:pPr marL="0" lvl="0" indent="0" algn="ctr" defTabSz="711200">
            <a:lnSpc>
              <a:spcPct val="90000"/>
            </a:lnSpc>
            <a:spcBef>
              <a:spcPct val="0"/>
            </a:spcBef>
            <a:spcAft>
              <a:spcPct val="35000"/>
            </a:spcAft>
            <a:buNone/>
          </a:pPr>
          <a:endParaRPr lang="es-CO" sz="1600" kern="1200" dirty="0"/>
        </a:p>
      </dsp:txBody>
      <dsp:txXfrm>
        <a:off x="0" y="2865135"/>
        <a:ext cx="3116035" cy="1869621"/>
      </dsp:txXfrm>
    </dsp:sp>
    <dsp:sp modelId="{8F3ED205-E7C0-4DF4-8449-C5A146EC305E}">
      <dsp:nvSpPr>
        <dsp:cNvPr id="0" name=""/>
        <dsp:cNvSpPr/>
      </dsp:nvSpPr>
      <dsp:spPr>
        <a:xfrm>
          <a:off x="3427639" y="2865135"/>
          <a:ext cx="3116035" cy="1869621"/>
        </a:xfrm>
        <a:prstGeom prst="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𝑹</m:t>
                  </m:r>
                </m:e>
                <m:sub>
                  <m:r>
                    <a:rPr lang="es-CO" sz="1600" b="1" i="1" u="sng" kern="1200" smtClean="0">
                      <a:latin typeface="Cambria Math" panose="02040503050406030204" pitchFamily="18" charset="0"/>
                    </a:rPr>
                    <m:t>𝒌</m:t>
                  </m:r>
                </m:sub>
              </m:sSub>
            </m:oMath>
          </a14:m>
          <a:r>
            <a:rPr lang="es-ES" sz="1600" kern="1200" dirty="0"/>
            <a:t>, el alquiler, la tasa puede tomar en consideración la renta bruta del inmueble o la neta</a:t>
          </a:r>
          <a:endParaRPr lang="es-CO" sz="1600" kern="1200" dirty="0"/>
        </a:p>
      </dsp:txBody>
      <dsp:txXfrm>
        <a:off x="3427639" y="2865135"/>
        <a:ext cx="3116035" cy="1869621"/>
      </dsp:txXfrm>
    </dsp:sp>
    <dsp:sp modelId="{A5967CD4-080B-4028-B82C-59F75610251D}">
      <dsp:nvSpPr>
        <dsp:cNvPr id="0" name=""/>
        <dsp:cNvSpPr/>
      </dsp:nvSpPr>
      <dsp:spPr>
        <a:xfrm>
          <a:off x="6855278" y="2865135"/>
          <a:ext cx="3116035" cy="186962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
                <m:sSubPr>
                  <m:ctrlPr>
                    <a:rPr lang="ar-AE" sz="1600" b="1" i="1" u="sng" kern="1200" smtClean="0">
                      <a:latin typeface="Cambria Math" panose="02040503050406030204" pitchFamily="18" charset="0"/>
                    </a:rPr>
                  </m:ctrlPr>
                </m:sSubPr>
                <m:e>
                  <m:r>
                    <a:rPr lang="ar-AE" sz="1600" b="1" i="1" u="sng" kern="1200">
                      <a:latin typeface="Cambria Math" panose="02040503050406030204" pitchFamily="18" charset="0"/>
                    </a:rPr>
                    <m:t>𝑷</m:t>
                  </m:r>
                </m:e>
                <m:sub>
                  <m:r>
                    <a:rPr lang="es-CO" sz="1600" b="1" i="1" u="sng" kern="1200" smtClean="0">
                      <a:latin typeface="Cambria Math" panose="02040503050406030204" pitchFamily="18" charset="0"/>
                    </a:rPr>
                    <m:t>𝒌</m:t>
                  </m:r>
                </m:sub>
              </m:sSub>
            </m:oMath>
          </a14:m>
          <a:r>
            <a:rPr lang="es-ES" sz="1600" kern="1200" dirty="0"/>
            <a:t>, el precio del inmueble es el precio de venta más probable, o lo que un inversionista típico está dispuesto a pagar por una propiedad.</a:t>
          </a:r>
          <a:endParaRPr lang="es-CO" sz="1600" kern="1200" dirty="0"/>
        </a:p>
      </dsp:txBody>
      <dsp:txXfrm>
        <a:off x="6855278" y="2865135"/>
        <a:ext cx="3116035" cy="1869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AF237-D270-438A-BE0A-23A4571237E4}" type="datetimeFigureOut">
              <a:rPr lang="es-MX" smtClean="0"/>
              <a:t>14/07/2021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3640B-7832-482E-8A48-80EBE31E2362}" type="slidenum">
              <a:rPr lang="es-MX" smtClean="0"/>
              <a:t>‹Nº›</a:t>
            </a:fld>
            <a:endParaRPr lang="es-MX"/>
          </a:p>
        </p:txBody>
      </p:sp>
    </p:spTree>
    <p:extLst>
      <p:ext uri="{BB962C8B-B14F-4D97-AF65-F5344CB8AC3E}">
        <p14:creationId xmlns:p14="http://schemas.microsoft.com/office/powerpoint/2010/main" val="40703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ejercicios realizados al interior de la entidad, tendientes a estimar el valor integral de predios en propiedad horizontal, se han identificado dificultades relacionadas con la escasa o nula información en algunas localizaciones de la ciudad. Para superar esta problemática, surge la propuesta de utilizar la información de ofertas de mercado para estimar las tasas de capitalización de renta (TCR).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UAECD recolecta ofertas de mercado de venta o arriendo, a través de recorridos sectorizados en la ciudad, que constituyen una importante fuente primaria. De manera complementaria y no menos importante, la entidad también obtiene ofertas de fuentes secundarias, gestionadas a través de convenios o acuerdos con entidades del sector público o privado.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la información disponible para la realización de este documento, se encuentran las ofertas recolectadas por la UAECD tanto de fuentes primarias como secundarias (Finca Raíz, Galería Inmobiliaria y </a:t>
            </a:r>
            <a:r>
              <a:rPr lang="es-ES" dirty="0" err="1"/>
              <a:t>Properati</a:t>
            </a:r>
            <a:r>
              <a:rPr lang="es-ES" dirty="0"/>
              <a:t>) desde el primero de enero de 2017 hasta el 31 de diciembre de 2020. Una limitante que se debe tener en cuenta es que los predios no tienen información de arriendo y venta de manera simultánea, lo que quiere decir que para cada oferta solamente se tiene una de las dos mediciones. En este documento únicamente se tendrán en cuenta las ofertas correspondientes a predios residenciales, es decir apartamentos y casas.</a:t>
            </a:r>
          </a:p>
          <a:p>
            <a:endParaRPr lang="es-ES" dirty="0"/>
          </a:p>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4</a:t>
            </a:fld>
            <a:endParaRPr lang="es-MX"/>
          </a:p>
        </p:txBody>
      </p:sp>
    </p:spTree>
    <p:extLst>
      <p:ext uri="{BB962C8B-B14F-4D97-AF65-F5344CB8AC3E}">
        <p14:creationId xmlns:p14="http://schemas.microsoft.com/office/powerpoint/2010/main" val="42614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5</a:t>
            </a:fld>
            <a:endParaRPr lang="es-MX"/>
          </a:p>
        </p:txBody>
      </p:sp>
    </p:spTree>
    <p:extLst>
      <p:ext uri="{BB962C8B-B14F-4D97-AF65-F5344CB8AC3E}">
        <p14:creationId xmlns:p14="http://schemas.microsoft.com/office/powerpoint/2010/main" val="618202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6</a:t>
            </a:fld>
            <a:endParaRPr lang="es-MX"/>
          </a:p>
        </p:txBody>
      </p:sp>
    </p:spTree>
    <p:extLst>
      <p:ext uri="{BB962C8B-B14F-4D97-AF65-F5344CB8AC3E}">
        <p14:creationId xmlns:p14="http://schemas.microsoft.com/office/powerpoint/2010/main" val="150998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10</a:t>
            </a:fld>
            <a:endParaRPr lang="es-MX"/>
          </a:p>
        </p:txBody>
      </p:sp>
    </p:spTree>
    <p:extLst>
      <p:ext uri="{BB962C8B-B14F-4D97-AF65-F5344CB8AC3E}">
        <p14:creationId xmlns:p14="http://schemas.microsoft.com/office/powerpoint/2010/main" val="195892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11</a:t>
            </a:fld>
            <a:endParaRPr lang="es-MX"/>
          </a:p>
        </p:txBody>
      </p:sp>
    </p:spTree>
    <p:extLst>
      <p:ext uri="{BB962C8B-B14F-4D97-AF65-F5344CB8AC3E}">
        <p14:creationId xmlns:p14="http://schemas.microsoft.com/office/powerpoint/2010/main" val="324354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MRoman12-Regular"/>
              </a:rPr>
              <a:t>Debido a que la base de datos tiene información de diferentes fuentes y estas contienen</a:t>
            </a:r>
          </a:p>
          <a:p>
            <a:pPr algn="l"/>
            <a:r>
              <a:rPr lang="es-ES" sz="1800" b="0" i="0" u="none" strike="noStrike" baseline="0" dirty="0">
                <a:latin typeface="LMRoman12-Regular"/>
              </a:rPr>
              <a:t>información reportada directamente por los usuarios de plataformas digitales, puede darse el</a:t>
            </a:r>
          </a:p>
          <a:p>
            <a:pPr algn="l"/>
            <a:r>
              <a:rPr lang="es-ES" sz="1800" b="0" i="0" u="none" strike="noStrike" baseline="0" dirty="0">
                <a:latin typeface="LMRoman12-Regular"/>
              </a:rPr>
              <a:t>caso en que se tengan valores mal digitados o ciertas inconsistencias. Para evitar estos casos</a:t>
            </a:r>
          </a:p>
          <a:p>
            <a:pPr algn="l"/>
            <a:r>
              <a:rPr lang="es-ES" sz="1800" b="0" i="0" u="none" strike="noStrike" baseline="0" dirty="0">
                <a:latin typeface="LMRoman12-Regular"/>
              </a:rPr>
              <a:t>se propone realizar controles sobre esta información, con el objetivo de que la información</a:t>
            </a:r>
          </a:p>
          <a:p>
            <a:pPr algn="l"/>
            <a:r>
              <a:rPr lang="es-ES" sz="1800" b="0" i="0" u="none" strike="noStrike" baseline="0" dirty="0">
                <a:latin typeface="LMRoman12-Regular"/>
              </a:rPr>
              <a:t>utilizada por el modelo lineal sea lo más depurada posible..</a:t>
            </a:r>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12</a:t>
            </a:fld>
            <a:endParaRPr lang="es-MX"/>
          </a:p>
        </p:txBody>
      </p:sp>
    </p:spTree>
    <p:extLst>
      <p:ext uri="{BB962C8B-B14F-4D97-AF65-F5344CB8AC3E}">
        <p14:creationId xmlns:p14="http://schemas.microsoft.com/office/powerpoint/2010/main" val="321965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973640B-7832-482E-8A48-80EBE31E2362}" type="slidenum">
              <a:rPr lang="es-MX" smtClean="0"/>
              <a:t>20</a:t>
            </a:fld>
            <a:endParaRPr lang="es-MX"/>
          </a:p>
        </p:txBody>
      </p:sp>
    </p:spTree>
    <p:extLst>
      <p:ext uri="{BB962C8B-B14F-4D97-AF65-F5344CB8AC3E}">
        <p14:creationId xmlns:p14="http://schemas.microsoft.com/office/powerpoint/2010/main" val="136635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58EF1-49E4-4C96-80E9-C7C1FB3C2A3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683D77E-1744-4BA6-A299-F2FF53D974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C1D4141-2F13-4A6F-A1CE-43C2C65B4F7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5" name="Marcador de pie de página 4">
            <a:extLst>
              <a:ext uri="{FF2B5EF4-FFF2-40B4-BE49-F238E27FC236}">
                <a16:creationId xmlns:a16="http://schemas.microsoft.com/office/drawing/2014/main" id="{3C94263B-4D90-4F8C-B919-FC512EB7CDD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E5E16D94-BB73-447D-A93E-40FF6947D61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684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407F-6607-4FEF-9E16-79492375AFF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10260A-DE89-427A-A6F2-C3D93F9F269B}"/>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23D7077-9F74-4EA2-BFA6-193FD4308BF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5" name="Marcador de pie de página 4">
            <a:extLst>
              <a:ext uri="{FF2B5EF4-FFF2-40B4-BE49-F238E27FC236}">
                <a16:creationId xmlns:a16="http://schemas.microsoft.com/office/drawing/2014/main" id="{9A4ACC52-9D29-49FB-BB22-A7C4C4DD6C3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D54549A8-AE81-4A2A-9AAA-1372213F9CEF}"/>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225976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3BF6AD-9A43-4279-A81F-08E4EF7F795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7D2FE5-071B-4083-9487-5FDEE5C91E04}"/>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DAB6126-3EA3-44CD-80D4-949393252E93}"/>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5" name="Marcador de pie de página 4">
            <a:extLst>
              <a:ext uri="{FF2B5EF4-FFF2-40B4-BE49-F238E27FC236}">
                <a16:creationId xmlns:a16="http://schemas.microsoft.com/office/drawing/2014/main" id="{18E6F699-42F7-4C33-A47E-34441BA1CA7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7154E1D8-33F2-4BEE-B2B3-A2968C70B603}"/>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7531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9913F-BF0C-460C-BE0E-623363821FA5}"/>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F19B9E1-D585-4608-8233-9031FA4F9DE3}"/>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A853A-982B-4D88-BC93-4023CC76F0AB}"/>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5" name="Marcador de pie de página 4">
            <a:extLst>
              <a:ext uri="{FF2B5EF4-FFF2-40B4-BE49-F238E27FC236}">
                <a16:creationId xmlns:a16="http://schemas.microsoft.com/office/drawing/2014/main" id="{F113D42E-5A4A-4792-9033-5906BAE69E3F}"/>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C46A2DFC-A1DE-4587-8295-A293CD05C91D}"/>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8373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EC53-7926-4E0B-A034-8FCA08AD83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DAB049-7FEF-48C0-B141-53C477530C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47CD7-1FCC-414C-A7D0-8BF0E316C61F}"/>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5" name="Marcador de pie de página 4">
            <a:extLst>
              <a:ext uri="{FF2B5EF4-FFF2-40B4-BE49-F238E27FC236}">
                <a16:creationId xmlns:a16="http://schemas.microsoft.com/office/drawing/2014/main" id="{51F0BA47-FE74-41AA-BB98-ECB314E70A1C}"/>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6" name="Marcador de número de diapositiva 5">
            <a:extLst>
              <a:ext uri="{FF2B5EF4-FFF2-40B4-BE49-F238E27FC236}">
                <a16:creationId xmlns:a16="http://schemas.microsoft.com/office/drawing/2014/main" id="{BF6A3B46-B213-4ABD-BC0C-3FC601004419}"/>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6609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2729A-238C-4B6C-AE7C-E0A0A3617802}"/>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1C5614-4EBC-43AE-AF43-198B7F6F386D}"/>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E131D5E-37BE-44A1-996C-932C426937B6}"/>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7C7AB74-A62F-42A3-BDFC-400965CBA2A1}"/>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6" name="Marcador de pie de página 5">
            <a:extLst>
              <a:ext uri="{FF2B5EF4-FFF2-40B4-BE49-F238E27FC236}">
                <a16:creationId xmlns:a16="http://schemas.microsoft.com/office/drawing/2014/main" id="{1EFB9D06-2F34-4B7E-A7AB-3298F16C2C12}"/>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11316A2D-180B-4EAA-91E8-E0897CBB1D5E}"/>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63610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51B98-AC5A-4CF1-9A82-0E5151D0DB6B}"/>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A5EC611-27D0-4E53-85B4-F2AF7F4E239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581ED0-17D2-43CE-A027-66301189D75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4EF2859-C0F9-4B8A-BBD2-A6E21023C7C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CF66C1-9443-4D56-8CA7-D0FBA032AD87}"/>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29E13D7-B037-4685-8D9A-53AEBC3BF5B7}"/>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8" name="Marcador de pie de página 7">
            <a:extLst>
              <a:ext uri="{FF2B5EF4-FFF2-40B4-BE49-F238E27FC236}">
                <a16:creationId xmlns:a16="http://schemas.microsoft.com/office/drawing/2014/main" id="{48D2E7F4-D5E7-4FBF-9509-186673E7F36E}"/>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9" name="Marcador de número de diapositiva 8">
            <a:extLst>
              <a:ext uri="{FF2B5EF4-FFF2-40B4-BE49-F238E27FC236}">
                <a16:creationId xmlns:a16="http://schemas.microsoft.com/office/drawing/2014/main" id="{9CC569BF-FF0A-47A1-A9F2-4B3CF86A515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71125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D4BCB-8BAF-4DD0-8CBB-0E9C533CF978}"/>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45369B-6B85-4A3E-8EEF-648E0C3C6085}"/>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4" name="Marcador de pie de página 3">
            <a:extLst>
              <a:ext uri="{FF2B5EF4-FFF2-40B4-BE49-F238E27FC236}">
                <a16:creationId xmlns:a16="http://schemas.microsoft.com/office/drawing/2014/main" id="{9834F839-D3C2-4417-AE1E-B20E5C6175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5" name="Marcador de número de diapositiva 4">
            <a:extLst>
              <a:ext uri="{FF2B5EF4-FFF2-40B4-BE49-F238E27FC236}">
                <a16:creationId xmlns:a16="http://schemas.microsoft.com/office/drawing/2014/main" id="{801254EF-9F7D-41E5-84D5-2367E98CB8CB}"/>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11269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466BB-CFE8-410F-A4BD-D5E304845B76}"/>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3" name="Marcador de pie de página 2">
            <a:extLst>
              <a:ext uri="{FF2B5EF4-FFF2-40B4-BE49-F238E27FC236}">
                <a16:creationId xmlns:a16="http://schemas.microsoft.com/office/drawing/2014/main" id="{F58847B2-991F-4046-B20B-A3CE8583C943}"/>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4" name="Marcador de número de diapositiva 3">
            <a:extLst>
              <a:ext uri="{FF2B5EF4-FFF2-40B4-BE49-F238E27FC236}">
                <a16:creationId xmlns:a16="http://schemas.microsoft.com/office/drawing/2014/main" id="{26884D30-3B1F-4B9A-8837-8EE34A3C8451}"/>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478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9FAC8-2321-459D-91D1-A349CC91A0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B4A26D7-10EE-4F94-93B4-177CE5B980F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DAAF0E2-01CF-4142-914B-71E9894C62C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454062-0D77-496D-BD49-815EEB6B2CD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6" name="Marcador de pie de página 5">
            <a:extLst>
              <a:ext uri="{FF2B5EF4-FFF2-40B4-BE49-F238E27FC236}">
                <a16:creationId xmlns:a16="http://schemas.microsoft.com/office/drawing/2014/main" id="{023E3B61-0C83-4831-9280-DBD68E57136A}"/>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0FA33B73-AFE3-4CB2-B7EA-9F0AB932E0A0}"/>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4251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E877-ED81-4453-B426-D364859D5C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0D60033-0163-460A-B724-3106733707C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FD93CC8-7275-4734-B4E2-B84963A9CB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0974F0-5E22-49BD-939D-EAD4BFAD0D32}"/>
              </a:ext>
            </a:extLst>
          </p:cNvPr>
          <p:cNvSpPr>
            <a:spLocks noGrp="1"/>
          </p:cNvSpPr>
          <p:nvPr>
            <p:ph type="dt" sz="half" idx="10"/>
          </p:nvPr>
        </p:nvSpPr>
        <p:spPr>
          <a:xfrm>
            <a:off x="838200" y="6356350"/>
            <a:ext cx="2743200" cy="365125"/>
          </a:xfrm>
          <a:prstGeom prst="rect">
            <a:avLst/>
          </a:prstGeom>
        </p:spPr>
        <p:txBody>
          <a:bodyPr/>
          <a:lstStyle/>
          <a:p>
            <a:fld id="{D9FCB4A4-0E37-43C4-8D9B-CC2DC8C53DF0}" type="datetimeFigureOut">
              <a:rPr lang="es-MX" smtClean="0"/>
              <a:t>14/07/2021</a:t>
            </a:fld>
            <a:endParaRPr lang="es-MX"/>
          </a:p>
        </p:txBody>
      </p:sp>
      <p:sp>
        <p:nvSpPr>
          <p:cNvPr id="6" name="Marcador de pie de página 5">
            <a:extLst>
              <a:ext uri="{FF2B5EF4-FFF2-40B4-BE49-F238E27FC236}">
                <a16:creationId xmlns:a16="http://schemas.microsoft.com/office/drawing/2014/main" id="{F7859E20-FFE8-4684-BD0C-51470946C614}"/>
              </a:ext>
            </a:extLst>
          </p:cNvPr>
          <p:cNvSpPr>
            <a:spLocks noGrp="1"/>
          </p:cNvSpPr>
          <p:nvPr>
            <p:ph type="ftr" sz="quarter" idx="11"/>
          </p:nvPr>
        </p:nvSpPr>
        <p:spPr>
          <a:xfrm>
            <a:off x="4038600" y="6356350"/>
            <a:ext cx="4114800" cy="365125"/>
          </a:xfrm>
          <a:prstGeom prst="rect">
            <a:avLst/>
          </a:prstGeom>
        </p:spPr>
        <p:txBody>
          <a:bodyPr/>
          <a:lstStyle/>
          <a:p>
            <a:endParaRPr lang="es-MX"/>
          </a:p>
        </p:txBody>
      </p:sp>
      <p:sp>
        <p:nvSpPr>
          <p:cNvPr id="7" name="Marcador de número de diapositiva 6">
            <a:extLst>
              <a:ext uri="{FF2B5EF4-FFF2-40B4-BE49-F238E27FC236}">
                <a16:creationId xmlns:a16="http://schemas.microsoft.com/office/drawing/2014/main" id="{5D557A66-3CA9-41A9-A539-7FD644BBC3A4}"/>
              </a:ext>
            </a:extLst>
          </p:cNvPr>
          <p:cNvSpPr>
            <a:spLocks noGrp="1"/>
          </p:cNvSpPr>
          <p:nvPr>
            <p:ph type="sldNum" sz="quarter" idx="12"/>
          </p:nvPr>
        </p:nvSpPr>
        <p:spPr>
          <a:xfrm>
            <a:off x="8610600" y="6356350"/>
            <a:ext cx="2743200" cy="365125"/>
          </a:xfrm>
          <a:prstGeom prst="rect">
            <a:avLst/>
          </a:prstGeom>
        </p:spPr>
        <p:txBody>
          <a:bodyPr/>
          <a:lstStyle/>
          <a:p>
            <a:fld id="{17EC8CD8-1030-41F7-A8C0-B9E437FB6D93}" type="slidenum">
              <a:rPr lang="es-MX" smtClean="0"/>
              <a:t>‹Nº›</a:t>
            </a:fld>
            <a:endParaRPr lang="es-MX"/>
          </a:p>
        </p:txBody>
      </p:sp>
    </p:spTree>
    <p:extLst>
      <p:ext uri="{BB962C8B-B14F-4D97-AF65-F5344CB8AC3E}">
        <p14:creationId xmlns:p14="http://schemas.microsoft.com/office/powerpoint/2010/main" val="305471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riángulo rectángulo 4">
            <a:extLst>
              <a:ext uri="{FF2B5EF4-FFF2-40B4-BE49-F238E27FC236}">
                <a16:creationId xmlns:a16="http://schemas.microsoft.com/office/drawing/2014/main" id="{33ED785F-5BA4-4DD4-AE05-82AB178F10AF}"/>
              </a:ext>
            </a:extLst>
          </p:cNvPr>
          <p:cNvSpPr/>
          <p:nvPr userDrawn="1"/>
        </p:nvSpPr>
        <p:spPr>
          <a:xfrm rot="5400000" flipH="1" flipV="1">
            <a:off x="10015331" y="4681330"/>
            <a:ext cx="1384853" cy="2968484"/>
          </a:xfrm>
          <a:prstGeom prst="rtTriangl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2EC9F29C-6866-4F06-BC79-19D0893BAC60}"/>
              </a:ext>
            </a:extLst>
          </p:cNvPr>
          <p:cNvPicPr>
            <a:picLocks noChangeAspect="1"/>
          </p:cNvPicPr>
          <p:nvPr userDrawn="1"/>
        </p:nvPicPr>
        <p:blipFill>
          <a:blip r:embed="rId13"/>
          <a:stretch>
            <a:fillRect/>
          </a:stretch>
        </p:blipFill>
        <p:spPr>
          <a:xfrm>
            <a:off x="10387540" y="5936562"/>
            <a:ext cx="1711325" cy="962150"/>
          </a:xfrm>
          <a:prstGeom prst="rect">
            <a:avLst/>
          </a:prstGeom>
        </p:spPr>
      </p:pic>
      <p:pic>
        <p:nvPicPr>
          <p:cNvPr id="2" name="Imagen 1">
            <a:extLst>
              <a:ext uri="{FF2B5EF4-FFF2-40B4-BE49-F238E27FC236}">
                <a16:creationId xmlns:a16="http://schemas.microsoft.com/office/drawing/2014/main" id="{194A85CC-7141-4782-AD47-66345321A5FB}"/>
              </a:ext>
            </a:extLst>
          </p:cNvPr>
          <p:cNvPicPr>
            <a:picLocks noChangeAspect="1"/>
          </p:cNvPicPr>
          <p:nvPr userDrawn="1"/>
        </p:nvPicPr>
        <p:blipFill rotWithShape="1">
          <a:blip r:embed="rId14"/>
          <a:srcRect l="30190" t="73418" r="66487" b="13436"/>
          <a:stretch/>
        </p:blipFill>
        <p:spPr>
          <a:xfrm>
            <a:off x="-69450" y="5121322"/>
            <a:ext cx="798653" cy="1777390"/>
          </a:xfrm>
          <a:prstGeom prst="rect">
            <a:avLst/>
          </a:prstGeom>
        </p:spPr>
      </p:pic>
    </p:spTree>
    <p:extLst>
      <p:ext uri="{BB962C8B-B14F-4D97-AF65-F5344CB8AC3E}">
        <p14:creationId xmlns:p14="http://schemas.microsoft.com/office/powerpoint/2010/main" val="2265443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59572-A264-4E4D-91E1-7850140E3B5B}"/>
              </a:ext>
            </a:extLst>
          </p:cNvPr>
          <p:cNvSpPr>
            <a:spLocks noGrp="1"/>
          </p:cNvSpPr>
          <p:nvPr>
            <p:ph type="ctrTitle"/>
          </p:nvPr>
        </p:nvSpPr>
        <p:spPr>
          <a:xfrm>
            <a:off x="1059543" y="1122363"/>
            <a:ext cx="10160000" cy="2387600"/>
          </a:xfrm>
        </p:spPr>
        <p:txBody>
          <a:bodyPr/>
          <a:lstStyle/>
          <a:p>
            <a:r>
              <a:rPr lang="es-ES" sz="4400" b="1" dirty="0">
                <a:solidFill>
                  <a:srgbClr val="C00000"/>
                </a:solidFill>
                <a:effectLst>
                  <a:outerShdw blurRad="38100" dist="38100" dir="2700000" algn="tl">
                    <a:srgbClr val="000000">
                      <a:alpha val="43137"/>
                    </a:srgbClr>
                  </a:outerShdw>
                </a:effectLst>
              </a:rPr>
              <a:t>METODOLOGÍA PARA LA ESTIMACIÓN DE LAS TASAS DE CAPITALIZACIÓN DE RENTAS DE INMUEBLES RESIDENCIALES,</a:t>
            </a:r>
            <a:br>
              <a:rPr lang="es-ES" sz="4400" b="1" dirty="0">
                <a:solidFill>
                  <a:srgbClr val="C00000"/>
                </a:solidFill>
                <a:effectLst>
                  <a:outerShdw blurRad="38100" dist="38100" dir="2700000" algn="tl">
                    <a:srgbClr val="000000">
                      <a:alpha val="43137"/>
                    </a:srgbClr>
                  </a:outerShdw>
                </a:effectLst>
              </a:rPr>
            </a:br>
            <a:r>
              <a:rPr lang="es-ES" sz="4400" b="1" dirty="0">
                <a:solidFill>
                  <a:srgbClr val="C00000"/>
                </a:solidFill>
                <a:effectLst>
                  <a:outerShdw blurRad="38100" dist="38100" dir="2700000" algn="tl">
                    <a:srgbClr val="000000">
                      <a:alpha val="43137"/>
                    </a:srgbClr>
                  </a:outerShdw>
                </a:effectLst>
              </a:rPr>
              <a:t> RESULTADOS PARA BOGOTÁ 2017-2020</a:t>
            </a:r>
            <a:endParaRPr lang="es-CO" sz="4400" b="1" dirty="0">
              <a:solidFill>
                <a:srgbClr val="C00000"/>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D8D843F4-FED2-48EE-A68D-D63948FA8C9B}"/>
              </a:ext>
            </a:extLst>
          </p:cNvPr>
          <p:cNvSpPr>
            <a:spLocks noGrp="1"/>
          </p:cNvSpPr>
          <p:nvPr>
            <p:ph type="subTitle" idx="1"/>
          </p:nvPr>
        </p:nvSpPr>
        <p:spPr/>
        <p:txBody>
          <a:bodyPr/>
          <a:lstStyle/>
          <a:p>
            <a:r>
              <a:rPr lang="es-CO" dirty="0"/>
              <a:t>Unidad Administrativa Especial de Catastro Distrital</a:t>
            </a:r>
            <a:br>
              <a:rPr lang="es-CO" dirty="0"/>
            </a:br>
            <a:r>
              <a:rPr lang="es-CO" dirty="0"/>
              <a:t>Grupo estadístico - Observatorio Técnico Catastral</a:t>
            </a:r>
          </a:p>
          <a:p>
            <a:endParaRPr lang="es-CO" dirty="0"/>
          </a:p>
          <a:p>
            <a:r>
              <a:rPr lang="es-CO" dirty="0"/>
              <a:t>Junio de 2021</a:t>
            </a:r>
          </a:p>
        </p:txBody>
      </p:sp>
    </p:spTree>
    <p:extLst>
      <p:ext uri="{BB962C8B-B14F-4D97-AF65-F5344CB8AC3E}">
        <p14:creationId xmlns:p14="http://schemas.microsoft.com/office/powerpoint/2010/main" val="38481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371712" y="2369512"/>
            <a:ext cx="4411090" cy="2585323"/>
          </a:xfrm>
          <a:prstGeom prst="rect">
            <a:avLst/>
          </a:prstGeom>
          <a:noFill/>
        </p:spPr>
        <p:txBody>
          <a:bodyPr wrap="square">
            <a:spAutoFit/>
          </a:bodyPr>
          <a:lstStyle/>
          <a:p>
            <a:pPr algn="just"/>
            <a:r>
              <a:rPr lang="es-ES" dirty="0"/>
              <a:t>Se realizan agrupaciones por  </a:t>
            </a:r>
            <a:r>
              <a:rPr lang="es-ES" b="1" dirty="0"/>
              <a:t>Año</a:t>
            </a:r>
            <a:r>
              <a:rPr lang="es-ES" dirty="0"/>
              <a:t> - </a:t>
            </a:r>
            <a:r>
              <a:rPr lang="es-ES" b="1" dirty="0"/>
              <a:t>Clase Predio </a:t>
            </a:r>
            <a:r>
              <a:rPr lang="es-ES" dirty="0"/>
              <a:t>(Casa o Apartamento)- </a:t>
            </a:r>
            <a:r>
              <a:rPr lang="es-ES" b="1" dirty="0"/>
              <a:t>Estrato</a:t>
            </a:r>
            <a:r>
              <a:rPr lang="es-ES" dirty="0"/>
              <a:t> - </a:t>
            </a:r>
            <a:r>
              <a:rPr lang="es-ES" b="1" dirty="0"/>
              <a:t>Tipo de oferta </a:t>
            </a:r>
            <a:r>
              <a:rPr lang="es-ES" dirty="0"/>
              <a:t>y </a:t>
            </a:r>
            <a:r>
              <a:rPr lang="es-ES" b="1" dirty="0"/>
              <a:t>proximidad desde una perspectiva geográfica</a:t>
            </a:r>
            <a:r>
              <a:rPr lang="es-ES" dirty="0"/>
              <a:t>, utilizando un algoritmo (</a:t>
            </a:r>
            <a:r>
              <a:rPr lang="es-CO" dirty="0"/>
              <a:t>búsqueda iterativa de SC según los dígitos del código)</a:t>
            </a:r>
            <a:r>
              <a:rPr lang="es-ES" dirty="0"/>
              <a:t> que busca Sectores Catastrales </a:t>
            </a:r>
            <a:r>
              <a:rPr lang="es-CO" dirty="0"/>
              <a:t>a partir de la distancia de </a:t>
            </a:r>
            <a:r>
              <a:rPr lang="es-ES" dirty="0" err="1"/>
              <a:t>Levenshtein</a:t>
            </a:r>
            <a:r>
              <a:rPr lang="es-ES" dirty="0"/>
              <a:t> </a:t>
            </a:r>
            <a:r>
              <a:rPr lang="es-ES" dirty="0" err="1"/>
              <a:t>Sariyar</a:t>
            </a:r>
            <a:r>
              <a:rPr lang="es-ES" dirty="0"/>
              <a:t> and Borg (2020), la cual es un valor entre 0 y 1.</a:t>
            </a:r>
            <a:endParaRPr lang="es-CO" dirty="0"/>
          </a:p>
        </p:txBody>
      </p:sp>
      <p:grpSp>
        <p:nvGrpSpPr>
          <p:cNvPr id="5" name="Grupo 4">
            <a:extLst>
              <a:ext uri="{FF2B5EF4-FFF2-40B4-BE49-F238E27FC236}">
                <a16:creationId xmlns:a16="http://schemas.microsoft.com/office/drawing/2014/main" id="{988511DA-D2EE-4CF5-B248-D140AD121A3A}"/>
              </a:ext>
            </a:extLst>
          </p:cNvPr>
          <p:cNvGrpSpPr/>
          <p:nvPr/>
        </p:nvGrpSpPr>
        <p:grpSpPr>
          <a:xfrm>
            <a:off x="368443"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Segmentación incluyendo proximidad geográfica </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5994400" y="1165069"/>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Carta de Control Multivariada</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307645"/>
            <a:ext cx="2032000" cy="2585323"/>
          </a:xfrm>
          <a:prstGeom prst="rect">
            <a:avLst/>
          </a:prstGeom>
          <a:noFill/>
        </p:spPr>
        <p:txBody>
          <a:bodyPr wrap="square">
            <a:spAutoFit/>
          </a:bodyPr>
          <a:lstStyle/>
          <a:p>
            <a:pPr algn="l"/>
            <a:r>
              <a:rPr lang="es-CO" sz="1800" b="0" i="0" u="none" strike="noStrike" baseline="0" dirty="0">
                <a:latin typeface="LMRoman12-Regular"/>
              </a:rPr>
              <a:t>Se determinan las bandas en cada grupo</a:t>
            </a:r>
          </a:p>
          <a:p>
            <a:pPr algn="l"/>
            <a:r>
              <a:rPr lang="es-CO" sz="1800" b="0" i="0" u="none" strike="noStrike" baseline="0" dirty="0">
                <a:latin typeface="LMRoman12-Regular"/>
              </a:rPr>
              <a:t> </a:t>
            </a:r>
            <a:r>
              <a:rPr lang="es-CO" sz="1800" b="1" i="0" u="none" strike="noStrike" baseline="0" dirty="0">
                <a:latin typeface="LMRoman12-Regular"/>
              </a:rPr>
              <a:t>para identificar ofertas atípicas </a:t>
            </a:r>
            <a:r>
              <a:rPr lang="es-CO" sz="1800" b="0" i="0" u="none" strike="noStrike" baseline="0" dirty="0">
                <a:latin typeface="LMRoman12-Regular"/>
              </a:rPr>
              <a:t>comparando en función de </a:t>
            </a:r>
            <a:r>
              <a:rPr lang="es-ES" dirty="0"/>
              <a:t>área, precio y valor integral:</a:t>
            </a:r>
            <a:endParaRPr lang="es-CO" dirty="0"/>
          </a:p>
        </p:txBody>
      </p:sp>
      <p:sp>
        <p:nvSpPr>
          <p:cNvPr id="26" name="CuadroTexto 25">
            <a:extLst>
              <a:ext uri="{FF2B5EF4-FFF2-40B4-BE49-F238E27FC236}">
                <a16:creationId xmlns:a16="http://schemas.microsoft.com/office/drawing/2014/main" id="{C64F03A4-44DD-4FD8-8511-CFAD5124E01A}"/>
              </a:ext>
            </a:extLst>
          </p:cNvPr>
          <p:cNvSpPr txBox="1"/>
          <p:nvPr/>
        </p:nvSpPr>
        <p:spPr>
          <a:xfrm>
            <a:off x="371712" y="4975792"/>
            <a:ext cx="4411090" cy="1477328"/>
          </a:xfrm>
          <a:prstGeom prst="rect">
            <a:avLst/>
          </a:prstGeom>
          <a:noFill/>
        </p:spPr>
        <p:txBody>
          <a:bodyPr wrap="square">
            <a:spAutoFit/>
          </a:bodyPr>
          <a:lstStyle/>
          <a:p>
            <a:r>
              <a:rPr lang="es-ES" dirty="0"/>
              <a:t>Una vez el algoritmo encuentra agrupaciones tal que todas superan dicho el valor predefinido se detiene y no continua con el proceso de agregación. El número de ofertas determinadas, como </a:t>
            </a:r>
            <a:r>
              <a:rPr lang="es-ES" b="1" dirty="0"/>
              <a:t>umbral es 10</a:t>
            </a:r>
            <a:r>
              <a:rPr lang="es-ES" dirty="0"/>
              <a:t>.</a:t>
            </a:r>
            <a:endParaRPr lang="es-CO" dirty="0"/>
          </a:p>
        </p:txBody>
      </p:sp>
      <p:sp>
        <p:nvSpPr>
          <p:cNvPr id="3" name="Rectángulo 2">
            <a:extLst>
              <a:ext uri="{FF2B5EF4-FFF2-40B4-BE49-F238E27FC236}">
                <a16:creationId xmlns:a16="http://schemas.microsoft.com/office/drawing/2014/main" id="{854DE645-08B4-41CB-944A-3D8E4C71D80E}"/>
              </a:ext>
            </a:extLst>
          </p:cNvPr>
          <p:cNvSpPr/>
          <p:nvPr/>
        </p:nvSpPr>
        <p:spPr>
          <a:xfrm>
            <a:off x="5994400" y="5355771"/>
            <a:ext cx="6197600" cy="1502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9" name="Picture 1" descr="PRESENTACION_ESTUDIO_TASA_RENTA_files/figure-pptx/plt-1.png">
            <a:extLst>
              <a:ext uri="{FF2B5EF4-FFF2-40B4-BE49-F238E27FC236}">
                <a16:creationId xmlns:a16="http://schemas.microsoft.com/office/drawing/2014/main" id="{A39576DB-B051-48DE-B550-BA90E6FD8BA6}"/>
              </a:ext>
            </a:extLst>
          </p:cNvPr>
          <p:cNvPicPr>
            <a:picLocks noGrp="1" noChangeAspect="1"/>
          </p:cNvPicPr>
          <p:nvPr/>
        </p:nvPicPr>
        <p:blipFill>
          <a:blip r:embed="rId3"/>
          <a:stretch>
            <a:fillRect/>
          </a:stretch>
        </p:blipFill>
        <p:spPr bwMode="auto">
          <a:xfrm>
            <a:off x="8255609" y="2697801"/>
            <a:ext cx="3936391" cy="4160199"/>
          </a:xfrm>
          <a:prstGeom prst="rect">
            <a:avLst/>
          </a:prstGeom>
          <a:noFill/>
          <a:ln w="9525">
            <a:noFill/>
            <a:headEnd/>
            <a:tailEnd/>
          </a:ln>
        </p:spPr>
      </p:pic>
    </p:spTree>
    <p:extLst>
      <p:ext uri="{BB962C8B-B14F-4D97-AF65-F5344CB8AC3E}">
        <p14:creationId xmlns:p14="http://schemas.microsoft.com/office/powerpoint/2010/main" val="184582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0026912" cy="923330"/>
          </a:xfrm>
          <a:prstGeom prst="rect">
            <a:avLst/>
          </a:prstGeom>
          <a:noFill/>
        </p:spPr>
        <p:txBody>
          <a:bodyPr wrap="none" rtlCol="0">
            <a:spAutoFit/>
          </a:bodyPr>
          <a:lstStyle/>
          <a:p>
            <a:r>
              <a:rPr lang="es-ES" sz="5400" b="1" dirty="0">
                <a:solidFill>
                  <a:schemeClr val="bg2">
                    <a:lumMod val="25000"/>
                  </a:schemeClr>
                </a:solidFill>
              </a:rPr>
              <a:t>Controles de Calidad sobre la base</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C0A73C79-763C-43C6-A72A-38246ADBE970}"/>
              </a:ext>
            </a:extLst>
          </p:cNvPr>
          <p:cNvSpPr txBox="1"/>
          <p:nvPr/>
        </p:nvSpPr>
        <p:spPr>
          <a:xfrm>
            <a:off x="-116115" y="2611973"/>
            <a:ext cx="5587999" cy="2308324"/>
          </a:xfrm>
          <a:prstGeom prst="rect">
            <a:avLst/>
          </a:prstGeom>
          <a:noFill/>
        </p:spPr>
        <p:txBody>
          <a:bodyPr wrap="square">
            <a:spAutoFit/>
          </a:bodyPr>
          <a:lstStyle/>
          <a:p>
            <a:pPr lvl="1" algn="just"/>
            <a:r>
              <a:rPr lang="es-ES" dirty="0"/>
              <a:t>Luego de este control de calidad, la base de datos tiene un total de </a:t>
            </a:r>
            <a:r>
              <a:rPr lang="es-ES" b="1" dirty="0"/>
              <a:t>580.549</a:t>
            </a:r>
            <a:r>
              <a:rPr lang="es-ES" dirty="0"/>
              <a:t>.</a:t>
            </a:r>
          </a:p>
          <a:p>
            <a:pPr lvl="1" algn="just"/>
            <a:endParaRPr lang="es-ES" dirty="0"/>
          </a:p>
          <a:p>
            <a:pPr lvl="1" algn="just"/>
            <a:r>
              <a:rPr lang="es-ES" dirty="0"/>
              <a:t>Con estos 580.549 registros, se procede a realizar el cálculo del </a:t>
            </a:r>
            <a:r>
              <a:rPr lang="es-ES" b="1" dirty="0"/>
              <a:t>promedio por sector catastral</a:t>
            </a:r>
            <a:r>
              <a:rPr lang="es-ES" dirty="0"/>
              <a:t>.</a:t>
            </a:r>
          </a:p>
          <a:p>
            <a:pPr lvl="1" algn="just"/>
            <a:endParaRPr lang="es-ES" dirty="0"/>
          </a:p>
          <a:p>
            <a:pPr lvl="1" algn="just"/>
            <a:r>
              <a:rPr lang="es-ES" dirty="0"/>
              <a:t>Hay sectores que no tienen información de venta/arriendo.</a:t>
            </a:r>
          </a:p>
        </p:txBody>
      </p:sp>
      <p:grpSp>
        <p:nvGrpSpPr>
          <p:cNvPr id="5" name="Grupo 4">
            <a:extLst>
              <a:ext uri="{FF2B5EF4-FFF2-40B4-BE49-F238E27FC236}">
                <a16:creationId xmlns:a16="http://schemas.microsoft.com/office/drawing/2014/main" id="{988511DA-D2EE-4CF5-B248-D140AD121A3A}"/>
              </a:ext>
            </a:extLst>
          </p:cNvPr>
          <p:cNvGrpSpPr/>
          <p:nvPr/>
        </p:nvGrpSpPr>
        <p:grpSpPr>
          <a:xfrm>
            <a:off x="324901" y="1156866"/>
            <a:ext cx="4139312" cy="1204443"/>
            <a:chOff x="171431" y="1422641"/>
            <a:chExt cx="4139312" cy="1204443"/>
          </a:xfrm>
        </p:grpSpPr>
        <p:grpSp>
          <p:nvGrpSpPr>
            <p:cNvPr id="6" name="Google Shape;787;p52">
              <a:extLst>
                <a:ext uri="{FF2B5EF4-FFF2-40B4-BE49-F238E27FC236}">
                  <a16:creationId xmlns:a16="http://schemas.microsoft.com/office/drawing/2014/main" id="{FCDE3F95-85F1-44DF-9F20-2D7A740FDB7D}"/>
                </a:ext>
              </a:extLst>
            </p:cNvPr>
            <p:cNvGrpSpPr/>
            <p:nvPr/>
          </p:nvGrpSpPr>
          <p:grpSpPr>
            <a:xfrm>
              <a:off x="171431" y="1422641"/>
              <a:ext cx="4139312" cy="1204443"/>
              <a:chOff x="4411970" y="2726085"/>
              <a:chExt cx="643107" cy="193659"/>
            </a:xfrm>
            <a:noFill/>
          </p:grpSpPr>
          <p:sp>
            <p:nvSpPr>
              <p:cNvPr id="8" name="Google Shape;788;p52">
                <a:extLst>
                  <a:ext uri="{FF2B5EF4-FFF2-40B4-BE49-F238E27FC236}">
                    <a16:creationId xmlns:a16="http://schemas.microsoft.com/office/drawing/2014/main" id="{B5DA830E-4B9E-4B4F-9A4F-7D080D80558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9;p52">
                <a:extLst>
                  <a:ext uri="{FF2B5EF4-FFF2-40B4-BE49-F238E27FC236}">
                    <a16:creationId xmlns:a16="http://schemas.microsoft.com/office/drawing/2014/main" id="{969E6907-E641-4AB2-8522-AF2EA7754C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0;p52">
                <a:extLst>
                  <a:ext uri="{FF2B5EF4-FFF2-40B4-BE49-F238E27FC236}">
                    <a16:creationId xmlns:a16="http://schemas.microsoft.com/office/drawing/2014/main" id="{AAF73604-13E0-4A1D-B0CC-8A98A791A257}"/>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182ECE7B-E193-4666-B21D-175C78955071}"/>
                </a:ext>
              </a:extLst>
            </p:cNvPr>
            <p:cNvSpPr txBox="1"/>
            <p:nvPr/>
          </p:nvSpPr>
          <p:spPr>
            <a:xfrm>
              <a:off x="931971" y="1634277"/>
              <a:ext cx="3087980" cy="707886"/>
            </a:xfrm>
            <a:prstGeom prst="rect">
              <a:avLst/>
            </a:prstGeom>
            <a:noFill/>
          </p:spPr>
          <p:txBody>
            <a:bodyPr wrap="square" rtlCol="0">
              <a:spAutoFit/>
            </a:bodyPr>
            <a:lstStyle/>
            <a:p>
              <a:r>
                <a:rPr lang="es-CO" sz="2000" b="1" dirty="0"/>
                <a:t>Cálculos de precios de venta y arriendo promedio</a:t>
              </a:r>
            </a:p>
          </p:txBody>
        </p:sp>
      </p:grpSp>
      <p:grpSp>
        <p:nvGrpSpPr>
          <p:cNvPr id="11" name="Grupo 10">
            <a:extLst>
              <a:ext uri="{FF2B5EF4-FFF2-40B4-BE49-F238E27FC236}">
                <a16:creationId xmlns:a16="http://schemas.microsoft.com/office/drawing/2014/main" id="{56A5DD23-E99D-4F3F-AAD5-7FA8E851C754}"/>
              </a:ext>
            </a:extLst>
          </p:cNvPr>
          <p:cNvGrpSpPr/>
          <p:nvPr/>
        </p:nvGrpSpPr>
        <p:grpSpPr>
          <a:xfrm>
            <a:off x="6096000" y="1103762"/>
            <a:ext cx="4139312" cy="1204443"/>
            <a:chOff x="191382" y="4501062"/>
            <a:chExt cx="4139312" cy="1204443"/>
          </a:xfrm>
        </p:grpSpPr>
        <p:grpSp>
          <p:nvGrpSpPr>
            <p:cNvPr id="21" name="Google Shape;787;p52">
              <a:extLst>
                <a:ext uri="{FF2B5EF4-FFF2-40B4-BE49-F238E27FC236}">
                  <a16:creationId xmlns:a16="http://schemas.microsoft.com/office/drawing/2014/main" id="{4A9FAAF7-7160-4437-80AA-07D1DED11B60}"/>
                </a:ext>
              </a:extLst>
            </p:cNvPr>
            <p:cNvGrpSpPr/>
            <p:nvPr/>
          </p:nvGrpSpPr>
          <p:grpSpPr>
            <a:xfrm>
              <a:off x="191382" y="4501062"/>
              <a:ext cx="4139312" cy="1204443"/>
              <a:chOff x="4411970" y="2726085"/>
              <a:chExt cx="643107" cy="193659"/>
            </a:xfrm>
            <a:noFill/>
          </p:grpSpPr>
          <p:sp>
            <p:nvSpPr>
              <p:cNvPr id="22" name="Google Shape;788;p52">
                <a:extLst>
                  <a:ext uri="{FF2B5EF4-FFF2-40B4-BE49-F238E27FC236}">
                    <a16:creationId xmlns:a16="http://schemas.microsoft.com/office/drawing/2014/main" id="{3B8A78AC-93D0-483F-A4A1-4FCAEA7A2063}"/>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52">
                <a:extLst>
                  <a:ext uri="{FF2B5EF4-FFF2-40B4-BE49-F238E27FC236}">
                    <a16:creationId xmlns:a16="http://schemas.microsoft.com/office/drawing/2014/main" id="{BE46B313-1D00-4CFC-80BC-ECB245E1146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52">
                <a:extLst>
                  <a:ext uri="{FF2B5EF4-FFF2-40B4-BE49-F238E27FC236}">
                    <a16:creationId xmlns:a16="http://schemas.microsoft.com/office/drawing/2014/main" id="{A39FC6CB-99A9-41D2-9E68-8A398626C9E3}"/>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CuadroTexto 24">
              <a:extLst>
                <a:ext uri="{FF2B5EF4-FFF2-40B4-BE49-F238E27FC236}">
                  <a16:creationId xmlns:a16="http://schemas.microsoft.com/office/drawing/2014/main" id="{116D2081-BFFA-4538-8B1A-17A650D714E4}"/>
                </a:ext>
              </a:extLst>
            </p:cNvPr>
            <p:cNvSpPr txBox="1"/>
            <p:nvPr/>
          </p:nvSpPr>
          <p:spPr>
            <a:xfrm>
              <a:off x="956004" y="4722908"/>
              <a:ext cx="3058792" cy="707886"/>
            </a:xfrm>
            <a:prstGeom prst="rect">
              <a:avLst/>
            </a:prstGeom>
            <a:noFill/>
          </p:spPr>
          <p:txBody>
            <a:bodyPr wrap="square" rtlCol="0">
              <a:spAutoFit/>
            </a:bodyPr>
            <a:lstStyle/>
            <a:p>
              <a:r>
                <a:rPr lang="es-CO" sz="2000" b="1" dirty="0"/>
                <a:t>Imputaciones y exclusiones finales</a:t>
              </a:r>
            </a:p>
          </p:txBody>
        </p:sp>
      </p:grpSp>
      <p:sp>
        <p:nvSpPr>
          <p:cNvPr id="27" name="CuadroTexto 26">
            <a:extLst>
              <a:ext uri="{FF2B5EF4-FFF2-40B4-BE49-F238E27FC236}">
                <a16:creationId xmlns:a16="http://schemas.microsoft.com/office/drawing/2014/main" id="{D2EDA8A2-E89D-4EDD-AAB4-D983BE0B7F95}"/>
              </a:ext>
            </a:extLst>
          </p:cNvPr>
          <p:cNvSpPr txBox="1"/>
          <p:nvPr/>
        </p:nvSpPr>
        <p:spPr>
          <a:xfrm>
            <a:off x="6096000" y="2582024"/>
            <a:ext cx="5413829" cy="3139321"/>
          </a:xfrm>
          <a:prstGeom prst="rect">
            <a:avLst/>
          </a:prstGeom>
          <a:noFill/>
        </p:spPr>
        <p:txBody>
          <a:bodyPr wrap="square">
            <a:spAutoFit/>
          </a:bodyPr>
          <a:lstStyle/>
          <a:p>
            <a:pPr algn="just"/>
            <a:r>
              <a:rPr lang="es-ES" sz="1800" b="0" i="0" u="none" strike="noStrike" baseline="0" dirty="0">
                <a:latin typeface="LMRoman12-Regular"/>
              </a:rPr>
              <a:t>Si el sector tiene información </a:t>
            </a:r>
            <a:r>
              <a:rPr lang="es-ES" sz="1800" b="1" i="0" u="none" strike="noStrike" baseline="0" dirty="0">
                <a:latin typeface="LMRoman12-Regular"/>
              </a:rPr>
              <a:t>de arriendo y no de venta</a:t>
            </a:r>
            <a:r>
              <a:rPr lang="es-ES" sz="1800" b="0" i="0" u="none" strike="noStrike" baseline="0" dirty="0">
                <a:latin typeface="LMRoman12-Regular"/>
              </a:rPr>
              <a:t>, se toma el </a:t>
            </a:r>
            <a:r>
              <a:rPr lang="es-ES" sz="1800" b="0" i="0" u="sng" strike="noStrike" baseline="0" dirty="0">
                <a:latin typeface="LMRoman12-Regular"/>
              </a:rPr>
              <a:t>valor comercial de la base catastral</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Si el sector tiene información </a:t>
            </a:r>
            <a:r>
              <a:rPr lang="es-ES" sz="1800" b="1" i="0" u="none" strike="noStrike" baseline="0" dirty="0">
                <a:latin typeface="LMRoman12-Regular"/>
              </a:rPr>
              <a:t>de venta pero no de arriendo</a:t>
            </a:r>
            <a:r>
              <a:rPr lang="es-ES" sz="1800" b="0" i="0" u="none" strike="noStrike" baseline="0" dirty="0">
                <a:latin typeface="LMRoman12-Regular"/>
              </a:rPr>
              <a:t>, se toma el </a:t>
            </a:r>
            <a:r>
              <a:rPr lang="es-ES" sz="1800" b="0" i="0" u="sng" strike="noStrike" baseline="0" dirty="0">
                <a:latin typeface="LMRoman12-Regular"/>
              </a:rPr>
              <a:t>promedio de arriendo de la localidad, clase de predio, año y estrato para imputar el valor promedio de arriendo</a:t>
            </a:r>
            <a:r>
              <a:rPr lang="es-ES" sz="1800" b="0" i="0" u="none" strike="noStrike" baseline="0" dirty="0">
                <a:latin typeface="LMRoman12-Regular"/>
              </a:rPr>
              <a:t>.</a:t>
            </a:r>
          </a:p>
          <a:p>
            <a:pPr algn="just"/>
            <a:endParaRPr lang="es-ES" sz="1800" b="0" i="0" u="none" strike="noStrike" baseline="0" dirty="0">
              <a:latin typeface="LMRoman12-Regular"/>
            </a:endParaRPr>
          </a:p>
          <a:p>
            <a:pPr algn="just"/>
            <a:r>
              <a:rPr lang="es-ES" sz="1800" b="0" i="0" u="none" strike="noStrike" baseline="0" dirty="0">
                <a:latin typeface="LMRoman12-Regular"/>
              </a:rPr>
              <a:t>Una vez se tiene la base de datos a nivel de sectores, </a:t>
            </a:r>
            <a:r>
              <a:rPr lang="es-ES" sz="1800" b="1" i="0" u="none" strike="noStrike" baseline="0" dirty="0">
                <a:latin typeface="LMRoman12-Regular"/>
              </a:rPr>
              <a:t>se excluyen aquellos casos con una TCR superior al 1% o menor al 0.33%.</a:t>
            </a:r>
          </a:p>
        </p:txBody>
      </p:sp>
    </p:spTree>
    <p:extLst>
      <p:ext uri="{BB962C8B-B14F-4D97-AF65-F5344CB8AC3E}">
        <p14:creationId xmlns:p14="http://schemas.microsoft.com/office/powerpoint/2010/main" val="31421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005666" cy="923330"/>
          </a:xfrm>
          <a:prstGeom prst="rect">
            <a:avLst/>
          </a:prstGeom>
          <a:noFill/>
        </p:spPr>
        <p:txBody>
          <a:bodyPr wrap="none" rtlCol="0">
            <a:spAutoFit/>
          </a:bodyPr>
          <a:lstStyle/>
          <a:p>
            <a:r>
              <a:rPr lang="es-ES" sz="5400" b="1" dirty="0">
                <a:solidFill>
                  <a:schemeClr val="bg2">
                    <a:lumMod val="25000"/>
                  </a:schemeClr>
                </a:solidFill>
              </a:rPr>
              <a:t>Modelo aplicado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26" name="CuadroTexto 25">
            <a:extLst>
              <a:ext uri="{FF2B5EF4-FFF2-40B4-BE49-F238E27FC236}">
                <a16:creationId xmlns:a16="http://schemas.microsoft.com/office/drawing/2014/main" id="{8D2D0D02-901B-49E5-AFFE-321F9573E5B4}"/>
              </a:ext>
            </a:extLst>
          </p:cNvPr>
          <p:cNvSpPr txBox="1"/>
          <p:nvPr/>
        </p:nvSpPr>
        <p:spPr>
          <a:xfrm>
            <a:off x="3319236" y="1320049"/>
            <a:ext cx="5147916" cy="923330"/>
          </a:xfrm>
          <a:prstGeom prst="rect">
            <a:avLst/>
          </a:prstGeom>
          <a:noFill/>
        </p:spPr>
        <p:txBody>
          <a:bodyPr wrap="square">
            <a:spAutoFit/>
          </a:bodyPr>
          <a:lstStyle/>
          <a:p>
            <a:pPr marL="285750" indent="-285750" algn="just">
              <a:buFont typeface="Wingdings" panose="05000000000000000000" pitchFamily="2" charset="2"/>
              <a:buChar char="ü"/>
            </a:pPr>
            <a:r>
              <a:rPr lang="es-ES" dirty="0"/>
              <a:t>Se adopta la propuesta dada en </a:t>
            </a:r>
            <a:r>
              <a:rPr lang="es-ES" dirty="0" err="1"/>
              <a:t>Deaton</a:t>
            </a:r>
            <a:r>
              <a:rPr lang="es-ES" dirty="0"/>
              <a:t> (1985)</a:t>
            </a:r>
          </a:p>
          <a:p>
            <a:pPr marL="285750" indent="-285750" algn="just">
              <a:buFont typeface="Wingdings" panose="05000000000000000000" pitchFamily="2" charset="2"/>
              <a:buChar char="ü"/>
            </a:pPr>
            <a:r>
              <a:rPr lang="es-ES" dirty="0"/>
              <a:t>Las cohortes son los sectores catastrales</a:t>
            </a:r>
          </a:p>
          <a:p>
            <a:pPr marL="285750" indent="-285750" algn="just">
              <a:buFont typeface="Wingdings" panose="05000000000000000000" pitchFamily="2" charset="2"/>
              <a:buChar char="ü"/>
            </a:pPr>
            <a:r>
              <a:rPr lang="es-ES" dirty="0"/>
              <a:t>Modelo de efectos mixtos:</a:t>
            </a:r>
          </a:p>
        </p:txBody>
      </p:sp>
      <mc:AlternateContent xmlns:mc="http://schemas.openxmlformats.org/markup-compatibility/2006">
        <mc:Choice xmlns:a14="http://schemas.microsoft.com/office/drawing/2010/main" Requires="a14">
          <p:sp>
            <p:nvSpPr>
              <p:cNvPr id="20" name="Marcador de contenido 2">
                <a:extLst>
                  <a:ext uri="{FF2B5EF4-FFF2-40B4-BE49-F238E27FC236}">
                    <a16:creationId xmlns:a16="http://schemas.microsoft.com/office/drawing/2014/main" id="{7E398F0E-F3D7-4627-94EE-0D39AA44A055}"/>
                  </a:ext>
                </a:extLst>
              </p:cNvPr>
              <p:cNvSpPr txBox="1">
                <a:spLocks/>
              </p:cNvSpPr>
              <p:nvPr/>
            </p:nvSpPr>
            <p:spPr>
              <a:xfrm>
                <a:off x="3267408" y="5387580"/>
                <a:ext cx="5490936" cy="1080377"/>
              </a:xfrm>
              <a:prstGeom prst="rect">
                <a:avLst/>
              </a:prstGeom>
              <a:solidFill>
                <a:schemeClr val="accent4">
                  <a:lumMod val="40000"/>
                  <a:lumOff val="60000"/>
                </a:schemeClr>
              </a:solidFill>
              <a:ln>
                <a:solidFill>
                  <a:srgbClr val="C00000"/>
                </a:solidFill>
              </a:ln>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dirty="0"/>
                  <a:t>La TCR se puede visualizar de la forma:</a:t>
                </a:r>
              </a:p>
              <a:p>
                <a:pPr algn="l"/>
                <a:endParaRPr lang="es-CO" sz="1800" dirty="0"/>
              </a:p>
              <a:p>
                <a:pPr algn="l"/>
                <a14:m>
                  <m:oMathPara xmlns:m="http://schemas.openxmlformats.org/officeDocument/2006/math">
                    <m:oMathParaPr>
                      <m:jc m:val="center"/>
                    </m:oMathParaPr>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r>
                        <a:rPr lang="ar-AE" sz="1800">
                          <a:latin typeface="Cambria Math" panose="02040503050406030204" pitchFamily="18" charset="0"/>
                        </a:rPr>
                        <m:t>=</m:t>
                      </m:r>
                      <m:d>
                        <m:dPr>
                          <m:begChr m:val="["/>
                          <m:endChr m:val="]"/>
                          <m:ctrlPr>
                            <a:rPr lang="ar-AE" sz="1800" i="1">
                              <a:latin typeface="Cambria Math" panose="02040503050406030204" pitchFamily="18" charset="0"/>
                            </a:rPr>
                          </m:ctrlPr>
                        </m:dPr>
                        <m:e>
                          <m:r>
                            <a:rPr lang="ar-AE" sz="1800">
                              <a:latin typeface="Cambria Math" panose="02040503050406030204" pitchFamily="18" charset="0"/>
                            </a:rPr>
                            <m:t>𝛼</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𝛽</m:t>
                              </m:r>
                            </m:e>
                            <m:sub>
                              <m:r>
                                <a:rPr lang="ar-AE" sz="1800">
                                  <a:latin typeface="Cambria Math" panose="02040503050406030204" pitchFamily="18" charset="0"/>
                                </a:rPr>
                                <m:t>𝑘</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𝜂</m:t>
                              </m:r>
                            </m:e>
                            <m:sub>
                              <m:r>
                                <a:rPr lang="ar-AE" sz="1800">
                                  <a:latin typeface="Cambria Math" panose="02040503050406030204" pitchFamily="18" charset="0"/>
                                </a:rPr>
                                <m:t>𝑙</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𝛿</m:t>
                              </m:r>
                            </m:e>
                            <m:sub>
                              <m:r>
                                <a:rPr lang="ar-AE" sz="1800">
                                  <a:latin typeface="Cambria Math" panose="02040503050406030204" pitchFamily="18" charset="0"/>
                                </a:rPr>
                                <m:t>𝑚</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𝜅</m:t>
                              </m:r>
                            </m:e>
                            <m:sub>
                              <m:r>
                                <a:rPr lang="ar-AE" sz="1800">
                                  <a:latin typeface="Cambria Math" panose="02040503050406030204" pitchFamily="18" charset="0"/>
                                </a:rPr>
                                <m:t>𝑝</m:t>
                              </m:r>
                            </m:sub>
                          </m:sSub>
                        </m:e>
                      </m:d>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𝑖𝑗</m:t>
                          </m:r>
                        </m:sub>
                      </m:sSub>
                    </m:oMath>
                  </m:oMathPara>
                </a14:m>
                <a:endParaRPr lang="ar-AE" sz="1800" dirty="0"/>
              </a:p>
            </p:txBody>
          </p:sp>
        </mc:Choice>
        <mc:Fallback>
          <p:sp>
            <p:nvSpPr>
              <p:cNvPr id="20" name="Marcador de contenido 2">
                <a:extLst>
                  <a:ext uri="{FF2B5EF4-FFF2-40B4-BE49-F238E27FC236}">
                    <a16:creationId xmlns:a16="http://schemas.microsoft.com/office/drawing/2014/main" id="{7E398F0E-F3D7-4627-94EE-0D39AA44A055}"/>
                  </a:ext>
                </a:extLst>
              </p:cNvPr>
              <p:cNvSpPr txBox="1">
                <a:spLocks noRot="1" noChangeAspect="1" noMove="1" noResize="1" noEditPoints="1" noAdjustHandles="1" noChangeArrowheads="1" noChangeShapeType="1" noTextEdit="1"/>
              </p:cNvSpPr>
              <p:nvPr/>
            </p:nvSpPr>
            <p:spPr>
              <a:xfrm>
                <a:off x="3267408" y="5387580"/>
                <a:ext cx="5490936" cy="1080377"/>
              </a:xfrm>
              <a:prstGeom prst="rect">
                <a:avLst/>
              </a:prstGeom>
              <a:blipFill>
                <a:blip r:embed="rId3"/>
                <a:stretch>
                  <a:fillRect l="-886" t="-5028"/>
                </a:stretch>
              </a:blipFill>
              <a:ln>
                <a:solidFill>
                  <a:srgbClr val="C00000"/>
                </a:solid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1F5D427E-856C-4926-A922-7317C4B79ABB}"/>
                  </a:ext>
                </a:extLst>
              </p:cNvPr>
              <p:cNvSpPr txBox="1"/>
              <p:nvPr/>
            </p:nvSpPr>
            <p:spPr>
              <a:xfrm>
                <a:off x="2618802" y="2569276"/>
                <a:ext cx="6139542" cy="4966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sz="2400" b="1" i="1" smtClean="0"/>
                          </m:ctrlPr>
                        </m:sSubPr>
                        <m:e>
                          <m:r>
                            <a:rPr lang="ar-AE" sz="2400" b="1" i="1"/>
                            <m:t>𝑷</m:t>
                          </m:r>
                        </m:e>
                        <m:sub>
                          <m:r>
                            <a:rPr lang="ar-AE" sz="2400" b="1" i="1"/>
                            <m:t>𝒊𝒋</m:t>
                          </m:r>
                        </m:sub>
                      </m:sSub>
                      <m:r>
                        <a:rPr lang="ar-AE" sz="2400" b="1"/>
                        <m:t>=</m:t>
                      </m:r>
                      <m:r>
                        <a:rPr lang="ar-AE" sz="2400" b="1" i="1"/>
                        <m:t>𝛂</m:t>
                      </m:r>
                      <m:sSub>
                        <m:sSubPr>
                          <m:ctrlPr>
                            <a:rPr lang="ar-AE" sz="2400" b="1" i="1"/>
                          </m:ctrlPr>
                        </m:sSubPr>
                        <m:e>
                          <m:r>
                            <a:rPr lang="ar-AE" sz="2400" b="1" i="1"/>
                            <m:t>𝑹</m:t>
                          </m:r>
                        </m:e>
                        <m:sub>
                          <m:r>
                            <a:rPr lang="ar-AE" sz="2400" b="1" i="1"/>
                            <m:t>𝒊𝒋</m:t>
                          </m:r>
                        </m:sub>
                      </m:sSub>
                      <m:r>
                        <a:rPr lang="ar-AE" sz="2400" b="1"/>
                        <m:t>+</m:t>
                      </m:r>
                      <m:sSub>
                        <m:sSubPr>
                          <m:ctrlPr>
                            <a:rPr lang="ar-AE" sz="2400" b="1" i="1"/>
                          </m:ctrlPr>
                        </m:sSubPr>
                        <m:e>
                          <m:r>
                            <a:rPr lang="ar-AE" sz="2400" b="1" i="1"/>
                            <m:t>𝜷</m:t>
                          </m:r>
                        </m:e>
                        <m:sub>
                          <m:r>
                            <a:rPr lang="ar-AE" sz="2400" b="1" i="1"/>
                            <m:t>𝒌</m:t>
                          </m:r>
                        </m:sub>
                      </m:sSub>
                      <m:sSub>
                        <m:sSubPr>
                          <m:ctrlPr>
                            <a:rPr lang="ar-AE" sz="2400" b="1" i="1"/>
                          </m:ctrlPr>
                        </m:sSubPr>
                        <m:e>
                          <m:r>
                            <a:rPr lang="ar-AE" sz="2400" b="1" i="1"/>
                            <m:t>𝑹</m:t>
                          </m:r>
                        </m:e>
                        <m:sub>
                          <m:r>
                            <a:rPr lang="ar-AE" sz="2400" b="1" i="1"/>
                            <m:t>𝒊𝒋</m:t>
                          </m:r>
                        </m:sub>
                      </m:sSub>
                      <m:r>
                        <a:rPr lang="ar-AE" sz="2400" b="1"/>
                        <m:t>+</m:t>
                      </m:r>
                      <m:sSub>
                        <m:sSubPr>
                          <m:ctrlPr>
                            <a:rPr lang="ar-AE" sz="2400" b="1" i="1"/>
                          </m:ctrlPr>
                        </m:sSubPr>
                        <m:e>
                          <m:r>
                            <a:rPr lang="ar-AE" sz="2400" b="1" i="1"/>
                            <m:t>𝜼</m:t>
                          </m:r>
                        </m:e>
                        <m:sub>
                          <m:r>
                            <a:rPr lang="ar-AE" sz="2400" b="1" i="1"/>
                            <m:t>𝒍</m:t>
                          </m:r>
                        </m:sub>
                      </m:sSub>
                      <m:sSub>
                        <m:sSubPr>
                          <m:ctrlPr>
                            <a:rPr lang="ar-AE" sz="2400" b="1" i="1"/>
                          </m:ctrlPr>
                        </m:sSubPr>
                        <m:e>
                          <m:r>
                            <a:rPr lang="ar-AE" sz="2400" b="1" i="1"/>
                            <m:t>𝑹</m:t>
                          </m:r>
                        </m:e>
                        <m:sub>
                          <m:r>
                            <a:rPr lang="ar-AE" sz="2400" b="1" i="1"/>
                            <m:t>𝒊𝒋</m:t>
                          </m:r>
                        </m:sub>
                      </m:sSub>
                      <m:r>
                        <a:rPr lang="ar-AE" sz="2400" b="1"/>
                        <m:t>+</m:t>
                      </m:r>
                      <m:sSub>
                        <m:sSubPr>
                          <m:ctrlPr>
                            <a:rPr lang="ar-AE" sz="2400" b="1" i="1"/>
                          </m:ctrlPr>
                        </m:sSubPr>
                        <m:e>
                          <m:r>
                            <a:rPr lang="ar-AE" sz="2400" b="1" i="1"/>
                            <m:t>𝜹</m:t>
                          </m:r>
                        </m:e>
                        <m:sub>
                          <m:r>
                            <a:rPr lang="ar-AE" sz="2400" b="1" i="1"/>
                            <m:t>𝒎</m:t>
                          </m:r>
                        </m:sub>
                      </m:sSub>
                      <m:sSub>
                        <m:sSubPr>
                          <m:ctrlPr>
                            <a:rPr lang="ar-AE" sz="2400" b="1" i="1"/>
                          </m:ctrlPr>
                        </m:sSubPr>
                        <m:e>
                          <m:r>
                            <a:rPr lang="ar-AE" sz="2400" b="1" i="1"/>
                            <m:t>𝑹</m:t>
                          </m:r>
                        </m:e>
                        <m:sub>
                          <m:r>
                            <a:rPr lang="ar-AE" sz="2400" b="1" i="1"/>
                            <m:t>𝒊𝒋</m:t>
                          </m:r>
                        </m:sub>
                      </m:sSub>
                      <m:r>
                        <a:rPr lang="ar-AE" sz="2400" b="1"/>
                        <m:t>+</m:t>
                      </m:r>
                      <m:sSub>
                        <m:sSubPr>
                          <m:ctrlPr>
                            <a:rPr lang="ar-AE" sz="2400" b="1" i="1"/>
                          </m:ctrlPr>
                        </m:sSubPr>
                        <m:e>
                          <m:r>
                            <a:rPr lang="ar-AE" sz="2400" b="1" i="1"/>
                            <m:t>𝝐</m:t>
                          </m:r>
                        </m:e>
                        <m:sub>
                          <m:r>
                            <a:rPr lang="ar-AE" sz="2400" b="1" i="1"/>
                            <m:t>𝒊𝒋</m:t>
                          </m:r>
                        </m:sub>
                      </m:sSub>
                    </m:oMath>
                  </m:oMathPara>
                </a14:m>
                <a:endParaRPr lang="es-CO" sz="2400" dirty="0"/>
              </a:p>
            </p:txBody>
          </p:sp>
        </mc:Choice>
        <mc:Fallback>
          <p:sp>
            <p:nvSpPr>
              <p:cNvPr id="7" name="CuadroTexto 6">
                <a:extLst>
                  <a:ext uri="{FF2B5EF4-FFF2-40B4-BE49-F238E27FC236}">
                    <a16:creationId xmlns:a16="http://schemas.microsoft.com/office/drawing/2014/main" id="{1F5D427E-856C-4926-A922-7317C4B79ABB}"/>
                  </a:ext>
                </a:extLst>
              </p:cNvPr>
              <p:cNvSpPr txBox="1">
                <a:spLocks noRot="1" noChangeAspect="1" noMove="1" noResize="1" noEditPoints="1" noAdjustHandles="1" noChangeArrowheads="1" noChangeShapeType="1" noTextEdit="1"/>
              </p:cNvSpPr>
              <p:nvPr/>
            </p:nvSpPr>
            <p:spPr>
              <a:xfrm>
                <a:off x="2618802" y="2569276"/>
                <a:ext cx="6139542" cy="496674"/>
              </a:xfrm>
              <a:prstGeom prst="rect">
                <a:avLst/>
              </a:prstGeom>
              <a:blipFill>
                <a:blip r:embed="rId4"/>
                <a:stretch>
                  <a:fillRect b="-10976"/>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DC7A8DBD-F309-4D37-974B-00B4DDBFC8AD}"/>
                  </a:ext>
                </a:extLst>
              </p:cNvPr>
              <p:cNvSpPr txBox="1"/>
              <p:nvPr/>
            </p:nvSpPr>
            <p:spPr>
              <a:xfrm>
                <a:off x="1417864" y="3251743"/>
                <a:ext cx="10948307" cy="1780616"/>
              </a:xfrm>
              <a:prstGeom prst="rect">
                <a:avLst/>
              </a:prstGeom>
              <a:noFill/>
            </p:spPr>
            <p:txBody>
              <a:bodyPr wrap="square">
                <a:spAutoFit/>
              </a:bodyPr>
              <a:lstStyle/>
              <a:p>
                <a14:m>
                  <m:oMath xmlns:m="http://schemas.openxmlformats.org/officeDocument/2006/math">
                    <m:sSub>
                      <m:sSubPr>
                        <m:ctrlPr>
                          <a:rPr lang="ar-AE" sz="1800" b="1" i="1" smtClean="0">
                            <a:latin typeface="Cambria Math" panose="02040503050406030204" pitchFamily="18" charset="0"/>
                          </a:rPr>
                        </m:ctrlPr>
                      </m:sSubPr>
                      <m:e>
                        <m:r>
                          <a:rPr lang="ar-AE" sz="1800" b="1" i="1">
                            <a:latin typeface="Cambria Math" panose="02040503050406030204" pitchFamily="18" charset="0"/>
                          </a:rPr>
                          <m:t>𝑷</m:t>
                        </m:r>
                      </m:e>
                      <m:sub>
                        <m:r>
                          <a:rPr lang="ar-AE" sz="1800" b="1" i="1">
                            <a:latin typeface="Cambria Math" panose="02040503050406030204" pitchFamily="18" charset="0"/>
                          </a:rPr>
                          <m:t>𝒊𝒋</m:t>
                        </m:r>
                      </m:sub>
                    </m:sSub>
                  </m:oMath>
                </a14:m>
                <a:r>
                  <a:rPr lang="es-ES" sz="1800" dirty="0"/>
                  <a:t> y </a:t>
                </a:r>
                <a14:m>
                  <m:oMath xmlns:m="http://schemas.openxmlformats.org/officeDocument/2006/math">
                    <m:sSub>
                      <m:sSubPr>
                        <m:ctrlPr>
                          <a:rPr lang="ar-AE" sz="1800" b="1" i="1">
                            <a:latin typeface="Cambria Math" panose="02040503050406030204" pitchFamily="18" charset="0"/>
                          </a:rPr>
                        </m:ctrlPr>
                      </m:sSubPr>
                      <m:e>
                        <m:r>
                          <a:rPr lang="ar-AE" sz="1800" b="1" i="1">
                            <a:latin typeface="Cambria Math" panose="02040503050406030204" pitchFamily="18" charset="0"/>
                          </a:rPr>
                          <m:t>𝑹</m:t>
                        </m:r>
                      </m:e>
                      <m:sub>
                        <m:r>
                          <a:rPr lang="ar-AE" sz="1800" b="1" i="1">
                            <a:latin typeface="Cambria Math" panose="02040503050406030204" pitchFamily="18" charset="0"/>
                          </a:rPr>
                          <m:t>𝒊𝒋</m:t>
                        </m:r>
                      </m:sub>
                    </m:sSub>
                    <m:r>
                      <a:rPr lang="ar-AE" sz="1800" b="1" i="1">
                        <a:latin typeface="Cambria Math" panose="02040503050406030204" pitchFamily="18" charset="0"/>
                      </a:rPr>
                      <m:t> </m:t>
                    </m:r>
                  </m:oMath>
                </a14:m>
                <a:r>
                  <a:rPr lang="es-ES" sz="1800" dirty="0"/>
                  <a:t>: valores integrales de venta y arriendo promedio en el i-</a:t>
                </a:r>
                <a:r>
                  <a:rPr lang="es-ES" sz="1800" dirty="0" err="1"/>
                  <a:t>ésimo</a:t>
                </a:r>
                <a:r>
                  <a:rPr lang="es-ES" sz="1800" dirty="0"/>
                  <a:t> sector catastral en el j-</a:t>
                </a:r>
                <a:r>
                  <a:rPr lang="es-ES" sz="1800" dirty="0" err="1"/>
                  <a:t>ésimo</a:t>
                </a:r>
                <a:r>
                  <a:rPr lang="es-ES" sz="1800" dirty="0"/>
                  <a:t> tiempo.</a:t>
                </a:r>
              </a:p>
              <a:p>
                <a:r>
                  <a:rPr lang="el-GR" sz="1800" b="1" i="1" u="none" strike="noStrike" baseline="0" dirty="0"/>
                  <a:t>α</a:t>
                </a:r>
                <a:r>
                  <a:rPr lang="es-CO" sz="1800" b="1" i="1" u="none" strike="noStrike" baseline="0" dirty="0"/>
                  <a:t> : </a:t>
                </a:r>
                <a:r>
                  <a:rPr lang="es-ES" sz="1800" u="none" strike="noStrike" baseline="0" dirty="0"/>
                  <a:t>efecto global del valor integral de arriendo sobre el valor integral de venta</a:t>
                </a:r>
                <a:endParaRPr lang="es-CO" sz="1800" u="none" strike="noStrike" baseline="0" dirty="0"/>
              </a:p>
              <a:p>
                <a14:m>
                  <m:oMath xmlns:m="http://schemas.openxmlformats.org/officeDocument/2006/math">
                    <m:r>
                      <a:rPr lang="ar-AE" sz="1800" b="1" i="1" smtClean="0">
                        <a:latin typeface="Cambria Math" panose="02040503050406030204" pitchFamily="18" charset="0"/>
                      </a:rPr>
                      <m:t>𝜷</m:t>
                    </m:r>
                    <m:r>
                      <a:rPr lang="es-CO" sz="1800" b="1" i="1" smtClean="0">
                        <a:latin typeface="Cambria Math" panose="02040503050406030204" pitchFamily="18" charset="0"/>
                      </a:rPr>
                      <m:t>:</m:t>
                    </m:r>
                  </m:oMath>
                </a14:m>
                <a:r>
                  <a:rPr lang="es-CO" sz="1800" b="1" i="1" dirty="0"/>
                  <a:t> </a:t>
                </a:r>
                <a:r>
                  <a:rPr lang="es-ES" sz="1800" dirty="0"/>
                  <a:t>efecto del k-ésimo estrato sobre el efecto general de la relación entre valores integrales</a:t>
                </a:r>
                <a:endParaRPr lang="es-CO" sz="1800" dirty="0"/>
              </a:p>
              <a:p>
                <a:r>
                  <a:rPr lang="ar-AE" sz="1800" b="1" dirty="0"/>
                  <a:t> </a:t>
                </a:r>
                <a14:m>
                  <m:oMath xmlns:m="http://schemas.openxmlformats.org/officeDocument/2006/math">
                    <m:r>
                      <a:rPr lang="ar-AE" sz="1800" b="1" i="1" smtClean="0">
                        <a:latin typeface="Cambria Math" panose="02040503050406030204" pitchFamily="18" charset="0"/>
                      </a:rPr>
                      <m:t>𝜼</m:t>
                    </m:r>
                    <m:r>
                      <a:rPr lang="es-CO" sz="1800" b="1" i="1" smtClean="0">
                        <a:latin typeface="Cambria Math" panose="02040503050406030204" pitchFamily="18" charset="0"/>
                      </a:rPr>
                      <m:t>:</m:t>
                    </m:r>
                  </m:oMath>
                </a14:m>
                <a:r>
                  <a:rPr lang="es-CO" sz="1800" b="1" i="1" dirty="0"/>
                  <a:t> </a:t>
                </a:r>
                <a:r>
                  <a:rPr lang="es-ES" sz="1800" dirty="0"/>
                  <a:t>efecto de la l-</a:t>
                </a:r>
                <a:r>
                  <a:rPr lang="es-ES" sz="1800" dirty="0" err="1"/>
                  <a:t>ésima</a:t>
                </a:r>
                <a:r>
                  <a:rPr lang="es-ES" sz="1800" dirty="0"/>
                  <a:t> localidad sobre el efecto general de la relación entre integrales</a:t>
                </a:r>
                <a:endParaRPr lang="es-CO" sz="1800" dirty="0"/>
              </a:p>
              <a:p>
                <a14:m>
                  <m:oMath xmlns:m="http://schemas.openxmlformats.org/officeDocument/2006/math">
                    <m:r>
                      <a:rPr lang="ar-AE" sz="1800" b="1" i="1">
                        <a:latin typeface="Cambria Math" panose="02040503050406030204" pitchFamily="18" charset="0"/>
                      </a:rPr>
                      <m:t>𝜹</m:t>
                    </m:r>
                    <m:r>
                      <a:rPr lang="ar-AE" sz="1800" b="1" i="1">
                        <a:latin typeface="Cambria Math" panose="02040503050406030204" pitchFamily="18" charset="0"/>
                      </a:rPr>
                      <m:t> </m:t>
                    </m:r>
                  </m:oMath>
                </a14:m>
                <a:r>
                  <a:rPr lang="es-CO" sz="1800" b="1" i="1" dirty="0"/>
                  <a:t>: </a:t>
                </a:r>
                <a:r>
                  <a:rPr lang="es-ES" sz="1800" dirty="0"/>
                  <a:t>efecto del m-</a:t>
                </a:r>
                <a:r>
                  <a:rPr lang="es-ES" sz="1800" dirty="0" err="1"/>
                  <a:t>ésimo</a:t>
                </a:r>
                <a:r>
                  <a:rPr lang="es-ES" sz="1800" dirty="0"/>
                  <a:t> sector catastral sobre el efecto global</a:t>
                </a:r>
                <a:endParaRPr lang="es-CO" sz="1800" dirty="0"/>
              </a:p>
              <a:p>
                <a14:m>
                  <m:oMath xmlns:m="http://schemas.openxmlformats.org/officeDocument/2006/math">
                    <m:r>
                      <a:rPr lang="ar-AE" sz="1800" b="1" i="1">
                        <a:latin typeface="Cambria Math" panose="02040503050406030204" pitchFamily="18" charset="0"/>
                      </a:rPr>
                      <m:t>𝝐</m:t>
                    </m:r>
                    <m:r>
                      <a:rPr lang="es-CO" sz="1800" b="0" i="0" smtClean="0">
                        <a:latin typeface="Cambria Math" panose="02040503050406030204" pitchFamily="18" charset="0"/>
                      </a:rPr>
                      <m:t>:</m:t>
                    </m:r>
                  </m:oMath>
                </a14:m>
                <a:r>
                  <a:rPr lang="es-ES" sz="1800" dirty="0"/>
                  <a:t> errores del modelo</a:t>
                </a:r>
              </a:p>
            </p:txBody>
          </p:sp>
        </mc:Choice>
        <mc:Fallback>
          <p:sp>
            <p:nvSpPr>
              <p:cNvPr id="9" name="CuadroTexto 8">
                <a:extLst>
                  <a:ext uri="{FF2B5EF4-FFF2-40B4-BE49-F238E27FC236}">
                    <a16:creationId xmlns:a16="http://schemas.microsoft.com/office/drawing/2014/main" id="{DC7A8DBD-F309-4D37-974B-00B4DDBFC8AD}"/>
                  </a:ext>
                </a:extLst>
              </p:cNvPr>
              <p:cNvSpPr txBox="1">
                <a:spLocks noRot="1" noChangeAspect="1" noMove="1" noResize="1" noEditPoints="1" noAdjustHandles="1" noChangeArrowheads="1" noChangeShapeType="1" noTextEdit="1"/>
              </p:cNvSpPr>
              <p:nvPr/>
            </p:nvSpPr>
            <p:spPr>
              <a:xfrm>
                <a:off x="1417864" y="3251743"/>
                <a:ext cx="10948307" cy="1780616"/>
              </a:xfrm>
              <a:prstGeom prst="rect">
                <a:avLst/>
              </a:prstGeom>
              <a:blipFill>
                <a:blip r:embed="rId5"/>
                <a:stretch>
                  <a:fillRect l="-557" t="-1365" b="-4096"/>
                </a:stretch>
              </a:blipFill>
            </p:spPr>
            <p:txBody>
              <a:bodyPr/>
              <a:lstStyle/>
              <a:p>
                <a:r>
                  <a:rPr lang="es-CO">
                    <a:noFill/>
                  </a:rPr>
                  <a:t> </a:t>
                </a:r>
              </a:p>
            </p:txBody>
          </p:sp>
        </mc:Fallback>
      </mc:AlternateContent>
    </p:spTree>
    <p:extLst>
      <p:ext uri="{BB962C8B-B14F-4D97-AF65-F5344CB8AC3E}">
        <p14:creationId xmlns:p14="http://schemas.microsoft.com/office/powerpoint/2010/main" val="8893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rgbClr val="FFC000"/>
                </a:solidFill>
                <a:latin typeface="+mn-lt"/>
                <a:ea typeface="+mn-ea"/>
                <a:cs typeface="+mn-cs"/>
              </a:rPr>
              <a:t>Resultados</a:t>
            </a:r>
            <a:r>
              <a:rPr sz="5400" b="1" dirty="0">
                <a:solidFill>
                  <a:srgbClr val="FFC000"/>
                </a:solidFill>
                <a:latin typeface="+mn-lt"/>
                <a:ea typeface="+mn-ea"/>
                <a:cs typeface="+mn-cs"/>
              </a:rPr>
              <a:t> - </a:t>
            </a:r>
            <a:r>
              <a:rPr lang="es-CO" sz="5400" b="1" dirty="0">
                <a:solidFill>
                  <a:srgbClr val="FFC000"/>
                </a:solidFill>
                <a:latin typeface="+mn-lt"/>
                <a:ea typeface="+mn-ea"/>
                <a:cs typeface="+mn-cs"/>
              </a:rPr>
              <a:t>Aptos</a:t>
            </a:r>
            <a:endParaRPr sz="5400" b="1" dirty="0">
              <a:solidFill>
                <a:srgbClr val="FFC000"/>
              </a:solidFill>
              <a:latin typeface="+mn-lt"/>
              <a:ea typeface="+mn-ea"/>
              <a:cs typeface="+mn-cs"/>
            </a:endParaRPr>
          </a:p>
        </p:txBody>
      </p:sp>
      <p:sp>
        <p:nvSpPr>
          <p:cNvPr id="4" name="TextBox 3"/>
          <p:cNvSpPr txBox="1"/>
          <p:nvPr/>
        </p:nvSpPr>
        <p:spPr>
          <a:xfrm>
            <a:off x="838200" y="1182688"/>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apartamentos</a:t>
            </a:r>
            <a:endParaRPr sz="2000" dirty="0"/>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8161D554-8C01-4F9B-8198-856BC18D6A9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8BB2A5E2-1D78-48FA-AC01-8AAD0B832BC7}"/>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Picture 1" descr="PRESENTACION_ESTUDIO_TASA_RENTA_files/figure-pptx/scph-1.png"/>
          <p:cNvPicPr>
            <a:picLocks noGrp="1" noChangeAspect="1"/>
          </p:cNvPicPr>
          <p:nvPr/>
        </p:nvPicPr>
        <p:blipFill>
          <a:blip r:embed="rId2"/>
          <a:stretch>
            <a:fillRect/>
          </a:stretch>
        </p:blipFill>
        <p:spPr bwMode="auto">
          <a:xfrm>
            <a:off x="1288884" y="2014853"/>
            <a:ext cx="9338660" cy="4478022"/>
          </a:xfrm>
          <a:prstGeom prst="rect">
            <a:avLst/>
          </a:prstGeom>
          <a:noFill/>
          <a:ln w="9525">
            <a:noFill/>
            <a:headEnd/>
            <a:tailEnd/>
          </a:ln>
        </p:spPr>
      </p:pic>
    </p:spTree>
    <p:extLst>
      <p:ext uri="{BB962C8B-B14F-4D97-AF65-F5344CB8AC3E}">
        <p14:creationId xmlns:p14="http://schemas.microsoft.com/office/powerpoint/2010/main" val="10854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E246C84A-44AE-4B2B-88C9-B132D3A37EDA}"/>
              </a:ext>
            </a:extLst>
          </p:cNvPr>
          <p:cNvSpPr/>
          <p:nvPr/>
        </p:nvSpPr>
        <p:spPr>
          <a:xfrm>
            <a:off x="-22228" y="4136571"/>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9F04BCC-E852-476C-8A9F-A17E7D3D64A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3" name="Picture 1" descr="PRESENTACION_ESTUDIO_TASA_RENTA_files/figure-pptx/tasaphest-1.png">
            <a:extLst>
              <a:ext uri="{FF2B5EF4-FFF2-40B4-BE49-F238E27FC236}">
                <a16:creationId xmlns:a16="http://schemas.microsoft.com/office/drawing/2014/main" id="{025A9326-85FA-4384-BEC7-06FD92AB0B83}"/>
              </a:ext>
            </a:extLst>
          </p:cNvPr>
          <p:cNvPicPr>
            <a:picLocks noGrp="1" noChangeAspect="1"/>
          </p:cNvPicPr>
          <p:nvPr/>
        </p:nvPicPr>
        <p:blipFill>
          <a:blip r:embed="rId2"/>
          <a:stretch>
            <a:fillRect/>
          </a:stretch>
        </p:blipFill>
        <p:spPr bwMode="auto">
          <a:xfrm>
            <a:off x="838200" y="1901825"/>
            <a:ext cx="10335821" cy="4956175"/>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52F8F43A-622C-4BCA-A6AD-0CE9B2B6CA84}"/>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6E9EBEB7-7C64-4B88-B723-B0A504B26884}"/>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phloc-1.png">
            <a:extLst>
              <a:ext uri="{FF2B5EF4-FFF2-40B4-BE49-F238E27FC236}">
                <a16:creationId xmlns:a16="http://schemas.microsoft.com/office/drawing/2014/main" id="{CE44209F-EAB8-4BE7-BB9F-5251FE92622B}"/>
              </a:ext>
            </a:extLst>
          </p:cNvPr>
          <p:cNvPicPr>
            <a:picLocks noGrp="1" noChangeAspect="1"/>
          </p:cNvPicPr>
          <p:nvPr/>
        </p:nvPicPr>
        <p:blipFill>
          <a:blip r:embed="rId2"/>
          <a:stretch>
            <a:fillRect/>
          </a:stretch>
        </p:blipFill>
        <p:spPr bwMode="auto">
          <a:xfrm>
            <a:off x="-33649" y="2267562"/>
            <a:ext cx="12218849" cy="4072950"/>
          </a:xfrm>
          <a:prstGeom prst="rect">
            <a:avLst/>
          </a:prstGeom>
          <a:noFill/>
          <a:ln w="9525">
            <a:noFill/>
            <a:headEnd/>
            <a:tailEnd/>
          </a:ln>
        </p:spPr>
      </p:pic>
    </p:spTree>
    <p:extLst>
      <p:ext uri="{BB962C8B-B14F-4D97-AF65-F5344CB8AC3E}">
        <p14:creationId xmlns:p14="http://schemas.microsoft.com/office/powerpoint/2010/main" val="220783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rgbClr val="FFC000"/>
                </a:solidFill>
                <a:latin typeface="+mn-lt"/>
                <a:ea typeface="+mn-ea"/>
                <a:cs typeface="+mn-cs"/>
              </a:rPr>
              <a:t>Resultados - Aptos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42AEAABA-4987-48F7-A1AF-325B8D3EC903}"/>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7AA5E304-76E4-4777-B12C-87780D89A63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descr="Mapa&#10;&#10;Descripción generada automáticamente con confianza media">
            <a:extLst>
              <a:ext uri="{FF2B5EF4-FFF2-40B4-BE49-F238E27FC236}">
                <a16:creationId xmlns:a16="http://schemas.microsoft.com/office/drawing/2014/main" id="{1438E3EC-C7E1-4FFF-A0B2-67EC0978C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42" y="1544149"/>
            <a:ext cx="10889516" cy="5313851"/>
          </a:xfrm>
          <a:prstGeom prst="rect">
            <a:avLst/>
          </a:prstGeom>
        </p:spPr>
      </p:pic>
    </p:spTree>
    <p:extLst>
      <p:ext uri="{BB962C8B-B14F-4D97-AF65-F5344CB8AC3E}">
        <p14:creationId xmlns:p14="http://schemas.microsoft.com/office/powerpoint/2010/main" val="3916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lvl="0" indent="0">
              <a:buNone/>
            </a:pPr>
            <a:r>
              <a:rPr sz="5400" b="1" dirty="0" err="1">
                <a:solidFill>
                  <a:schemeClr val="accent2"/>
                </a:solidFill>
                <a:latin typeface="+mn-lt"/>
                <a:ea typeface="+mn-ea"/>
                <a:cs typeface="+mn-cs"/>
              </a:rPr>
              <a:t>Resultados</a:t>
            </a:r>
            <a:r>
              <a:rPr sz="5400" b="1" dirty="0">
                <a:solidFill>
                  <a:schemeClr val="accent2"/>
                </a:solidFill>
                <a:latin typeface="+mn-lt"/>
                <a:ea typeface="+mn-ea"/>
                <a:cs typeface="+mn-cs"/>
              </a:rPr>
              <a:t> - </a:t>
            </a:r>
            <a:r>
              <a:rPr lang="es-CO" sz="5400" b="1" dirty="0">
                <a:solidFill>
                  <a:schemeClr val="accent2"/>
                </a:solidFill>
                <a:latin typeface="+mn-lt"/>
                <a:ea typeface="+mn-ea"/>
                <a:cs typeface="+mn-cs"/>
              </a:rPr>
              <a:t>Casas</a:t>
            </a:r>
            <a:endParaRPr sz="5400" b="1" dirty="0">
              <a:solidFill>
                <a:schemeClr val="accent2"/>
              </a:solidFill>
              <a:latin typeface="+mn-lt"/>
              <a:ea typeface="+mn-ea"/>
              <a:cs typeface="+mn-cs"/>
            </a:endParaRPr>
          </a:p>
        </p:txBody>
      </p:sp>
      <p:sp>
        <p:nvSpPr>
          <p:cNvPr id="4" name="TextBox 3"/>
          <p:cNvSpPr txBox="1"/>
          <p:nvPr/>
        </p:nvSpPr>
        <p:spPr>
          <a:xfrm>
            <a:off x="957943" y="1096716"/>
            <a:ext cx="10726057" cy="508000"/>
          </a:xfrm>
          <a:prstGeom prst="rect">
            <a:avLst/>
          </a:prstGeom>
          <a:noFill/>
        </p:spPr>
        <p:txBody>
          <a:bodyPr/>
          <a:lstStyle/>
          <a:p>
            <a:pPr marL="0" lvl="0" indent="0" algn="just">
              <a:buNone/>
            </a:pPr>
            <a:r>
              <a:rPr sz="2000" dirty="0" err="1"/>
              <a:t>Diagrama</a:t>
            </a:r>
            <a:r>
              <a:rPr sz="2000" dirty="0"/>
              <a:t> de </a:t>
            </a:r>
            <a:r>
              <a:rPr sz="2000" dirty="0" err="1"/>
              <a:t>dispersión</a:t>
            </a:r>
            <a:r>
              <a:rPr sz="2000" dirty="0"/>
              <a:t> de los </a:t>
            </a:r>
            <a:r>
              <a:rPr sz="2000" dirty="0" err="1"/>
              <a:t>valores</a:t>
            </a:r>
            <a:r>
              <a:rPr sz="2000" dirty="0"/>
              <a:t> </a:t>
            </a:r>
            <a:r>
              <a:rPr sz="2000" dirty="0" err="1"/>
              <a:t>integrales</a:t>
            </a:r>
            <a:r>
              <a:rPr sz="2000" dirty="0"/>
              <a:t> de </a:t>
            </a:r>
            <a:r>
              <a:rPr sz="2000" dirty="0" err="1"/>
              <a:t>venta</a:t>
            </a:r>
            <a:r>
              <a:rPr sz="2000" dirty="0"/>
              <a:t> y de </a:t>
            </a:r>
            <a:r>
              <a:rPr sz="2000" dirty="0" err="1"/>
              <a:t>arriendo</a:t>
            </a:r>
            <a:r>
              <a:rPr sz="2000" dirty="0"/>
              <a:t> con sus </a:t>
            </a:r>
            <a:r>
              <a:rPr sz="2000" dirty="0" err="1"/>
              <a:t>respectivas</a:t>
            </a:r>
            <a:r>
              <a:rPr sz="2000" dirty="0"/>
              <a:t> </a:t>
            </a:r>
            <a:r>
              <a:rPr sz="2000" dirty="0" err="1"/>
              <a:t>rectas</a:t>
            </a:r>
            <a:r>
              <a:rPr sz="2000" dirty="0"/>
              <a:t> de </a:t>
            </a:r>
            <a:r>
              <a:rPr sz="2000" dirty="0" err="1"/>
              <a:t>regresión</a:t>
            </a:r>
            <a:r>
              <a:rPr sz="2000" dirty="0"/>
              <a:t> </a:t>
            </a:r>
            <a:r>
              <a:rPr sz="2000" dirty="0" err="1"/>
              <a:t>ajustadas</a:t>
            </a:r>
            <a:r>
              <a:rPr sz="2000" dirty="0"/>
              <a:t> por </a:t>
            </a:r>
            <a:r>
              <a:rPr sz="2000" dirty="0" err="1"/>
              <a:t>estrato</a:t>
            </a:r>
            <a:r>
              <a:rPr sz="2000" dirty="0"/>
              <a:t> y </a:t>
            </a:r>
            <a:r>
              <a:rPr sz="2000" dirty="0" err="1"/>
              <a:t>vigencia</a:t>
            </a:r>
            <a:r>
              <a:rPr sz="2000" dirty="0"/>
              <a:t> para </a:t>
            </a:r>
            <a:r>
              <a:rPr lang="es-CO" sz="2000" dirty="0"/>
              <a:t>casas</a:t>
            </a:r>
            <a:r>
              <a:rPr sz="2000" dirty="0"/>
              <a:t>.</a:t>
            </a:r>
          </a:p>
        </p:txBody>
      </p:sp>
      <p:sp>
        <p:nvSpPr>
          <p:cNvPr id="5" name="Rectángulo 4">
            <a:extLst>
              <a:ext uri="{FF2B5EF4-FFF2-40B4-BE49-F238E27FC236}">
                <a16:creationId xmlns:a16="http://schemas.microsoft.com/office/drawing/2014/main" id="{30FEC9E7-EEB9-41A4-8A0B-0B5792394ECF}"/>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6" name="Rectángulo 5">
            <a:extLst>
              <a:ext uri="{FF2B5EF4-FFF2-40B4-BE49-F238E27FC236}">
                <a16:creationId xmlns:a16="http://schemas.microsoft.com/office/drawing/2014/main" id="{699101E1-9B89-417C-AEE9-E2E139198D37}"/>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5BE358C-3BC1-47C9-8A2C-7D9D74F18D4F}"/>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1" descr="PRESENTACION_ESTUDIO_TASA_RENTA_files/figure-pptx/scnph-1.png">
            <a:extLst>
              <a:ext uri="{FF2B5EF4-FFF2-40B4-BE49-F238E27FC236}">
                <a16:creationId xmlns:a16="http://schemas.microsoft.com/office/drawing/2014/main" id="{06798D63-4332-4B3F-93CB-AFA1DF185675}"/>
              </a:ext>
            </a:extLst>
          </p:cNvPr>
          <p:cNvPicPr>
            <a:picLocks noGrp="1" noChangeAspect="1"/>
          </p:cNvPicPr>
          <p:nvPr/>
        </p:nvPicPr>
        <p:blipFill>
          <a:blip r:embed="rId2"/>
          <a:stretch>
            <a:fillRect/>
          </a:stretch>
        </p:blipFill>
        <p:spPr bwMode="auto">
          <a:xfrm>
            <a:off x="957943" y="2236099"/>
            <a:ext cx="9739086" cy="4670033"/>
          </a:xfrm>
          <a:prstGeom prst="rect">
            <a:avLst/>
          </a:prstGeom>
          <a:noFill/>
          <a:ln w="9525">
            <a:noFill/>
            <a:headEnd/>
            <a:tailEnd/>
          </a:ln>
        </p:spPr>
      </p:pic>
    </p:spTree>
    <p:extLst>
      <p:ext uri="{BB962C8B-B14F-4D97-AF65-F5344CB8AC3E}">
        <p14:creationId xmlns:p14="http://schemas.microsoft.com/office/powerpoint/2010/main" val="383904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dirty="0" err="1"/>
              <a:t>estratos</a:t>
            </a:r>
            <a:r>
              <a:rPr dirty="0"/>
              <a:t> y </a:t>
            </a:r>
            <a:r>
              <a:rPr dirty="0" err="1"/>
              <a:t>años</a:t>
            </a:r>
            <a:endParaRPr dirty="0"/>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65677515-C9B1-4407-9130-1022BD642D86}"/>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F7D701BD-F25E-47BC-A0D2-A7C28EEBD473}"/>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Picture 1" descr="PRESENTACION_ESTUDIO_TASA_RENTA_files/figure-pptx/tasanphest-1.png">
            <a:extLst>
              <a:ext uri="{FF2B5EF4-FFF2-40B4-BE49-F238E27FC236}">
                <a16:creationId xmlns:a16="http://schemas.microsoft.com/office/drawing/2014/main" id="{735249EF-7B0D-4F3E-9353-4A00601AFD2A}"/>
              </a:ext>
            </a:extLst>
          </p:cNvPr>
          <p:cNvPicPr>
            <a:picLocks noGrp="1" noChangeAspect="1"/>
          </p:cNvPicPr>
          <p:nvPr/>
        </p:nvPicPr>
        <p:blipFill>
          <a:blip r:embed="rId2"/>
          <a:stretch>
            <a:fillRect/>
          </a:stretch>
        </p:blipFill>
        <p:spPr bwMode="auto">
          <a:xfrm>
            <a:off x="609600" y="1866108"/>
            <a:ext cx="10550113" cy="4636767"/>
          </a:xfrm>
          <a:prstGeom prst="rect">
            <a:avLst/>
          </a:prstGeom>
          <a:noFill/>
          <a:ln w="9525">
            <a:noFill/>
            <a:headEnd/>
            <a:tailEnd/>
          </a:ln>
        </p:spPr>
      </p:pic>
    </p:spTree>
    <p:extLst>
      <p:ext uri="{BB962C8B-B14F-4D97-AF65-F5344CB8AC3E}">
        <p14:creationId xmlns:p14="http://schemas.microsoft.com/office/powerpoint/2010/main" val="116662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localidades</a:t>
            </a:r>
            <a:r>
              <a:rPr dirty="0"/>
              <a:t> y </a:t>
            </a:r>
            <a:r>
              <a:rPr dirty="0" err="1"/>
              <a:t>años</a:t>
            </a:r>
            <a:r>
              <a:rPr dirty="0"/>
              <a:t>.</a:t>
            </a: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ángulo 6">
            <a:extLst>
              <a:ext uri="{FF2B5EF4-FFF2-40B4-BE49-F238E27FC236}">
                <a16:creationId xmlns:a16="http://schemas.microsoft.com/office/drawing/2014/main" id="{030F99F0-4C95-42DA-A6C1-8C9AAF2E58E9}"/>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54CE2A6-E717-42F2-9573-49F2C40AAA05}"/>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Picture 1" descr="PRESENTACION_ESTUDIO_TASA_RENTA_files/figure-pptx/tasanphloc-1.png">
            <a:extLst>
              <a:ext uri="{FF2B5EF4-FFF2-40B4-BE49-F238E27FC236}">
                <a16:creationId xmlns:a16="http://schemas.microsoft.com/office/drawing/2014/main" id="{E6BCA76A-1B15-43E3-9C09-3E0A80F66183}"/>
              </a:ext>
            </a:extLst>
          </p:cNvPr>
          <p:cNvPicPr>
            <a:picLocks noGrp="1" noChangeAspect="1"/>
          </p:cNvPicPr>
          <p:nvPr/>
        </p:nvPicPr>
        <p:blipFill>
          <a:blip r:embed="rId2"/>
          <a:stretch>
            <a:fillRect/>
          </a:stretch>
        </p:blipFill>
        <p:spPr bwMode="auto">
          <a:xfrm>
            <a:off x="6800" y="2472085"/>
            <a:ext cx="12212346" cy="4070782"/>
          </a:xfrm>
          <a:prstGeom prst="rect">
            <a:avLst/>
          </a:prstGeom>
          <a:noFill/>
          <a:ln w="9525">
            <a:noFill/>
            <a:headEnd/>
            <a:tailEnd/>
          </a:ln>
        </p:spPr>
      </p:pic>
    </p:spTree>
    <p:extLst>
      <p:ext uri="{BB962C8B-B14F-4D97-AF65-F5344CB8AC3E}">
        <p14:creationId xmlns:p14="http://schemas.microsoft.com/office/powerpoint/2010/main" val="394554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8A4BB727-D822-46F4-9B3E-6FB7C99F73BE}"/>
              </a:ext>
            </a:extLst>
          </p:cNvPr>
          <p:cNvSpPr/>
          <p:nvPr/>
        </p:nvSpPr>
        <p:spPr>
          <a:xfrm>
            <a:off x="6602490" y="1943419"/>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
        <p:nvSpPr>
          <p:cNvPr id="43" name="CuadroTexto 42">
            <a:extLst>
              <a:ext uri="{FF2B5EF4-FFF2-40B4-BE49-F238E27FC236}">
                <a16:creationId xmlns:a16="http://schemas.microsoft.com/office/drawing/2014/main" id="{D1EDF12F-E00F-47A1-AE16-B5174DBD7CB5}"/>
              </a:ext>
            </a:extLst>
          </p:cNvPr>
          <p:cNvSpPr txBox="1"/>
          <p:nvPr/>
        </p:nvSpPr>
        <p:spPr>
          <a:xfrm>
            <a:off x="7597915" y="1784957"/>
            <a:ext cx="3287800" cy="1200329"/>
          </a:xfrm>
          <a:prstGeom prst="rect">
            <a:avLst/>
          </a:prstGeom>
          <a:noFill/>
        </p:spPr>
        <p:txBody>
          <a:bodyPr wrap="square" rtlCol="0">
            <a:spAutoFit/>
          </a:bodyPr>
          <a:lstStyle/>
          <a:p>
            <a:r>
              <a:rPr lang="es-ES" sz="3600" b="1" dirty="0">
                <a:solidFill>
                  <a:schemeClr val="bg2">
                    <a:lumMod val="25000"/>
                  </a:schemeClr>
                </a:solidFill>
              </a:rPr>
              <a:t>Metodología </a:t>
            </a:r>
          </a:p>
          <a:p>
            <a:r>
              <a:rPr lang="es-ES" sz="3600" b="1" dirty="0">
                <a:solidFill>
                  <a:schemeClr val="bg2">
                    <a:lumMod val="25000"/>
                  </a:schemeClr>
                </a:solidFill>
              </a:rPr>
              <a:t>y resultados</a:t>
            </a:r>
            <a:endParaRPr lang="es-MX" sz="3600" b="1" dirty="0">
              <a:solidFill>
                <a:schemeClr val="bg2">
                  <a:lumMod val="25000"/>
                </a:schemeClr>
              </a:solidFill>
            </a:endParaRPr>
          </a:p>
        </p:txBody>
      </p:sp>
      <p:sp>
        <p:nvSpPr>
          <p:cNvPr id="44" name="CuadroTexto 43">
            <a:extLst>
              <a:ext uri="{FF2B5EF4-FFF2-40B4-BE49-F238E27FC236}">
                <a16:creationId xmlns:a16="http://schemas.microsoft.com/office/drawing/2014/main" id="{B11DFF5A-E6A1-44A1-972E-FFBFCFC9FDDC}"/>
              </a:ext>
            </a:extLst>
          </p:cNvPr>
          <p:cNvSpPr txBox="1"/>
          <p:nvPr/>
        </p:nvSpPr>
        <p:spPr>
          <a:xfrm>
            <a:off x="7597914" y="2985286"/>
            <a:ext cx="2346540" cy="1631216"/>
          </a:xfrm>
          <a:prstGeom prst="rect">
            <a:avLst/>
          </a:prstGeom>
          <a:noFill/>
        </p:spPr>
        <p:txBody>
          <a:bodyPr wrap="none" rtlCol="0">
            <a:spAutoFit/>
          </a:bodyPr>
          <a:lstStyle/>
          <a:p>
            <a:r>
              <a:rPr lang="es-ES" sz="2000" b="1" dirty="0">
                <a:solidFill>
                  <a:schemeClr val="bg2">
                    <a:lumMod val="25000"/>
                  </a:schemeClr>
                </a:solidFill>
              </a:rPr>
              <a:t>Exclusiones</a:t>
            </a:r>
          </a:p>
          <a:p>
            <a:r>
              <a:rPr lang="es-ES" sz="2000" b="1" dirty="0">
                <a:solidFill>
                  <a:schemeClr val="bg2">
                    <a:lumMod val="25000"/>
                  </a:schemeClr>
                </a:solidFill>
              </a:rPr>
              <a:t>Controles de calidad</a:t>
            </a:r>
          </a:p>
          <a:p>
            <a:r>
              <a:rPr lang="es-ES" sz="2000" b="1" dirty="0">
                <a:solidFill>
                  <a:schemeClr val="bg2">
                    <a:lumMod val="25000"/>
                  </a:schemeClr>
                </a:solidFill>
              </a:rPr>
              <a:t>Modelo Aplicado</a:t>
            </a:r>
          </a:p>
          <a:p>
            <a:r>
              <a:rPr lang="es-ES" sz="2000" b="1" dirty="0">
                <a:solidFill>
                  <a:schemeClr val="bg2">
                    <a:lumMod val="25000"/>
                  </a:schemeClr>
                </a:solidFill>
              </a:rPr>
              <a:t>Resultados Aptos</a:t>
            </a:r>
          </a:p>
          <a:p>
            <a:r>
              <a:rPr lang="es-ES" sz="2000" b="1" dirty="0">
                <a:solidFill>
                  <a:schemeClr val="bg2">
                    <a:lumMod val="25000"/>
                  </a:schemeClr>
                </a:solidFill>
              </a:rPr>
              <a:t>Resultados Casas</a:t>
            </a:r>
            <a:endParaRPr lang="es-MX" sz="2000" b="1" dirty="0">
              <a:solidFill>
                <a:schemeClr val="bg2">
                  <a:lumMod val="25000"/>
                </a:schemeClr>
              </a:solidFill>
            </a:endParaRPr>
          </a:p>
        </p:txBody>
      </p:sp>
      <p:sp>
        <p:nvSpPr>
          <p:cNvPr id="62" name="CuadroTexto 61">
            <a:extLst>
              <a:ext uri="{FF2B5EF4-FFF2-40B4-BE49-F238E27FC236}">
                <a16:creationId xmlns:a16="http://schemas.microsoft.com/office/drawing/2014/main" id="{DFA964D9-43E2-4ACE-AFD6-33E25D1EC88A}"/>
              </a:ext>
            </a:extLst>
          </p:cNvPr>
          <p:cNvSpPr txBox="1"/>
          <p:nvPr/>
        </p:nvSpPr>
        <p:spPr>
          <a:xfrm>
            <a:off x="682907" y="93515"/>
            <a:ext cx="3154582" cy="923330"/>
          </a:xfrm>
          <a:prstGeom prst="rect">
            <a:avLst/>
          </a:prstGeom>
          <a:noFill/>
        </p:spPr>
        <p:txBody>
          <a:bodyPr wrap="none" rtlCol="0">
            <a:spAutoFit/>
          </a:bodyPr>
          <a:lstStyle/>
          <a:p>
            <a:r>
              <a:rPr lang="es-ES" sz="5400" b="1" dirty="0">
                <a:solidFill>
                  <a:schemeClr val="bg2">
                    <a:lumMod val="25000"/>
                  </a:schemeClr>
                </a:solidFill>
              </a:rPr>
              <a:t>Contenido</a:t>
            </a:r>
            <a:endParaRPr lang="es-MX" sz="5400" b="1" dirty="0">
              <a:solidFill>
                <a:schemeClr val="bg2">
                  <a:lumMod val="25000"/>
                </a:schemeClr>
              </a:solidFill>
            </a:endParaRPr>
          </a:p>
        </p:txBody>
      </p:sp>
      <p:sp>
        <p:nvSpPr>
          <p:cNvPr id="63" name="Rectángulo 62">
            <a:extLst>
              <a:ext uri="{FF2B5EF4-FFF2-40B4-BE49-F238E27FC236}">
                <a16:creationId xmlns:a16="http://schemas.microsoft.com/office/drawing/2014/main" id="{663C69C9-6B19-4A57-B2DE-272216424784}"/>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0" name="Rectángulo 9">
            <a:extLst>
              <a:ext uri="{FF2B5EF4-FFF2-40B4-BE49-F238E27FC236}">
                <a16:creationId xmlns:a16="http://schemas.microsoft.com/office/drawing/2014/main" id="{50EEC184-05B3-4180-9594-D6E9ABE2F10A}"/>
              </a:ext>
            </a:extLst>
          </p:cNvPr>
          <p:cNvSpPr/>
          <p:nvPr/>
        </p:nvSpPr>
        <p:spPr>
          <a:xfrm>
            <a:off x="1132850" y="195853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
        <p:nvSpPr>
          <p:cNvPr id="11" name="CuadroTexto 10">
            <a:extLst>
              <a:ext uri="{FF2B5EF4-FFF2-40B4-BE49-F238E27FC236}">
                <a16:creationId xmlns:a16="http://schemas.microsoft.com/office/drawing/2014/main" id="{6BC8B891-2B82-4E3C-87AC-2486CDFFD2CA}"/>
              </a:ext>
            </a:extLst>
          </p:cNvPr>
          <p:cNvSpPr txBox="1"/>
          <p:nvPr/>
        </p:nvSpPr>
        <p:spPr>
          <a:xfrm>
            <a:off x="2128274" y="1800071"/>
            <a:ext cx="2847372" cy="646331"/>
          </a:xfrm>
          <a:prstGeom prst="rect">
            <a:avLst/>
          </a:prstGeom>
          <a:noFill/>
        </p:spPr>
        <p:txBody>
          <a:bodyPr wrap="square" rtlCol="0">
            <a:spAutoFit/>
          </a:bodyPr>
          <a:lstStyle/>
          <a:p>
            <a:r>
              <a:rPr lang="es-ES" sz="3600" b="1" dirty="0">
                <a:solidFill>
                  <a:schemeClr val="bg2">
                    <a:lumMod val="25000"/>
                  </a:schemeClr>
                </a:solidFill>
              </a:rPr>
              <a:t>Introducción</a:t>
            </a:r>
            <a:endParaRPr lang="es-MX" sz="3600" b="1" dirty="0">
              <a:solidFill>
                <a:schemeClr val="bg2">
                  <a:lumMod val="25000"/>
                </a:schemeClr>
              </a:solidFill>
            </a:endParaRPr>
          </a:p>
        </p:txBody>
      </p:sp>
      <p:sp>
        <p:nvSpPr>
          <p:cNvPr id="12" name="CuadroTexto 11">
            <a:extLst>
              <a:ext uri="{FF2B5EF4-FFF2-40B4-BE49-F238E27FC236}">
                <a16:creationId xmlns:a16="http://schemas.microsoft.com/office/drawing/2014/main" id="{690B24B0-CF7C-4322-B4FC-D6279BEC37EF}"/>
              </a:ext>
            </a:extLst>
          </p:cNvPr>
          <p:cNvSpPr txBox="1"/>
          <p:nvPr/>
        </p:nvSpPr>
        <p:spPr>
          <a:xfrm>
            <a:off x="2128274" y="3000400"/>
            <a:ext cx="2126351" cy="1015663"/>
          </a:xfrm>
          <a:prstGeom prst="rect">
            <a:avLst/>
          </a:prstGeom>
          <a:noFill/>
        </p:spPr>
        <p:txBody>
          <a:bodyPr wrap="none" rtlCol="0">
            <a:spAutoFit/>
          </a:bodyPr>
          <a:lstStyle/>
          <a:p>
            <a:r>
              <a:rPr lang="es-ES" sz="2000" b="1" dirty="0">
                <a:solidFill>
                  <a:schemeClr val="bg2">
                    <a:lumMod val="25000"/>
                  </a:schemeClr>
                </a:solidFill>
              </a:rPr>
              <a:t>Justificación</a:t>
            </a:r>
          </a:p>
          <a:p>
            <a:r>
              <a:rPr lang="es-ES" sz="2000" b="1" dirty="0">
                <a:solidFill>
                  <a:schemeClr val="bg2">
                    <a:lumMod val="25000"/>
                  </a:schemeClr>
                </a:solidFill>
              </a:rPr>
              <a:t>Objetivos</a:t>
            </a:r>
          </a:p>
          <a:p>
            <a:r>
              <a:rPr lang="es-ES" sz="2000" b="1" dirty="0">
                <a:solidFill>
                  <a:schemeClr val="bg2">
                    <a:lumMod val="25000"/>
                  </a:schemeClr>
                </a:solidFill>
              </a:rPr>
              <a:t>Marco Conceptual</a:t>
            </a:r>
            <a:endParaRPr lang="es-MX" sz="2000" b="1" dirty="0">
              <a:solidFill>
                <a:schemeClr val="bg2">
                  <a:lumMod val="25000"/>
                </a:schemeClr>
              </a:solidFill>
            </a:endParaRPr>
          </a:p>
        </p:txBody>
      </p:sp>
      <p:sp>
        <p:nvSpPr>
          <p:cNvPr id="15" name="Rectángulo 14">
            <a:extLst>
              <a:ext uri="{FF2B5EF4-FFF2-40B4-BE49-F238E27FC236}">
                <a16:creationId xmlns:a16="http://schemas.microsoft.com/office/drawing/2014/main" id="{B7F1B592-C1C8-444F-861D-362B57EE0BB8}"/>
              </a:ext>
            </a:extLst>
          </p:cNvPr>
          <p:cNvSpPr/>
          <p:nvPr/>
        </p:nvSpPr>
        <p:spPr>
          <a:xfrm>
            <a:off x="3755118" y="5328962"/>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
        <p:nvSpPr>
          <p:cNvPr id="16" name="CuadroTexto 15">
            <a:extLst>
              <a:ext uri="{FF2B5EF4-FFF2-40B4-BE49-F238E27FC236}">
                <a16:creationId xmlns:a16="http://schemas.microsoft.com/office/drawing/2014/main" id="{CD96AFF0-7289-48B5-A077-4002260A7F4C}"/>
              </a:ext>
            </a:extLst>
          </p:cNvPr>
          <p:cNvSpPr txBox="1"/>
          <p:nvPr/>
        </p:nvSpPr>
        <p:spPr>
          <a:xfrm>
            <a:off x="4672314" y="5447499"/>
            <a:ext cx="2847372" cy="646331"/>
          </a:xfrm>
          <a:prstGeom prst="rect">
            <a:avLst/>
          </a:prstGeom>
          <a:noFill/>
        </p:spPr>
        <p:txBody>
          <a:bodyPr wrap="square" rtlCol="0">
            <a:spAutoFit/>
          </a:bodyPr>
          <a:lstStyle/>
          <a:p>
            <a:r>
              <a:rPr lang="es-ES" sz="3600" b="1" dirty="0"/>
              <a:t>Conclusiones</a:t>
            </a:r>
            <a:endParaRPr lang="es-MX" sz="3600" b="1" dirty="0"/>
          </a:p>
        </p:txBody>
      </p:sp>
    </p:spTree>
    <p:extLst>
      <p:ext uri="{BB962C8B-B14F-4D97-AF65-F5344CB8AC3E}">
        <p14:creationId xmlns:p14="http://schemas.microsoft.com/office/powerpoint/2010/main" val="179999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7834;p55">
            <a:extLst>
              <a:ext uri="{FF2B5EF4-FFF2-40B4-BE49-F238E27FC236}">
                <a16:creationId xmlns:a16="http://schemas.microsoft.com/office/drawing/2014/main" id="{0482A666-F099-411A-8178-5BF7E64876CC}"/>
              </a:ext>
            </a:extLst>
          </p:cNvPr>
          <p:cNvSpPr/>
          <p:nvPr/>
        </p:nvSpPr>
        <p:spPr>
          <a:xfrm>
            <a:off x="4437897" y="490557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ángulo 5">
            <a:extLst>
              <a:ext uri="{FF2B5EF4-FFF2-40B4-BE49-F238E27FC236}">
                <a16:creationId xmlns:a16="http://schemas.microsoft.com/office/drawing/2014/main" id="{A5AC337B-7283-445E-90F9-F72BC32E6715}"/>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Título 1">
            <a:extLst>
              <a:ext uri="{FF2B5EF4-FFF2-40B4-BE49-F238E27FC236}">
                <a16:creationId xmlns:a16="http://schemas.microsoft.com/office/drawing/2014/main" id="{96DFD37F-A588-4F9F-ADDF-D2B5F2BB62E2}"/>
              </a:ext>
            </a:extLst>
          </p:cNvPr>
          <p:cNvSpPr txBox="1">
            <a:spLocks/>
          </p:cNvSpPr>
          <p:nvPr/>
        </p:nvSpPr>
        <p:spPr>
          <a:xfrm>
            <a:off x="838200" y="27714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5400" b="1" dirty="0">
                <a:solidFill>
                  <a:schemeClr val="accent2"/>
                </a:solidFill>
                <a:latin typeface="+mn-lt"/>
                <a:ea typeface="+mn-ea"/>
                <a:cs typeface="+mn-cs"/>
              </a:rPr>
              <a:t>Resultados - Casas</a:t>
            </a:r>
          </a:p>
        </p:txBody>
      </p:sp>
      <p:sp>
        <p:nvSpPr>
          <p:cNvPr id="7" name="Rectángulo 6">
            <a:extLst>
              <a:ext uri="{FF2B5EF4-FFF2-40B4-BE49-F238E27FC236}">
                <a16:creationId xmlns:a16="http://schemas.microsoft.com/office/drawing/2014/main" id="{2D735003-ADDD-4277-B728-AE2F8E468E6F}"/>
              </a:ext>
            </a:extLst>
          </p:cNvPr>
          <p:cNvSpPr/>
          <p:nvPr/>
        </p:nvSpPr>
        <p:spPr>
          <a:xfrm>
            <a:off x="6800" y="4107543"/>
            <a:ext cx="1288884"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4E8C54EB-B68E-41BF-8F39-75233E7F31CD}"/>
              </a:ext>
            </a:extLst>
          </p:cNvPr>
          <p:cNvSpPr/>
          <p:nvPr/>
        </p:nvSpPr>
        <p:spPr>
          <a:xfrm>
            <a:off x="8810171" y="4107543"/>
            <a:ext cx="3381829" cy="2750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5" name="Imagen 24" descr="Imagen que contiene Mapa&#10;&#10;Descripción generada automáticamente">
            <a:extLst>
              <a:ext uri="{FF2B5EF4-FFF2-40B4-BE49-F238E27FC236}">
                <a16:creationId xmlns:a16="http://schemas.microsoft.com/office/drawing/2014/main" id="{4922132F-15B9-4F28-9DA6-40DFBAB92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21" y="1400967"/>
            <a:ext cx="11190369" cy="5460661"/>
          </a:xfrm>
          <a:prstGeom prst="rect">
            <a:avLst/>
          </a:prstGeom>
        </p:spPr>
      </p:pic>
      <p:sp>
        <p:nvSpPr>
          <p:cNvPr id="27" name="Marcador de contenido 2">
            <a:extLst>
              <a:ext uri="{FF2B5EF4-FFF2-40B4-BE49-F238E27FC236}">
                <a16:creationId xmlns:a16="http://schemas.microsoft.com/office/drawing/2014/main" id="{FFAFF6B2-ED7D-4545-AD85-DE018A9D4F64}"/>
              </a:ext>
            </a:extLst>
          </p:cNvPr>
          <p:cNvSpPr>
            <a:spLocks noGrp="1"/>
          </p:cNvSpPr>
          <p:nvPr>
            <p:ph idx="1"/>
          </p:nvPr>
        </p:nvSpPr>
        <p:spPr>
          <a:xfrm>
            <a:off x="609600" y="1089837"/>
            <a:ext cx="10972800" cy="4525963"/>
          </a:xfrm>
        </p:spPr>
        <p:txBody>
          <a:bodyPr/>
          <a:lstStyle/>
          <a:p>
            <a:pPr marL="0" lvl="0" indent="0">
              <a:buNone/>
            </a:pPr>
            <a:r>
              <a:rPr dirty="0" err="1"/>
              <a:t>Tasas</a:t>
            </a:r>
            <a:r>
              <a:rPr dirty="0"/>
              <a:t> de </a:t>
            </a:r>
            <a:r>
              <a:rPr dirty="0" err="1"/>
              <a:t>capitalización</a:t>
            </a:r>
            <a:r>
              <a:rPr dirty="0"/>
              <a:t> </a:t>
            </a:r>
            <a:r>
              <a:rPr dirty="0" err="1"/>
              <a:t>según</a:t>
            </a:r>
            <a:r>
              <a:rPr dirty="0"/>
              <a:t> </a:t>
            </a:r>
            <a:r>
              <a:rPr lang="es-CO" dirty="0"/>
              <a:t>sector Catastral 2020</a:t>
            </a:r>
            <a:endParaRPr dirty="0"/>
          </a:p>
        </p:txBody>
      </p:sp>
    </p:spTree>
    <p:extLst>
      <p:ext uri="{BB962C8B-B14F-4D97-AF65-F5344CB8AC3E}">
        <p14:creationId xmlns:p14="http://schemas.microsoft.com/office/powerpoint/2010/main" val="375484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488DD9AE-4CA3-44D9-BC0D-1C0866C732DF}"/>
              </a:ext>
            </a:extLst>
          </p:cNvPr>
          <p:cNvSpPr/>
          <p:nvPr/>
        </p:nvSpPr>
        <p:spPr>
          <a:xfrm>
            <a:off x="939895" y="2711171"/>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3</a:t>
            </a:r>
            <a:endParaRPr lang="es-MX" b="1" dirty="0">
              <a:solidFill>
                <a:schemeClr val="bg1"/>
              </a:solidFill>
            </a:endParaRPr>
          </a:p>
        </p:txBody>
      </p:sp>
    </p:spTree>
    <p:extLst>
      <p:ext uri="{BB962C8B-B14F-4D97-AF65-F5344CB8AC3E}">
        <p14:creationId xmlns:p14="http://schemas.microsoft.com/office/powerpoint/2010/main" val="264397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3940502" cy="923330"/>
          </a:xfrm>
          <a:prstGeom prst="rect">
            <a:avLst/>
          </a:prstGeom>
          <a:noFill/>
        </p:spPr>
        <p:txBody>
          <a:bodyPr wrap="none" rtlCol="0">
            <a:spAutoFit/>
          </a:bodyPr>
          <a:lstStyle/>
          <a:p>
            <a:r>
              <a:rPr lang="es-ES" sz="5400" b="1" dirty="0">
                <a:solidFill>
                  <a:schemeClr val="bg2">
                    <a:lumMod val="25000"/>
                  </a:schemeClr>
                </a:solidFill>
              </a:rPr>
              <a:t>Conclusiones</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10476" y="1016845"/>
            <a:ext cx="11265930" cy="5632311"/>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En este trabajo se realizó la estimación de la tasa de rentabilidad para predios residenciales a diferentes niveles de desagregación, a partir de métodos de regresión tradicionales, utilizando la información de ofertas de mercado que han sido capturadas en los últimos años por la UAECD, superando la limitación de trabajar con fuentes con precios de venta y arriendo para un mismo predio. En consecuencia, se constituye en una herramienta alternativa para obtener tasas de capitalización de rentas.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Los resultados obtenidos son a nivel de sector, año, clase de predio, localidad y estrato. Las tasas de rentabilidad obtenidas para casas (NPH) son menores que las calculadas para apartamentos (PH). Se observa una relación inversamente proporcional entre el estrato y las tasas.</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Para el caso NPH, las localidades con una mayor tasa de rentabilidad en casas son Chapinero, Los Mártires y Santa </a:t>
            </a:r>
            <a:r>
              <a:rPr lang="es-ES" sz="2000" dirty="0" err="1">
                <a:solidFill>
                  <a:schemeClr val="bg2">
                    <a:lumMod val="25000"/>
                  </a:schemeClr>
                </a:solidFill>
              </a:rPr>
              <a:t>Fé</a:t>
            </a:r>
            <a:r>
              <a:rPr lang="es-ES" sz="2000" dirty="0">
                <a:solidFill>
                  <a:schemeClr val="bg2">
                    <a:lumMod val="25000"/>
                  </a:schemeClr>
                </a:solidFill>
              </a:rPr>
              <a:t>, mientras que las de menor tasa son Bosa y Puente Aranda, mientras que en el caso PH las localidades con mayores tasas de renta son Chapinero, La Candelaria y San Cristóbal. Por otro lado, la localidad con menor tasa de rentabilidad es Puente Aranda.</a:t>
            </a:r>
          </a:p>
          <a:p>
            <a:pPr marL="342900" indent="-342900" algn="just">
              <a:buFont typeface="Wingdings" panose="05000000000000000000" pitchFamily="2" charset="2"/>
              <a:buChar char="q"/>
            </a:pPr>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Mediante esta metodología y resultados se pueden utilizar las ofertas de arriendo para los procesos de la Unidad que trabajan con información de ventas</a:t>
            </a:r>
          </a:p>
          <a:p>
            <a:endParaRPr lang="es-MX" sz="2000" dirty="0">
              <a:solidFill>
                <a:schemeClr val="bg2">
                  <a:lumMod val="25000"/>
                </a:schemeClr>
              </a:solidFill>
            </a:endParaRPr>
          </a:p>
        </p:txBody>
      </p:sp>
    </p:spTree>
    <p:extLst>
      <p:ext uri="{BB962C8B-B14F-4D97-AF65-F5344CB8AC3E}">
        <p14:creationId xmlns:p14="http://schemas.microsoft.com/office/powerpoint/2010/main" val="3797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3A0A756D-A0EB-43C1-9689-92730C6D7C19}"/>
              </a:ext>
            </a:extLst>
          </p:cNvPr>
          <p:cNvSpPr txBox="1"/>
          <p:nvPr/>
        </p:nvSpPr>
        <p:spPr>
          <a:xfrm>
            <a:off x="682907" y="93515"/>
            <a:ext cx="4298100" cy="923330"/>
          </a:xfrm>
          <a:prstGeom prst="rect">
            <a:avLst/>
          </a:prstGeom>
          <a:noFill/>
        </p:spPr>
        <p:txBody>
          <a:bodyPr wrap="none" rtlCol="0">
            <a:spAutoFit/>
          </a:bodyPr>
          <a:lstStyle/>
          <a:p>
            <a:r>
              <a:rPr lang="es-ES" sz="5400" b="1" dirty="0">
                <a:solidFill>
                  <a:schemeClr val="bg2">
                    <a:lumMod val="25000"/>
                  </a:schemeClr>
                </a:solidFill>
              </a:rPr>
              <a:t>Trabajo futuro</a:t>
            </a:r>
            <a:endParaRPr lang="es-MX" sz="5400" b="1" dirty="0">
              <a:solidFill>
                <a:schemeClr val="bg2">
                  <a:lumMod val="25000"/>
                </a:schemeClr>
              </a:solidFill>
            </a:endParaRPr>
          </a:p>
        </p:txBody>
      </p:sp>
      <p:sp>
        <p:nvSpPr>
          <p:cNvPr id="28" name="Rectángulo 27">
            <a:extLst>
              <a:ext uri="{FF2B5EF4-FFF2-40B4-BE49-F238E27FC236}">
                <a16:creationId xmlns:a16="http://schemas.microsoft.com/office/drawing/2014/main" id="{17135C0C-DC67-4E51-97FB-56E36AF4AA42}"/>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2" name="CuadroTexto 11">
            <a:extLst>
              <a:ext uri="{FF2B5EF4-FFF2-40B4-BE49-F238E27FC236}">
                <a16:creationId xmlns:a16="http://schemas.microsoft.com/office/drawing/2014/main" id="{498FA679-96B9-4ABD-B20E-EE550CB34130}"/>
              </a:ext>
            </a:extLst>
          </p:cNvPr>
          <p:cNvSpPr txBox="1"/>
          <p:nvPr/>
        </p:nvSpPr>
        <p:spPr>
          <a:xfrm>
            <a:off x="285632" y="1278455"/>
            <a:ext cx="11265930" cy="1631216"/>
          </a:xfrm>
          <a:prstGeom prst="rect">
            <a:avLst/>
          </a:prstGeom>
          <a:noFill/>
        </p:spPr>
        <p:txBody>
          <a:bodyPr wrap="square" rtlCol="0">
            <a:spAutoFit/>
          </a:bodyPr>
          <a:lstStyle/>
          <a:p>
            <a:pPr marL="342900" indent="-342900" algn="just">
              <a:buFont typeface="Wingdings" panose="05000000000000000000" pitchFamily="2" charset="2"/>
              <a:buChar char="q"/>
            </a:pPr>
            <a:r>
              <a:rPr lang="es-ES" sz="2000" dirty="0">
                <a:solidFill>
                  <a:schemeClr val="bg2">
                    <a:lumMod val="25000"/>
                  </a:schemeClr>
                </a:solidFill>
              </a:rPr>
              <a:t>A partir de una depuración de la información, en futuros ejercicios se podría incluir la edad de los inmuebles como una variable independiente adicional en los modelos para obtener su tasa de rentabilidad asociada.</a:t>
            </a:r>
          </a:p>
          <a:p>
            <a:pPr algn="just"/>
            <a:endParaRPr lang="es-ES" sz="2000" dirty="0">
              <a:solidFill>
                <a:schemeClr val="bg2">
                  <a:lumMod val="25000"/>
                </a:schemeClr>
              </a:solidFill>
            </a:endParaRPr>
          </a:p>
          <a:p>
            <a:pPr marL="342900" indent="-342900" algn="just">
              <a:buFont typeface="Wingdings" panose="05000000000000000000" pitchFamily="2" charset="2"/>
              <a:buChar char="q"/>
            </a:pPr>
            <a:r>
              <a:rPr lang="es-ES" sz="2000" dirty="0">
                <a:solidFill>
                  <a:schemeClr val="bg2">
                    <a:lumMod val="25000"/>
                  </a:schemeClr>
                </a:solidFill>
              </a:rPr>
              <a:t>Realizar estimaciones para usos diferentes al residencial</a:t>
            </a:r>
          </a:p>
        </p:txBody>
      </p:sp>
    </p:spTree>
    <p:extLst>
      <p:ext uri="{BB962C8B-B14F-4D97-AF65-F5344CB8AC3E}">
        <p14:creationId xmlns:p14="http://schemas.microsoft.com/office/powerpoint/2010/main" val="59431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de foto bogota">
            <a:extLst>
              <a:ext uri="{FF2B5EF4-FFF2-40B4-BE49-F238E27FC236}">
                <a16:creationId xmlns:a16="http://schemas.microsoft.com/office/drawing/2014/main" id="{475C2864-0DE1-4B52-9825-D9530D02C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72"/>
          <a:stretch/>
        </p:blipFill>
        <p:spPr bwMode="auto">
          <a:xfrm>
            <a:off x="7535119" y="0"/>
            <a:ext cx="3877519" cy="553708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130EF06B-4B2C-4FCA-9830-AA9182C6236A}"/>
              </a:ext>
            </a:extLst>
          </p:cNvPr>
          <p:cNvSpPr/>
          <p:nvPr/>
        </p:nvSpPr>
        <p:spPr>
          <a:xfrm>
            <a:off x="7814955" y="4333860"/>
            <a:ext cx="825660" cy="82180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16" name="Rectángulo 15">
            <a:extLst>
              <a:ext uri="{FF2B5EF4-FFF2-40B4-BE49-F238E27FC236}">
                <a16:creationId xmlns:a16="http://schemas.microsoft.com/office/drawing/2014/main" id="{CCC72EC8-3288-4EA2-B28A-E6CC5E07B579}"/>
              </a:ext>
            </a:extLst>
          </p:cNvPr>
          <p:cNvSpPr/>
          <p:nvPr/>
        </p:nvSpPr>
        <p:spPr>
          <a:xfrm>
            <a:off x="11412638" y="-1"/>
            <a:ext cx="92598" cy="55370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4800" b="1" dirty="0">
              <a:solidFill>
                <a:schemeClr val="bg1"/>
              </a:solidFill>
            </a:endParaRPr>
          </a:p>
        </p:txBody>
      </p:sp>
      <p:sp>
        <p:nvSpPr>
          <p:cNvPr id="34" name="Google Shape;660;p47">
            <a:extLst>
              <a:ext uri="{FF2B5EF4-FFF2-40B4-BE49-F238E27FC236}">
                <a16:creationId xmlns:a16="http://schemas.microsoft.com/office/drawing/2014/main" id="{BDF0941F-3CEA-496D-95F4-436400D15EDF}"/>
              </a:ext>
            </a:extLst>
          </p:cNvPr>
          <p:cNvSpPr txBox="1">
            <a:spLocks/>
          </p:cNvSpPr>
          <p:nvPr/>
        </p:nvSpPr>
        <p:spPr>
          <a:xfrm>
            <a:off x="396262" y="2869117"/>
            <a:ext cx="6772844" cy="8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5200"/>
              <a:buFont typeface="Bebas Neue"/>
              <a:buNone/>
              <a:defRPr sz="72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2pPr>
            <a:lvl3pPr marR="0" lvl="2"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3pPr>
            <a:lvl4pPr marR="0" lvl="3"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4pPr>
            <a:lvl5pPr marR="0" lvl="4"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5pPr>
            <a:lvl6pPr marR="0" lvl="5"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6pPr>
            <a:lvl7pPr marR="0" lvl="6"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7pPr>
            <a:lvl8pPr marR="0" lvl="7"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8pPr>
            <a:lvl9pPr marR="0" lvl="8" algn="l" rtl="0">
              <a:lnSpc>
                <a:spcPct val="100000"/>
              </a:lnSpc>
              <a:spcBef>
                <a:spcPts val="0"/>
              </a:spcBef>
              <a:spcAft>
                <a:spcPts val="0"/>
              </a:spcAft>
              <a:buClr>
                <a:srgbClr val="FFFFFF"/>
              </a:buClr>
              <a:buSzPts val="5200"/>
              <a:buFont typeface="Bebas Neue"/>
              <a:buNone/>
              <a:defRPr sz="5200" b="0" i="0" u="none" strike="noStrike" cap="none">
                <a:solidFill>
                  <a:srgbClr val="FFFFFF"/>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FFFFFF"/>
              </a:buClr>
              <a:buSzPts val="5200"/>
              <a:buFont typeface="Bebas Neue"/>
              <a:buNone/>
              <a:tabLst/>
              <a:defRPr/>
            </a:pPr>
            <a:r>
              <a:rPr kumimoji="0" lang="es-MX" sz="16600" b="1" i="0" u="none" strike="noStrike" kern="0" cap="none" spc="0" normalizeH="0" baseline="0" noProof="0" dirty="0">
                <a:ln>
                  <a:noFill/>
                </a:ln>
                <a:solidFill>
                  <a:schemeClr val="bg2">
                    <a:lumMod val="25000"/>
                  </a:schemeClr>
                </a:solidFill>
                <a:effectLst/>
                <a:uLnTx/>
                <a:uFillTx/>
                <a:latin typeface="+mn-lt"/>
                <a:sym typeface="Fjalla One"/>
              </a:rPr>
              <a:t>Gracias</a:t>
            </a:r>
          </a:p>
        </p:txBody>
      </p:sp>
      <p:sp>
        <p:nvSpPr>
          <p:cNvPr id="52" name="Google Shape;679;p47">
            <a:extLst>
              <a:ext uri="{FF2B5EF4-FFF2-40B4-BE49-F238E27FC236}">
                <a16:creationId xmlns:a16="http://schemas.microsoft.com/office/drawing/2014/main" id="{477A607B-826C-4586-8CED-6EA13B5421A5}"/>
              </a:ext>
            </a:extLst>
          </p:cNvPr>
          <p:cNvSpPr/>
          <p:nvPr/>
        </p:nvSpPr>
        <p:spPr>
          <a:xfrm flipH="1">
            <a:off x="431512" y="-1"/>
            <a:ext cx="695700" cy="1714500"/>
          </a:xfrm>
          <a:prstGeom prst="rect">
            <a:avLst/>
          </a:prstGeom>
          <a:solidFill>
            <a:srgbClr val="FFC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lumMod val="25000"/>
                </a:schemeClr>
              </a:solidFill>
              <a:effectLst/>
              <a:uLnTx/>
              <a:uFillTx/>
              <a:latin typeface="Arial"/>
              <a:cs typeface="Arial"/>
              <a:sym typeface="Arial"/>
            </a:endParaRPr>
          </a:p>
        </p:txBody>
      </p:sp>
    </p:spTree>
    <p:extLst>
      <p:ext uri="{BB962C8B-B14F-4D97-AF65-F5344CB8AC3E}">
        <p14:creationId xmlns:p14="http://schemas.microsoft.com/office/powerpoint/2010/main" val="2402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498180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823034" cy="923330"/>
          </a:xfrm>
          <a:prstGeom prst="rect">
            <a:avLst/>
          </a:prstGeom>
          <a:noFill/>
        </p:spPr>
        <p:txBody>
          <a:bodyPr wrap="none" rtlCol="0">
            <a:spAutoFit/>
          </a:bodyPr>
          <a:lstStyle/>
          <a:p>
            <a:r>
              <a:rPr lang="es-ES" sz="5400" b="1" dirty="0">
                <a:solidFill>
                  <a:schemeClr val="bg2">
                    <a:lumMod val="25000"/>
                  </a:schemeClr>
                </a:solidFill>
              </a:rPr>
              <a:t>Introducción</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0" name="Rectángulo 9">
            <a:extLst>
              <a:ext uri="{FF2B5EF4-FFF2-40B4-BE49-F238E27FC236}">
                <a16:creationId xmlns:a16="http://schemas.microsoft.com/office/drawing/2014/main" id="{BBA24B39-1F2A-461D-B687-6E554CE96484}"/>
              </a:ext>
            </a:extLst>
          </p:cNvPr>
          <p:cNvSpPr/>
          <p:nvPr/>
        </p:nvSpPr>
        <p:spPr>
          <a:xfrm>
            <a:off x="992455" y="2663003"/>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1</a:t>
            </a:r>
            <a:endParaRPr lang="es-MX" b="1" dirty="0">
              <a:solidFill>
                <a:schemeClr val="bg1"/>
              </a:solidFill>
            </a:endParaRPr>
          </a:p>
        </p:txBody>
      </p:sp>
    </p:spTree>
    <p:extLst>
      <p:ext uri="{BB962C8B-B14F-4D97-AF65-F5344CB8AC3E}">
        <p14:creationId xmlns:p14="http://schemas.microsoft.com/office/powerpoint/2010/main" val="111968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685048" cy="923330"/>
          </a:xfrm>
          <a:prstGeom prst="rect">
            <a:avLst/>
          </a:prstGeom>
          <a:noFill/>
        </p:spPr>
        <p:txBody>
          <a:bodyPr wrap="none" rtlCol="0">
            <a:spAutoFit/>
          </a:bodyPr>
          <a:lstStyle/>
          <a:p>
            <a:r>
              <a:rPr lang="es-ES" sz="5400" b="1" dirty="0">
                <a:solidFill>
                  <a:schemeClr val="bg2">
                    <a:lumMod val="25000"/>
                  </a:schemeClr>
                </a:solidFill>
              </a:rPr>
              <a:t>Justificación</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9" name="CuadroTexto 8">
            <a:extLst>
              <a:ext uri="{FF2B5EF4-FFF2-40B4-BE49-F238E27FC236}">
                <a16:creationId xmlns:a16="http://schemas.microsoft.com/office/drawing/2014/main" id="{7514F490-0413-473E-8807-9D0BBFFB7BDF}"/>
              </a:ext>
            </a:extLst>
          </p:cNvPr>
          <p:cNvSpPr txBox="1"/>
          <p:nvPr/>
        </p:nvSpPr>
        <p:spPr>
          <a:xfrm>
            <a:off x="436195" y="6026552"/>
            <a:ext cx="11519072" cy="646331"/>
          </a:xfrm>
          <a:prstGeom prst="rect">
            <a:avLst/>
          </a:prstGeom>
          <a:noFill/>
        </p:spPr>
        <p:txBody>
          <a:bodyPr wrap="square">
            <a:spAutoFit/>
          </a:bodyPr>
          <a:lstStyle/>
          <a:p>
            <a:pPr algn="l"/>
            <a:r>
              <a:rPr lang="es-CO" sz="1800" b="0" i="0" u="none" strike="noStrike" baseline="0" dirty="0">
                <a:latin typeface="+mj-lt"/>
                <a:ea typeface="Microsoft JhengHei UI" panose="020B0604030504040204" pitchFamily="34" charset="-120"/>
              </a:rPr>
              <a:t>Frente a esta problemática </a:t>
            </a:r>
            <a:r>
              <a:rPr lang="es-ES" sz="1800" b="0" i="0" u="none" strike="noStrike" baseline="0" dirty="0">
                <a:latin typeface="+mj-lt"/>
                <a:ea typeface="Microsoft JhengHei UI" panose="020B0604030504040204" pitchFamily="34" charset="-120"/>
              </a:rPr>
              <a:t>surge la propuesta de utilizar la información de ofertas de mercado para estimar</a:t>
            </a:r>
          </a:p>
          <a:p>
            <a:pPr algn="ctr"/>
            <a:r>
              <a:rPr lang="es-ES" sz="1800" b="0" i="0" u="none" strike="noStrike" baseline="0" dirty="0">
                <a:latin typeface="+mj-lt"/>
                <a:ea typeface="Microsoft JhengHei UI" panose="020B0604030504040204" pitchFamily="34" charset="-120"/>
              </a:rPr>
              <a:t>las tasas de capitalización de renta (TCR).</a:t>
            </a:r>
            <a:endParaRPr lang="es-CO" dirty="0">
              <a:latin typeface="+mj-lt"/>
              <a:ea typeface="Microsoft JhengHei UI" panose="020B0604030504040204" pitchFamily="34" charset="-120"/>
            </a:endParaRPr>
          </a:p>
        </p:txBody>
      </p:sp>
      <p:grpSp>
        <p:nvGrpSpPr>
          <p:cNvPr id="5" name="Grupo 4">
            <a:extLst>
              <a:ext uri="{FF2B5EF4-FFF2-40B4-BE49-F238E27FC236}">
                <a16:creationId xmlns:a16="http://schemas.microsoft.com/office/drawing/2014/main" id="{BDDB3A3B-9923-4FD7-8509-E3A9644CB897}"/>
              </a:ext>
            </a:extLst>
          </p:cNvPr>
          <p:cNvGrpSpPr/>
          <p:nvPr/>
        </p:nvGrpSpPr>
        <p:grpSpPr>
          <a:xfrm>
            <a:off x="4693301" y="955045"/>
            <a:ext cx="6906754" cy="1859726"/>
            <a:chOff x="4693301" y="955045"/>
            <a:chExt cx="6453485" cy="1691832"/>
          </a:xfrm>
        </p:grpSpPr>
        <p:pic>
          <p:nvPicPr>
            <p:cNvPr id="13" name="Gráfico 12" descr="Marca de verificación con relleno sólido">
              <a:extLst>
                <a:ext uri="{FF2B5EF4-FFF2-40B4-BE49-F238E27FC236}">
                  <a16:creationId xmlns:a16="http://schemas.microsoft.com/office/drawing/2014/main" id="{9F1B0062-223C-41B6-A248-89247DB8E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9257" y="1630154"/>
              <a:ext cx="731520" cy="731520"/>
            </a:xfrm>
            <a:prstGeom prst="rect">
              <a:avLst/>
            </a:prstGeom>
          </p:spPr>
        </p:pic>
        <p:grpSp>
          <p:nvGrpSpPr>
            <p:cNvPr id="3" name="Grupo 2">
              <a:extLst>
                <a:ext uri="{FF2B5EF4-FFF2-40B4-BE49-F238E27FC236}">
                  <a16:creationId xmlns:a16="http://schemas.microsoft.com/office/drawing/2014/main" id="{5FB197A1-B4A9-4088-9AEA-280EC5FAFE6C}"/>
                </a:ext>
              </a:extLst>
            </p:cNvPr>
            <p:cNvGrpSpPr/>
            <p:nvPr/>
          </p:nvGrpSpPr>
          <p:grpSpPr>
            <a:xfrm>
              <a:off x="4693301" y="955045"/>
              <a:ext cx="6453485" cy="1691832"/>
              <a:chOff x="4693301" y="955045"/>
              <a:chExt cx="6453485" cy="1691832"/>
            </a:xfrm>
          </p:grpSpPr>
          <p:grpSp>
            <p:nvGrpSpPr>
              <p:cNvPr id="10" name="Google Shape;791;p52">
                <a:extLst>
                  <a:ext uri="{FF2B5EF4-FFF2-40B4-BE49-F238E27FC236}">
                    <a16:creationId xmlns:a16="http://schemas.microsoft.com/office/drawing/2014/main" id="{373ACE05-711A-4B27-AB66-3BC049DF305C}"/>
                  </a:ext>
                </a:extLst>
              </p:cNvPr>
              <p:cNvGrpSpPr/>
              <p:nvPr/>
            </p:nvGrpSpPr>
            <p:grpSpPr>
              <a:xfrm>
                <a:off x="4693301" y="955045"/>
                <a:ext cx="1646795" cy="1645935"/>
                <a:chOff x="4411970" y="4340222"/>
                <a:chExt cx="197723" cy="197677"/>
              </a:xfrm>
              <a:noFill/>
            </p:grpSpPr>
            <p:sp>
              <p:nvSpPr>
                <p:cNvPr id="12" name="Google Shape;792;p52">
                  <a:extLst>
                    <a:ext uri="{FF2B5EF4-FFF2-40B4-BE49-F238E27FC236}">
                      <a16:creationId xmlns:a16="http://schemas.microsoft.com/office/drawing/2014/main" id="{9874D99E-63BD-44F0-80E2-E59EAE7C8CE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3;p52">
                  <a:extLst>
                    <a:ext uri="{FF2B5EF4-FFF2-40B4-BE49-F238E27FC236}">
                      <a16:creationId xmlns:a16="http://schemas.microsoft.com/office/drawing/2014/main" id="{581F9F00-DB9E-4397-906A-08A66B03F7E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DC84CBA7-A1DB-48EE-BE48-E56F13938C37}"/>
                  </a:ext>
                </a:extLst>
              </p:cNvPr>
              <p:cNvSpPr txBox="1"/>
              <p:nvPr/>
            </p:nvSpPr>
            <p:spPr>
              <a:xfrm>
                <a:off x="6610109" y="1446548"/>
                <a:ext cx="4536677" cy="1200329"/>
              </a:xfrm>
              <a:prstGeom prst="rect">
                <a:avLst/>
              </a:prstGeom>
              <a:noFill/>
            </p:spPr>
            <p:txBody>
              <a:bodyPr wrap="square" rtlCol="0">
                <a:spAutoFit/>
              </a:bodyPr>
              <a:lstStyle/>
              <a:p>
                <a:pPr algn="ctr"/>
                <a:r>
                  <a:rPr lang="es-ES" sz="1800" dirty="0">
                    <a:solidFill>
                      <a:schemeClr val="bg2">
                        <a:lumMod val="25000"/>
                      </a:schemeClr>
                    </a:solidFill>
                  </a:rPr>
                  <a:t>La UAECD cuenta </a:t>
                </a:r>
                <a:r>
                  <a:rPr lang="es-ES" sz="1800" dirty="0">
                    <a:solidFill>
                      <a:schemeClr val="tx1"/>
                    </a:solidFill>
                  </a:rPr>
                  <a:t>con una amplia base de </a:t>
                </a:r>
                <a:r>
                  <a:rPr lang="es-ES" sz="1800" b="1" dirty="0">
                    <a:solidFill>
                      <a:schemeClr val="tx1"/>
                    </a:solidFill>
                  </a:rPr>
                  <a:t>ofertas de mercado de venta y arriendo</a:t>
                </a:r>
                <a:r>
                  <a:rPr lang="es-ES" sz="1800" dirty="0">
                    <a:solidFill>
                      <a:schemeClr val="bg2">
                        <a:lumMod val="25000"/>
                      </a:schemeClr>
                    </a:solidFill>
                  </a:rPr>
                  <a:t> : obtenida de su fuente primaria OIC y de diferentes fuentes secundarias.</a:t>
                </a:r>
                <a:endParaRPr lang="es-CO" sz="1800" dirty="0"/>
              </a:p>
            </p:txBody>
          </p:sp>
        </p:grpSp>
      </p:grpSp>
      <p:grpSp>
        <p:nvGrpSpPr>
          <p:cNvPr id="4" name="Grupo 3">
            <a:extLst>
              <a:ext uri="{FF2B5EF4-FFF2-40B4-BE49-F238E27FC236}">
                <a16:creationId xmlns:a16="http://schemas.microsoft.com/office/drawing/2014/main" id="{037F71E9-9CA3-4154-A47D-E99A1717763B}"/>
              </a:ext>
            </a:extLst>
          </p:cNvPr>
          <p:cNvGrpSpPr/>
          <p:nvPr/>
        </p:nvGrpSpPr>
        <p:grpSpPr>
          <a:xfrm>
            <a:off x="4694844" y="3429003"/>
            <a:ext cx="6904140" cy="1890052"/>
            <a:chOff x="4693301" y="3246697"/>
            <a:chExt cx="6452467" cy="1718230"/>
          </a:xfrm>
        </p:grpSpPr>
        <p:grpSp>
          <p:nvGrpSpPr>
            <p:cNvPr id="18" name="Grupo 17">
              <a:extLst>
                <a:ext uri="{FF2B5EF4-FFF2-40B4-BE49-F238E27FC236}">
                  <a16:creationId xmlns:a16="http://schemas.microsoft.com/office/drawing/2014/main" id="{E5904250-E977-4C15-8C6E-7E1869CFC443}"/>
                </a:ext>
              </a:extLst>
            </p:cNvPr>
            <p:cNvGrpSpPr/>
            <p:nvPr/>
          </p:nvGrpSpPr>
          <p:grpSpPr>
            <a:xfrm>
              <a:off x="4693301" y="3246697"/>
              <a:ext cx="6452467" cy="1718230"/>
              <a:chOff x="4693301" y="955045"/>
              <a:chExt cx="6452467" cy="1718230"/>
            </a:xfrm>
          </p:grpSpPr>
          <p:grpSp>
            <p:nvGrpSpPr>
              <p:cNvPr id="19" name="Google Shape;791;p52">
                <a:extLst>
                  <a:ext uri="{FF2B5EF4-FFF2-40B4-BE49-F238E27FC236}">
                    <a16:creationId xmlns:a16="http://schemas.microsoft.com/office/drawing/2014/main" id="{5A3DF138-8725-4A0D-B762-8D630D337A30}"/>
                  </a:ext>
                </a:extLst>
              </p:cNvPr>
              <p:cNvGrpSpPr/>
              <p:nvPr/>
            </p:nvGrpSpPr>
            <p:grpSpPr>
              <a:xfrm>
                <a:off x="4693301" y="955045"/>
                <a:ext cx="1646795" cy="1645935"/>
                <a:chOff x="4411970" y="4340222"/>
                <a:chExt cx="197723" cy="197677"/>
              </a:xfrm>
              <a:noFill/>
            </p:grpSpPr>
            <p:sp>
              <p:nvSpPr>
                <p:cNvPr id="21" name="Google Shape;792;p52">
                  <a:extLst>
                    <a:ext uri="{FF2B5EF4-FFF2-40B4-BE49-F238E27FC236}">
                      <a16:creationId xmlns:a16="http://schemas.microsoft.com/office/drawing/2014/main" id="{3DE6C568-1EDB-42D3-85EE-3D5589D6AE14}"/>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3;p52">
                  <a:extLst>
                    <a:ext uri="{FF2B5EF4-FFF2-40B4-BE49-F238E27FC236}">
                      <a16:creationId xmlns:a16="http://schemas.microsoft.com/office/drawing/2014/main" id="{84680675-0A42-4CB6-91D4-8BF93188452F}"/>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uadroTexto 19">
                <a:extLst>
                  <a:ext uri="{FF2B5EF4-FFF2-40B4-BE49-F238E27FC236}">
                    <a16:creationId xmlns:a16="http://schemas.microsoft.com/office/drawing/2014/main" id="{9AF0EF28-B5E6-4A96-BB9A-E89ED7368733}"/>
                  </a:ext>
                </a:extLst>
              </p:cNvPr>
              <p:cNvSpPr txBox="1"/>
              <p:nvPr/>
            </p:nvSpPr>
            <p:spPr>
              <a:xfrm>
                <a:off x="6609091" y="1330249"/>
                <a:ext cx="4536677" cy="1343026"/>
              </a:xfrm>
              <a:prstGeom prst="rect">
                <a:avLst/>
              </a:prstGeom>
              <a:noFill/>
            </p:spPr>
            <p:txBody>
              <a:bodyPr wrap="square" rtlCol="0">
                <a:spAutoFit/>
              </a:bodyPr>
              <a:lstStyle/>
              <a:p>
                <a:pPr algn="ctr"/>
                <a:r>
                  <a:rPr lang="es-ES" sz="1800" b="1" dirty="0"/>
                  <a:t>Las tasas de capitalización de renta (TCR)</a:t>
                </a:r>
                <a:r>
                  <a:rPr lang="es-ES" sz="1800" dirty="0"/>
                  <a:t>, </a:t>
                </a:r>
                <a:r>
                  <a:rPr lang="es-ES" sz="1800" dirty="0">
                    <a:solidFill>
                      <a:schemeClr val="bg2">
                        <a:lumMod val="25000"/>
                      </a:schemeClr>
                    </a:solidFill>
                  </a:rPr>
                  <a:t>son útiles en el campo de la valuación inmobiliaria porque </a:t>
                </a:r>
                <a:r>
                  <a:rPr lang="es-ES" sz="1800" b="1" dirty="0"/>
                  <a:t>permiten estimar el valor de mercado de un inmueble a partir del valor de arriendo o alquiler</a:t>
                </a:r>
              </a:p>
            </p:txBody>
          </p:sp>
        </p:grpSp>
        <p:pic>
          <p:nvPicPr>
            <p:cNvPr id="24" name="Gráfico 23" descr="Marca de verificación con relleno sólido">
              <a:extLst>
                <a:ext uri="{FF2B5EF4-FFF2-40B4-BE49-F238E27FC236}">
                  <a16:creationId xmlns:a16="http://schemas.microsoft.com/office/drawing/2014/main" id="{E3EF1F3D-CF88-4A0A-B0B6-43DA0B2773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960" y="3908377"/>
              <a:ext cx="731520" cy="731520"/>
            </a:xfrm>
            <a:prstGeom prst="rect">
              <a:avLst/>
            </a:prstGeom>
          </p:spPr>
        </p:pic>
      </p:grpSp>
      <p:sp>
        <p:nvSpPr>
          <p:cNvPr id="26" name="CuadroTexto 25">
            <a:extLst>
              <a:ext uri="{FF2B5EF4-FFF2-40B4-BE49-F238E27FC236}">
                <a16:creationId xmlns:a16="http://schemas.microsoft.com/office/drawing/2014/main" id="{11FC8518-A17E-4E54-BEE0-5A6EF63E4361}"/>
              </a:ext>
            </a:extLst>
          </p:cNvPr>
          <p:cNvSpPr txBox="1"/>
          <p:nvPr/>
        </p:nvSpPr>
        <p:spPr>
          <a:xfrm>
            <a:off x="436195" y="2696165"/>
            <a:ext cx="4257106" cy="1200329"/>
          </a:xfrm>
          <a:prstGeom prst="rect">
            <a:avLst/>
          </a:prstGeom>
          <a:noFill/>
        </p:spPr>
        <p:txBody>
          <a:bodyPr wrap="square">
            <a:spAutoFit/>
          </a:bodyPr>
          <a:lstStyle/>
          <a:p>
            <a:pPr algn="just"/>
            <a:r>
              <a:rPr lang="es-ES" sz="1800" dirty="0"/>
              <a:t>En la UAECD se han identificado dificultades relacionadas con la </a:t>
            </a:r>
            <a:r>
              <a:rPr lang="es-ES" sz="1800" b="1" dirty="0"/>
              <a:t>escasa o nula información de valores comerciales en algunas locaciones de la ciudad.</a:t>
            </a:r>
          </a:p>
        </p:txBody>
      </p:sp>
    </p:spTree>
    <p:extLst>
      <p:ext uri="{BB962C8B-B14F-4D97-AF65-F5344CB8AC3E}">
        <p14:creationId xmlns:p14="http://schemas.microsoft.com/office/powerpoint/2010/main" val="40682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2922660" cy="923330"/>
          </a:xfrm>
          <a:prstGeom prst="rect">
            <a:avLst/>
          </a:prstGeom>
          <a:noFill/>
        </p:spPr>
        <p:txBody>
          <a:bodyPr wrap="none" rtlCol="0">
            <a:spAutoFit/>
          </a:bodyPr>
          <a:lstStyle/>
          <a:p>
            <a:r>
              <a:rPr lang="es-ES" sz="5400" b="1" dirty="0">
                <a:solidFill>
                  <a:schemeClr val="bg2">
                    <a:lumMod val="25000"/>
                  </a:schemeClr>
                </a:solidFill>
              </a:rPr>
              <a:t>Objetivos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 name="CuadroTexto 2">
            <a:extLst>
              <a:ext uri="{FF2B5EF4-FFF2-40B4-BE49-F238E27FC236}">
                <a16:creationId xmlns:a16="http://schemas.microsoft.com/office/drawing/2014/main" id="{FDA67EB2-E8CC-4077-8839-0EC4AE8B06E6}"/>
              </a:ext>
            </a:extLst>
          </p:cNvPr>
          <p:cNvSpPr txBox="1"/>
          <p:nvPr/>
        </p:nvSpPr>
        <p:spPr>
          <a:xfrm>
            <a:off x="334782" y="1728048"/>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General</a:t>
            </a:r>
          </a:p>
        </p:txBody>
      </p:sp>
      <p:sp>
        <p:nvSpPr>
          <p:cNvPr id="9" name="CuadroTexto 8">
            <a:extLst>
              <a:ext uri="{FF2B5EF4-FFF2-40B4-BE49-F238E27FC236}">
                <a16:creationId xmlns:a16="http://schemas.microsoft.com/office/drawing/2014/main" id="{0BCBA9F4-B824-4EBD-AA10-7B8C2BA0A466}"/>
              </a:ext>
            </a:extLst>
          </p:cNvPr>
          <p:cNvSpPr txBox="1"/>
          <p:nvPr/>
        </p:nvSpPr>
        <p:spPr>
          <a:xfrm>
            <a:off x="2044266" y="1247051"/>
            <a:ext cx="9117218" cy="1569660"/>
          </a:xfrm>
          <a:prstGeom prst="rect">
            <a:avLst/>
          </a:prstGeom>
          <a:noFill/>
          <a:ln>
            <a:noFill/>
          </a:ln>
        </p:spPr>
        <p:txBody>
          <a:bodyPr wrap="square">
            <a:spAutoFit/>
          </a:bodyPr>
          <a:lstStyle/>
          <a:p>
            <a:pPr lvl="0" algn="just"/>
            <a:r>
              <a:rPr lang="es-ES" sz="2400" b="1" dirty="0"/>
              <a:t>Proponer una metodología para la estimación de las TCR y hacer la estimación del índice para inmuebles residenciales de Bogotá, según tipos de inmuebles, estratos y diferentes desagregaciones geográficas como lo son las localidades y sectores catastrales</a:t>
            </a:r>
            <a:r>
              <a:rPr lang="es-ES" sz="2400" b="0" dirty="0">
                <a:effectLst>
                  <a:outerShdw blurRad="38100" dist="38100" dir="2700000" algn="tl">
                    <a:srgbClr val="000000">
                      <a:alpha val="43137"/>
                    </a:srgbClr>
                  </a:outerShdw>
                </a:effectLst>
              </a:rPr>
              <a:t>.</a:t>
            </a:r>
            <a:endParaRPr lang="es-CO" sz="2400" b="0" dirty="0">
              <a:effectLst>
                <a:outerShdw blurRad="38100" dist="38100" dir="2700000" algn="tl">
                  <a:srgbClr val="000000">
                    <a:alpha val="43137"/>
                  </a:srgbClr>
                </a:outerShdw>
              </a:effectLst>
            </a:endParaRPr>
          </a:p>
        </p:txBody>
      </p:sp>
      <p:grpSp>
        <p:nvGrpSpPr>
          <p:cNvPr id="42" name="Grupo 41">
            <a:extLst>
              <a:ext uri="{FF2B5EF4-FFF2-40B4-BE49-F238E27FC236}">
                <a16:creationId xmlns:a16="http://schemas.microsoft.com/office/drawing/2014/main" id="{B8F87B79-7F6D-4FF0-A1C4-DD0595595380}"/>
              </a:ext>
            </a:extLst>
          </p:cNvPr>
          <p:cNvGrpSpPr/>
          <p:nvPr/>
        </p:nvGrpSpPr>
        <p:grpSpPr>
          <a:xfrm>
            <a:off x="2044266" y="3189379"/>
            <a:ext cx="9981060" cy="3143780"/>
            <a:chOff x="2044266" y="3177915"/>
            <a:chExt cx="9981060" cy="3143780"/>
          </a:xfrm>
        </p:grpSpPr>
        <p:grpSp>
          <p:nvGrpSpPr>
            <p:cNvPr id="26" name="Grupo 25">
              <a:extLst>
                <a:ext uri="{FF2B5EF4-FFF2-40B4-BE49-F238E27FC236}">
                  <a16:creationId xmlns:a16="http://schemas.microsoft.com/office/drawing/2014/main" id="{FD92AF3A-B220-4CC7-B444-6A208BC501D0}"/>
                </a:ext>
              </a:extLst>
            </p:cNvPr>
            <p:cNvGrpSpPr/>
            <p:nvPr/>
          </p:nvGrpSpPr>
          <p:grpSpPr>
            <a:xfrm>
              <a:off x="2044266" y="3299972"/>
              <a:ext cx="9812952" cy="523356"/>
              <a:chOff x="984946" y="2508578"/>
              <a:chExt cx="10649128" cy="523356"/>
            </a:xfrm>
          </p:grpSpPr>
          <p:sp>
            <p:nvSpPr>
              <p:cNvPr id="27" name="Rectángulo 26">
                <a:extLst>
                  <a:ext uri="{FF2B5EF4-FFF2-40B4-BE49-F238E27FC236}">
                    <a16:creationId xmlns:a16="http://schemas.microsoft.com/office/drawing/2014/main" id="{AB51417A-1A79-4DD7-830E-F08C05D5DB58}"/>
                  </a:ext>
                </a:extLst>
              </p:cNvPr>
              <p:cNvSpPr/>
              <p:nvPr/>
            </p:nvSpPr>
            <p:spPr>
              <a:xfrm>
                <a:off x="984948" y="2579322"/>
                <a:ext cx="10649126"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CuadroTexto 27">
                <a:extLst>
                  <a:ext uri="{FF2B5EF4-FFF2-40B4-BE49-F238E27FC236}">
                    <a16:creationId xmlns:a16="http://schemas.microsoft.com/office/drawing/2014/main" id="{8FBCD2E4-0A39-4D7F-AD92-7CA3D20ACEA4}"/>
                  </a:ext>
                </a:extLst>
              </p:cNvPr>
              <p:cNvSpPr txBox="1"/>
              <p:nvPr/>
            </p:nvSpPr>
            <p:spPr>
              <a:xfrm>
                <a:off x="984946" y="2508578"/>
                <a:ext cx="10649126"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Identificar metodologías </a:t>
                </a:r>
                <a:r>
                  <a:rPr lang="es-ES" sz="2000" kern="1200" dirty="0"/>
                  <a:t>que sirvan de referencia para el desarrollo del estudio.</a:t>
                </a:r>
                <a:endParaRPr lang="es-CO" sz="2000" kern="1200" dirty="0"/>
              </a:p>
            </p:txBody>
          </p:sp>
        </p:grpSp>
        <p:grpSp>
          <p:nvGrpSpPr>
            <p:cNvPr id="29" name="Grupo 28">
              <a:extLst>
                <a:ext uri="{FF2B5EF4-FFF2-40B4-BE49-F238E27FC236}">
                  <a16:creationId xmlns:a16="http://schemas.microsoft.com/office/drawing/2014/main" id="{F04D87EE-DD03-4881-91DC-73F38D30CFC8}"/>
                </a:ext>
              </a:extLst>
            </p:cNvPr>
            <p:cNvGrpSpPr/>
            <p:nvPr/>
          </p:nvGrpSpPr>
          <p:grpSpPr>
            <a:xfrm>
              <a:off x="2044267" y="3953552"/>
              <a:ext cx="9812952" cy="452612"/>
              <a:chOff x="984948" y="3131256"/>
              <a:chExt cx="6011097" cy="452612"/>
            </a:xfrm>
          </p:grpSpPr>
          <p:sp>
            <p:nvSpPr>
              <p:cNvPr id="30" name="Rectángulo 29">
                <a:extLst>
                  <a:ext uri="{FF2B5EF4-FFF2-40B4-BE49-F238E27FC236}">
                    <a16:creationId xmlns:a16="http://schemas.microsoft.com/office/drawing/2014/main" id="{C668B5A1-F9EC-452B-8970-43714896E14E}"/>
                  </a:ext>
                </a:extLst>
              </p:cNvPr>
              <p:cNvSpPr/>
              <p:nvPr/>
            </p:nvSpPr>
            <p:spPr>
              <a:xfrm>
                <a:off x="984948" y="3131256"/>
                <a:ext cx="6011097"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CuadroTexto 30">
                <a:extLst>
                  <a:ext uri="{FF2B5EF4-FFF2-40B4-BE49-F238E27FC236}">
                    <a16:creationId xmlns:a16="http://schemas.microsoft.com/office/drawing/2014/main" id="{542427BF-BB44-4401-B8A3-5BB123A043B2}"/>
                  </a:ext>
                </a:extLst>
              </p:cNvPr>
              <p:cNvSpPr txBox="1"/>
              <p:nvPr/>
            </p:nvSpPr>
            <p:spPr>
              <a:xfrm>
                <a:off x="984948" y="3131256"/>
                <a:ext cx="6011097"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Realizar</a:t>
                </a:r>
                <a:r>
                  <a:rPr lang="es-ES" sz="2000" kern="1200" dirty="0"/>
                  <a:t> un </a:t>
                </a:r>
                <a:r>
                  <a:rPr lang="es-ES" sz="2000" b="1" kern="1200" dirty="0"/>
                  <a:t>análisis descriptivo </a:t>
                </a:r>
                <a:r>
                  <a:rPr lang="es-ES" sz="2000" b="0" kern="1200" dirty="0"/>
                  <a:t>de la base de datos </a:t>
                </a:r>
                <a:r>
                  <a:rPr lang="es-ES" sz="2000" kern="1200" dirty="0"/>
                  <a:t>disponible para la realización del ejercicio.</a:t>
                </a:r>
              </a:p>
            </p:txBody>
          </p:sp>
        </p:grpSp>
        <p:grpSp>
          <p:nvGrpSpPr>
            <p:cNvPr id="32" name="Grupo 31">
              <a:extLst>
                <a:ext uri="{FF2B5EF4-FFF2-40B4-BE49-F238E27FC236}">
                  <a16:creationId xmlns:a16="http://schemas.microsoft.com/office/drawing/2014/main" id="{2B5F2F76-056A-4415-A96B-F3E0EF39310D}"/>
                </a:ext>
              </a:extLst>
            </p:cNvPr>
            <p:cNvGrpSpPr/>
            <p:nvPr/>
          </p:nvGrpSpPr>
          <p:grpSpPr>
            <a:xfrm>
              <a:off x="2044267" y="4551151"/>
              <a:ext cx="9812951" cy="452612"/>
              <a:chOff x="984948" y="3606500"/>
              <a:chExt cx="7991672" cy="452612"/>
            </a:xfrm>
          </p:grpSpPr>
          <p:sp>
            <p:nvSpPr>
              <p:cNvPr id="33" name="Rectángulo 32">
                <a:extLst>
                  <a:ext uri="{FF2B5EF4-FFF2-40B4-BE49-F238E27FC236}">
                    <a16:creationId xmlns:a16="http://schemas.microsoft.com/office/drawing/2014/main" id="{D0D2D79D-AA4F-4A4D-840E-40EBF776506F}"/>
                  </a:ext>
                </a:extLst>
              </p:cNvPr>
              <p:cNvSpPr/>
              <p:nvPr/>
            </p:nvSpPr>
            <p:spPr>
              <a:xfrm>
                <a:off x="984948" y="3606500"/>
                <a:ext cx="7991672"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CuadroTexto 33">
                <a:extLst>
                  <a:ext uri="{FF2B5EF4-FFF2-40B4-BE49-F238E27FC236}">
                    <a16:creationId xmlns:a16="http://schemas.microsoft.com/office/drawing/2014/main" id="{4DDFF363-5B4C-4E55-86A7-5F7E52E30907}"/>
                  </a:ext>
                </a:extLst>
              </p:cNvPr>
              <p:cNvSpPr txBox="1"/>
              <p:nvPr/>
            </p:nvSpPr>
            <p:spPr>
              <a:xfrm>
                <a:off x="984948" y="3606500"/>
                <a:ext cx="7991672"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Detectar</a:t>
                </a:r>
                <a:r>
                  <a:rPr lang="es-ES" sz="2000" kern="1200" dirty="0"/>
                  <a:t> aquellas </a:t>
                </a:r>
                <a:r>
                  <a:rPr lang="es-ES" sz="2000" b="1" kern="1200" dirty="0"/>
                  <a:t>ofertas atípicas </a:t>
                </a:r>
                <a:r>
                  <a:rPr lang="es-ES" sz="2000" kern="1200" dirty="0"/>
                  <a:t>que puedan sesgar los resultados del estudio.</a:t>
                </a:r>
              </a:p>
            </p:txBody>
          </p:sp>
        </p:grpSp>
        <p:grpSp>
          <p:nvGrpSpPr>
            <p:cNvPr id="35" name="Grupo 34">
              <a:extLst>
                <a:ext uri="{FF2B5EF4-FFF2-40B4-BE49-F238E27FC236}">
                  <a16:creationId xmlns:a16="http://schemas.microsoft.com/office/drawing/2014/main" id="{8AB3C3B4-4498-4265-8B00-00B6835EDFA4}"/>
                </a:ext>
              </a:extLst>
            </p:cNvPr>
            <p:cNvGrpSpPr/>
            <p:nvPr/>
          </p:nvGrpSpPr>
          <p:grpSpPr>
            <a:xfrm>
              <a:off x="2044268" y="5082584"/>
              <a:ext cx="9812950" cy="777066"/>
              <a:chOff x="984948" y="4032635"/>
              <a:chExt cx="8986779" cy="777066"/>
            </a:xfrm>
          </p:grpSpPr>
          <p:sp>
            <p:nvSpPr>
              <p:cNvPr id="36" name="Rectángulo 35">
                <a:extLst>
                  <a:ext uri="{FF2B5EF4-FFF2-40B4-BE49-F238E27FC236}">
                    <a16:creationId xmlns:a16="http://schemas.microsoft.com/office/drawing/2014/main" id="{C9417042-248B-47BF-B5C3-7F1BCE9C0006}"/>
                  </a:ext>
                </a:extLst>
              </p:cNvPr>
              <p:cNvSpPr/>
              <p:nvPr/>
            </p:nvSpPr>
            <p:spPr>
              <a:xfrm>
                <a:off x="984948" y="4032635"/>
                <a:ext cx="8986779" cy="6849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CuadroTexto 36">
                <a:extLst>
                  <a:ext uri="{FF2B5EF4-FFF2-40B4-BE49-F238E27FC236}">
                    <a16:creationId xmlns:a16="http://schemas.microsoft.com/office/drawing/2014/main" id="{E15F62F0-5E21-47E1-B228-935BAC51354C}"/>
                  </a:ext>
                </a:extLst>
              </p:cNvPr>
              <p:cNvSpPr txBox="1"/>
              <p:nvPr/>
            </p:nvSpPr>
            <p:spPr>
              <a:xfrm>
                <a:off x="984948" y="4124726"/>
                <a:ext cx="8986779" cy="6849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Calcular las TCR </a:t>
                </a:r>
                <a:r>
                  <a:rPr lang="es-ES" sz="2000" kern="1200" dirty="0"/>
                  <a:t>para inmuebles de uso residencial en diferentes desagregaciones: tipos de inmuebles, estrato, localidad y sector catastral</a:t>
                </a:r>
              </a:p>
            </p:txBody>
          </p:sp>
        </p:grpSp>
        <p:grpSp>
          <p:nvGrpSpPr>
            <p:cNvPr id="38" name="Grupo 37">
              <a:extLst>
                <a:ext uri="{FF2B5EF4-FFF2-40B4-BE49-F238E27FC236}">
                  <a16:creationId xmlns:a16="http://schemas.microsoft.com/office/drawing/2014/main" id="{3E273E3F-40C8-4697-B981-C544BEBCEBA5}"/>
                </a:ext>
              </a:extLst>
            </p:cNvPr>
            <p:cNvGrpSpPr/>
            <p:nvPr/>
          </p:nvGrpSpPr>
          <p:grpSpPr>
            <a:xfrm>
              <a:off x="2044268" y="5837917"/>
              <a:ext cx="9981058" cy="452612"/>
              <a:chOff x="984948" y="4789349"/>
              <a:chExt cx="9981058" cy="452612"/>
            </a:xfrm>
          </p:grpSpPr>
          <p:sp>
            <p:nvSpPr>
              <p:cNvPr id="39" name="Rectángulo 38">
                <a:extLst>
                  <a:ext uri="{FF2B5EF4-FFF2-40B4-BE49-F238E27FC236}">
                    <a16:creationId xmlns:a16="http://schemas.microsoft.com/office/drawing/2014/main" id="{3D085A5C-049A-4FE4-A900-38C19A194C21}"/>
                  </a:ext>
                </a:extLst>
              </p:cNvPr>
              <p:cNvSpPr/>
              <p:nvPr/>
            </p:nvSpPr>
            <p:spPr>
              <a:xfrm>
                <a:off x="984948" y="4789349"/>
                <a:ext cx="9981058" cy="4526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CuadroTexto 39">
                <a:extLst>
                  <a:ext uri="{FF2B5EF4-FFF2-40B4-BE49-F238E27FC236}">
                    <a16:creationId xmlns:a16="http://schemas.microsoft.com/office/drawing/2014/main" id="{BE513700-D47B-4A8E-BCAC-F776170FC9BA}"/>
                  </a:ext>
                </a:extLst>
              </p:cNvPr>
              <p:cNvSpPr txBox="1"/>
              <p:nvPr/>
            </p:nvSpPr>
            <p:spPr>
              <a:xfrm>
                <a:off x="984948" y="4789349"/>
                <a:ext cx="9981058" cy="452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b="1" kern="1200" dirty="0"/>
                  <a:t>Presentar</a:t>
                </a:r>
                <a:r>
                  <a:rPr lang="es-ES" sz="2000" kern="1200" dirty="0"/>
                  <a:t> una </a:t>
                </a:r>
                <a:r>
                  <a:rPr lang="es-ES" sz="2000" b="1" kern="1200" dirty="0"/>
                  <a:t>documentación metodológica </a:t>
                </a:r>
                <a:r>
                  <a:rPr lang="es-ES" sz="2000" kern="1200" dirty="0"/>
                  <a:t>de los resultados</a:t>
                </a:r>
              </a:p>
            </p:txBody>
          </p:sp>
        </p:grpSp>
        <p:grpSp>
          <p:nvGrpSpPr>
            <p:cNvPr id="41" name="Grupo 40">
              <a:extLst>
                <a:ext uri="{FF2B5EF4-FFF2-40B4-BE49-F238E27FC236}">
                  <a16:creationId xmlns:a16="http://schemas.microsoft.com/office/drawing/2014/main" id="{D5766557-945B-4484-B7D8-BFFB3BD18D36}"/>
                </a:ext>
              </a:extLst>
            </p:cNvPr>
            <p:cNvGrpSpPr/>
            <p:nvPr/>
          </p:nvGrpSpPr>
          <p:grpSpPr>
            <a:xfrm>
              <a:off x="2044266" y="3177915"/>
              <a:ext cx="9827942" cy="3143780"/>
              <a:chOff x="2044266" y="3177915"/>
              <a:chExt cx="9827942" cy="3143780"/>
            </a:xfrm>
          </p:grpSpPr>
          <p:cxnSp>
            <p:nvCxnSpPr>
              <p:cNvPr id="7" name="Conector recto 6">
                <a:extLst>
                  <a:ext uri="{FF2B5EF4-FFF2-40B4-BE49-F238E27FC236}">
                    <a16:creationId xmlns:a16="http://schemas.microsoft.com/office/drawing/2014/main" id="{B28EA4D4-00F9-492A-91BC-DCAFAB134D39}"/>
                  </a:ext>
                </a:extLst>
              </p:cNvPr>
              <p:cNvCxnSpPr>
                <a:cxnSpLocks/>
              </p:cNvCxnSpPr>
              <p:nvPr/>
            </p:nvCxnSpPr>
            <p:spPr>
              <a:xfrm>
                <a:off x="2059257" y="3177915"/>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C0001AB-F3F5-4E47-8149-B347DA4D892C}"/>
                  </a:ext>
                </a:extLst>
              </p:cNvPr>
              <p:cNvCxnSpPr>
                <a:cxnSpLocks/>
              </p:cNvCxnSpPr>
              <p:nvPr/>
            </p:nvCxnSpPr>
            <p:spPr>
              <a:xfrm>
                <a:off x="2044267" y="3825827"/>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82B23851-505E-4E1F-9138-291DAFEB7CC6}"/>
                  </a:ext>
                </a:extLst>
              </p:cNvPr>
              <p:cNvCxnSpPr>
                <a:cxnSpLocks/>
              </p:cNvCxnSpPr>
              <p:nvPr/>
            </p:nvCxnSpPr>
            <p:spPr>
              <a:xfrm>
                <a:off x="2044267" y="4411998"/>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D73BE628-4F6B-4135-A432-13B8554606DB}"/>
                  </a:ext>
                </a:extLst>
              </p:cNvPr>
              <p:cNvCxnSpPr>
                <a:cxnSpLocks/>
              </p:cNvCxnSpPr>
              <p:nvPr/>
            </p:nvCxnSpPr>
            <p:spPr>
              <a:xfrm>
                <a:off x="2044267" y="5026141"/>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4019D297-D73D-4964-A8D3-6583B21EFB82}"/>
                  </a:ext>
                </a:extLst>
              </p:cNvPr>
              <p:cNvCxnSpPr>
                <a:cxnSpLocks/>
              </p:cNvCxnSpPr>
              <p:nvPr/>
            </p:nvCxnSpPr>
            <p:spPr>
              <a:xfrm>
                <a:off x="2044267" y="5874832"/>
                <a:ext cx="98129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F278D0C1-B525-4CB7-BEC3-EE5F7DF9BAF5}"/>
                  </a:ext>
                </a:extLst>
              </p:cNvPr>
              <p:cNvCxnSpPr>
                <a:cxnSpLocks/>
              </p:cNvCxnSpPr>
              <p:nvPr/>
            </p:nvCxnSpPr>
            <p:spPr>
              <a:xfrm>
                <a:off x="2044266" y="6321695"/>
                <a:ext cx="9812952"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49" name="CuadroTexto 48">
            <a:extLst>
              <a:ext uri="{FF2B5EF4-FFF2-40B4-BE49-F238E27FC236}">
                <a16:creationId xmlns:a16="http://schemas.microsoft.com/office/drawing/2014/main" id="{9EEF54BE-2880-4F4A-A170-9F11E6FD4CA4}"/>
              </a:ext>
            </a:extLst>
          </p:cNvPr>
          <p:cNvSpPr txBox="1"/>
          <p:nvPr/>
        </p:nvSpPr>
        <p:spPr>
          <a:xfrm>
            <a:off x="334781" y="3215006"/>
            <a:ext cx="1598950" cy="461665"/>
          </a:xfrm>
          <a:prstGeom prst="rect">
            <a:avLst/>
          </a:prstGeom>
          <a:noFill/>
        </p:spPr>
        <p:txBody>
          <a:bodyPr wrap="square" rtlCol="0">
            <a:spAutoFit/>
          </a:bodyPr>
          <a:lstStyle/>
          <a:p>
            <a:pPr lvl="0"/>
            <a:r>
              <a:rPr lang="es-CO" sz="2400" b="0" dirty="0">
                <a:solidFill>
                  <a:srgbClr val="C00000"/>
                </a:solidFill>
                <a:effectLst>
                  <a:outerShdw blurRad="38100" dist="38100" dir="2700000" algn="tl">
                    <a:srgbClr val="000000">
                      <a:alpha val="43137"/>
                    </a:srgbClr>
                  </a:outerShdw>
                </a:effectLst>
              </a:rPr>
              <a:t>Específicos</a:t>
            </a:r>
          </a:p>
        </p:txBody>
      </p:sp>
    </p:spTree>
    <p:extLst>
      <p:ext uri="{BB962C8B-B14F-4D97-AF65-F5344CB8AC3E}">
        <p14:creationId xmlns:p14="http://schemas.microsoft.com/office/powerpoint/2010/main" val="209712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5426614" cy="923330"/>
          </a:xfrm>
          <a:prstGeom prst="rect">
            <a:avLst/>
          </a:prstGeom>
          <a:noFill/>
        </p:spPr>
        <p:txBody>
          <a:bodyPr wrap="none" rtlCol="0">
            <a:spAutoFit/>
          </a:bodyPr>
          <a:lstStyle/>
          <a:p>
            <a:r>
              <a:rPr lang="es-ES" sz="5400" b="1" dirty="0">
                <a:solidFill>
                  <a:schemeClr val="bg2">
                    <a:lumMod val="25000"/>
                  </a:schemeClr>
                </a:solidFill>
              </a:rPr>
              <a:t>Marco Conceptual</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mc:AlternateContent xmlns:mc="http://schemas.openxmlformats.org/markup-compatibility/2006">
        <mc:Choice xmlns:a14="http://schemas.microsoft.com/office/drawing/2010/main" Requires="a14">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887076921"/>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10" name="Diagrama 9">
                <a:extLst>
                  <a:ext uri="{FF2B5EF4-FFF2-40B4-BE49-F238E27FC236}">
                    <a16:creationId xmlns:a16="http://schemas.microsoft.com/office/drawing/2014/main" id="{0899978A-7870-4B63-8DEC-6DD98E2B81B6}"/>
                  </a:ext>
                </a:extLst>
              </p:cNvPr>
              <p:cNvGraphicFramePr/>
              <p:nvPr>
                <p:extLst>
                  <p:ext uri="{D42A27DB-BD31-4B8C-83A1-F6EECF244321}">
                    <p14:modId xmlns:p14="http://schemas.microsoft.com/office/powerpoint/2010/main" val="3887076921"/>
                  </p:ext>
                </p:extLst>
              </p:nvPr>
            </p:nvGraphicFramePr>
            <p:xfrm>
              <a:off x="1123864" y="755235"/>
              <a:ext cx="9971314" cy="5418667"/>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7005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foto bogota">
            <a:extLst>
              <a:ext uri="{FF2B5EF4-FFF2-40B4-BE49-F238E27FC236}">
                <a16:creationId xmlns:a16="http://schemas.microsoft.com/office/drawing/2014/main" id="{4DB34D21-A9F2-4C7E-83BE-6790AB451B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5" r="38807"/>
          <a:stretch/>
        </p:blipFill>
        <p:spPr bwMode="auto">
          <a:xfrm>
            <a:off x="4981802" y="1"/>
            <a:ext cx="721019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65F64F6-775D-4A4C-9B53-C6A715308F8F}"/>
              </a:ext>
            </a:extLst>
          </p:cNvPr>
          <p:cNvSpPr/>
          <p:nvPr/>
        </p:nvSpPr>
        <p:spPr>
          <a:xfrm>
            <a:off x="5009432" y="0"/>
            <a:ext cx="7210198" cy="6858000"/>
          </a:xfrm>
          <a:prstGeom prst="rect">
            <a:avLst/>
          </a:prstGeom>
          <a:solidFill>
            <a:srgbClr val="ED7D3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8" name="Rectángulo 7">
            <a:extLst>
              <a:ext uri="{FF2B5EF4-FFF2-40B4-BE49-F238E27FC236}">
                <a16:creationId xmlns:a16="http://schemas.microsoft.com/office/drawing/2014/main" id="{3A3711DA-1043-4841-AB5F-08DA238A8715}"/>
              </a:ext>
            </a:extLst>
          </p:cNvPr>
          <p:cNvSpPr/>
          <p:nvPr/>
        </p:nvSpPr>
        <p:spPr>
          <a:xfrm>
            <a:off x="2684079" y="2121875"/>
            <a:ext cx="7210198" cy="2614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9933"/>
              </a:solidFill>
            </a:endParaRPr>
          </a:p>
        </p:txBody>
      </p:sp>
      <p:sp>
        <p:nvSpPr>
          <p:cNvPr id="9" name="Rectángulo 8">
            <a:extLst>
              <a:ext uri="{FF2B5EF4-FFF2-40B4-BE49-F238E27FC236}">
                <a16:creationId xmlns:a16="http://schemas.microsoft.com/office/drawing/2014/main" id="{0530D8D4-9347-4BFC-BF01-745D2F2DF6CC}"/>
              </a:ext>
            </a:extLst>
          </p:cNvPr>
          <p:cNvSpPr/>
          <p:nvPr/>
        </p:nvSpPr>
        <p:spPr>
          <a:xfrm>
            <a:off x="2297724" y="2121875"/>
            <a:ext cx="386355" cy="26142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11" name="Rectángulo 10">
            <a:extLst>
              <a:ext uri="{FF2B5EF4-FFF2-40B4-BE49-F238E27FC236}">
                <a16:creationId xmlns:a16="http://schemas.microsoft.com/office/drawing/2014/main" id="{84EF004B-EE11-48C5-8FDA-8E33D3496CDD}"/>
              </a:ext>
            </a:extLst>
          </p:cNvPr>
          <p:cNvSpPr/>
          <p:nvPr/>
        </p:nvSpPr>
        <p:spPr>
          <a:xfrm>
            <a:off x="11111697" y="386860"/>
            <a:ext cx="552260" cy="5854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7" name="CuadroTexto 6">
            <a:extLst>
              <a:ext uri="{FF2B5EF4-FFF2-40B4-BE49-F238E27FC236}">
                <a16:creationId xmlns:a16="http://schemas.microsoft.com/office/drawing/2014/main" id="{8FFDF8C0-0188-4A1F-BF97-FB9E0CEC1A65}"/>
              </a:ext>
            </a:extLst>
          </p:cNvPr>
          <p:cNvSpPr txBox="1"/>
          <p:nvPr/>
        </p:nvSpPr>
        <p:spPr>
          <a:xfrm>
            <a:off x="2974694" y="2663003"/>
            <a:ext cx="3966920" cy="1754326"/>
          </a:xfrm>
          <a:prstGeom prst="rect">
            <a:avLst/>
          </a:prstGeom>
          <a:noFill/>
        </p:spPr>
        <p:txBody>
          <a:bodyPr wrap="none" rtlCol="0">
            <a:spAutoFit/>
          </a:bodyPr>
          <a:lstStyle/>
          <a:p>
            <a:r>
              <a:rPr lang="es-ES" sz="5400" b="1" dirty="0">
                <a:solidFill>
                  <a:schemeClr val="bg2">
                    <a:lumMod val="25000"/>
                  </a:schemeClr>
                </a:solidFill>
              </a:rPr>
              <a:t>Metodología</a:t>
            </a:r>
          </a:p>
          <a:p>
            <a:r>
              <a:rPr lang="es-ES" sz="5400" b="1" dirty="0">
                <a:solidFill>
                  <a:schemeClr val="bg2">
                    <a:lumMod val="25000"/>
                  </a:schemeClr>
                </a:solidFill>
              </a:rPr>
              <a:t> y resultados</a:t>
            </a:r>
            <a:endParaRPr lang="es-MX" sz="5400" b="1" dirty="0">
              <a:solidFill>
                <a:schemeClr val="bg2">
                  <a:lumMod val="25000"/>
                </a:schemeClr>
              </a:solidFill>
            </a:endParaRPr>
          </a:p>
        </p:txBody>
      </p:sp>
      <p:pic>
        <p:nvPicPr>
          <p:cNvPr id="12" name="Imagen 11">
            <a:extLst>
              <a:ext uri="{FF2B5EF4-FFF2-40B4-BE49-F238E27FC236}">
                <a16:creationId xmlns:a16="http://schemas.microsoft.com/office/drawing/2014/main" id="{BF35A13A-27BB-4863-83DE-DAD4C6ED8AF8}"/>
              </a:ext>
            </a:extLst>
          </p:cNvPr>
          <p:cNvPicPr>
            <a:picLocks noChangeAspect="1"/>
          </p:cNvPicPr>
          <p:nvPr/>
        </p:nvPicPr>
        <p:blipFill>
          <a:blip r:embed="rId3"/>
          <a:stretch>
            <a:fillRect/>
          </a:stretch>
        </p:blipFill>
        <p:spPr>
          <a:xfrm>
            <a:off x="10256034" y="5508990"/>
            <a:ext cx="1711325" cy="962150"/>
          </a:xfrm>
          <a:prstGeom prst="rect">
            <a:avLst/>
          </a:prstGeom>
        </p:spPr>
      </p:pic>
      <p:sp>
        <p:nvSpPr>
          <p:cNvPr id="13" name="Rectángulo 12">
            <a:extLst>
              <a:ext uri="{FF2B5EF4-FFF2-40B4-BE49-F238E27FC236}">
                <a16:creationId xmlns:a16="http://schemas.microsoft.com/office/drawing/2014/main" id="{99A15B3A-3482-4392-9F26-AC17597832DA}"/>
              </a:ext>
            </a:extLst>
          </p:cNvPr>
          <p:cNvSpPr/>
          <p:nvPr/>
        </p:nvSpPr>
        <p:spPr>
          <a:xfrm>
            <a:off x="992455" y="2987296"/>
            <a:ext cx="833377" cy="8834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bg1"/>
                </a:solidFill>
              </a:rPr>
              <a:t>2</a:t>
            </a:r>
            <a:endParaRPr lang="es-MX" b="1" dirty="0">
              <a:solidFill>
                <a:schemeClr val="bg1"/>
              </a:solidFill>
            </a:endParaRPr>
          </a:p>
        </p:txBody>
      </p:sp>
    </p:spTree>
    <p:extLst>
      <p:ext uri="{BB962C8B-B14F-4D97-AF65-F5344CB8AC3E}">
        <p14:creationId xmlns:p14="http://schemas.microsoft.com/office/powerpoint/2010/main" val="376269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11189303" cy="923330"/>
          </a:xfrm>
          <a:prstGeom prst="rect">
            <a:avLst/>
          </a:prstGeom>
          <a:noFill/>
        </p:spPr>
        <p:txBody>
          <a:bodyPr wrap="square" rtlCol="0">
            <a:spAutoFit/>
          </a:bodyPr>
          <a:lstStyle/>
          <a:p>
            <a:r>
              <a:rPr lang="es-ES" sz="5400" b="1" dirty="0">
                <a:solidFill>
                  <a:schemeClr val="bg2">
                    <a:lumMod val="25000"/>
                  </a:schemeClr>
                </a:solidFill>
              </a:rPr>
              <a:t>Metodología de trabajo</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35" name="CuadroTexto 34">
            <a:extLst>
              <a:ext uri="{FF2B5EF4-FFF2-40B4-BE49-F238E27FC236}">
                <a16:creationId xmlns:a16="http://schemas.microsoft.com/office/drawing/2014/main" id="{90736EB2-8418-4B02-AE29-F998A1221024}"/>
              </a:ext>
            </a:extLst>
          </p:cNvPr>
          <p:cNvSpPr txBox="1"/>
          <p:nvPr/>
        </p:nvSpPr>
        <p:spPr>
          <a:xfrm>
            <a:off x="626565" y="1357680"/>
            <a:ext cx="10585449" cy="707886"/>
          </a:xfrm>
          <a:prstGeom prst="rect">
            <a:avLst/>
          </a:prstGeom>
          <a:noFill/>
        </p:spPr>
        <p:txBody>
          <a:bodyPr wrap="square">
            <a:spAutoFit/>
          </a:bodyPr>
          <a:lstStyle/>
          <a:p>
            <a:pPr algn="just"/>
            <a:r>
              <a:rPr lang="es-ES" sz="2000" b="1" dirty="0"/>
              <a:t>¿Cómo estimar las TCR con las ofertas de mercado disponibles, teniendo en cuenta que cada oferta no cuenta con información de venta y arriendo simultáneamente?</a:t>
            </a:r>
            <a:endParaRPr lang="es-CO" sz="2000" b="1" dirty="0"/>
          </a:p>
        </p:txBody>
      </p:sp>
      <p:grpSp>
        <p:nvGrpSpPr>
          <p:cNvPr id="5" name="Grupo 4">
            <a:extLst>
              <a:ext uri="{FF2B5EF4-FFF2-40B4-BE49-F238E27FC236}">
                <a16:creationId xmlns:a16="http://schemas.microsoft.com/office/drawing/2014/main" id="{BE6228EE-A7F5-456F-B20B-D7C36CB6361A}"/>
              </a:ext>
            </a:extLst>
          </p:cNvPr>
          <p:cNvGrpSpPr/>
          <p:nvPr/>
        </p:nvGrpSpPr>
        <p:grpSpPr>
          <a:xfrm>
            <a:off x="4889897" y="2668011"/>
            <a:ext cx="6832412" cy="3159455"/>
            <a:chOff x="4889897" y="2668011"/>
            <a:chExt cx="6832412" cy="3159455"/>
          </a:xfrm>
        </p:grpSpPr>
        <p:grpSp>
          <p:nvGrpSpPr>
            <p:cNvPr id="34" name="Google Shape;7491;p54">
              <a:extLst>
                <a:ext uri="{FF2B5EF4-FFF2-40B4-BE49-F238E27FC236}">
                  <a16:creationId xmlns:a16="http://schemas.microsoft.com/office/drawing/2014/main" id="{DD2B8BD5-2144-425B-8C40-5AC8504ED570}"/>
                </a:ext>
              </a:extLst>
            </p:cNvPr>
            <p:cNvGrpSpPr/>
            <p:nvPr/>
          </p:nvGrpSpPr>
          <p:grpSpPr>
            <a:xfrm>
              <a:off x="4889897" y="2668011"/>
              <a:ext cx="6832412" cy="2124424"/>
              <a:chOff x="5194708" y="3484366"/>
              <a:chExt cx="3148148" cy="987304"/>
            </a:xfrm>
            <a:noFill/>
          </p:grpSpPr>
          <p:grpSp>
            <p:nvGrpSpPr>
              <p:cNvPr id="36" name="Google Shape;7492;p54">
                <a:extLst>
                  <a:ext uri="{FF2B5EF4-FFF2-40B4-BE49-F238E27FC236}">
                    <a16:creationId xmlns:a16="http://schemas.microsoft.com/office/drawing/2014/main" id="{39F27CC5-C558-4A1A-9908-3F9C356DCB18}"/>
                  </a:ext>
                </a:extLst>
              </p:cNvPr>
              <p:cNvGrpSpPr/>
              <p:nvPr/>
            </p:nvGrpSpPr>
            <p:grpSpPr>
              <a:xfrm>
                <a:off x="7531521" y="3484366"/>
                <a:ext cx="811335" cy="987304"/>
                <a:chOff x="3379425" y="1617275"/>
                <a:chExt cx="1090650" cy="1327200"/>
              </a:xfrm>
              <a:grpFill/>
            </p:grpSpPr>
            <p:sp>
              <p:nvSpPr>
                <p:cNvPr id="49" name="Google Shape;7493;p54">
                  <a:extLst>
                    <a:ext uri="{FF2B5EF4-FFF2-40B4-BE49-F238E27FC236}">
                      <a16:creationId xmlns:a16="http://schemas.microsoft.com/office/drawing/2014/main" id="{5B02BD4D-ACA6-4599-9945-20539C47E9F1}"/>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4;p54">
                  <a:extLst>
                    <a:ext uri="{FF2B5EF4-FFF2-40B4-BE49-F238E27FC236}">
                      <a16:creationId xmlns:a16="http://schemas.microsoft.com/office/drawing/2014/main" id="{E6660E86-1E33-46A1-ABE0-C70AEF9FD1E6}"/>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95;p54">
                  <a:extLst>
                    <a:ext uri="{FF2B5EF4-FFF2-40B4-BE49-F238E27FC236}">
                      <a16:creationId xmlns:a16="http://schemas.microsoft.com/office/drawing/2014/main" id="{9D117DA0-4B49-435E-8412-036747F595AE}"/>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7496;p54">
                <a:extLst>
                  <a:ext uri="{FF2B5EF4-FFF2-40B4-BE49-F238E27FC236}">
                    <a16:creationId xmlns:a16="http://schemas.microsoft.com/office/drawing/2014/main" id="{56F29A0B-C6F3-4726-9F23-D048B36779F1}"/>
                  </a:ext>
                </a:extLst>
              </p:cNvPr>
              <p:cNvGrpSpPr/>
              <p:nvPr/>
            </p:nvGrpSpPr>
            <p:grpSpPr>
              <a:xfrm>
                <a:off x="6752546" y="3484366"/>
                <a:ext cx="811428" cy="987304"/>
                <a:chOff x="2332275" y="1617275"/>
                <a:chExt cx="1090775" cy="1327200"/>
              </a:xfrm>
              <a:grpFill/>
            </p:grpSpPr>
            <p:sp>
              <p:nvSpPr>
                <p:cNvPr id="46" name="Google Shape;7497;p54">
                  <a:extLst>
                    <a:ext uri="{FF2B5EF4-FFF2-40B4-BE49-F238E27FC236}">
                      <a16:creationId xmlns:a16="http://schemas.microsoft.com/office/drawing/2014/main" id="{78158746-1601-4E04-B1D2-45A4BC7FEBD0}"/>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98;p54">
                  <a:extLst>
                    <a:ext uri="{FF2B5EF4-FFF2-40B4-BE49-F238E27FC236}">
                      <a16:creationId xmlns:a16="http://schemas.microsoft.com/office/drawing/2014/main" id="{090C3E51-5D5E-4686-B998-91CF944BC17F}"/>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99;p54">
                  <a:extLst>
                    <a:ext uri="{FF2B5EF4-FFF2-40B4-BE49-F238E27FC236}">
                      <a16:creationId xmlns:a16="http://schemas.microsoft.com/office/drawing/2014/main" id="{0A09248B-2812-4E4F-B9F6-0C3C31F9F230}"/>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7500;p54">
                <a:extLst>
                  <a:ext uri="{FF2B5EF4-FFF2-40B4-BE49-F238E27FC236}">
                    <a16:creationId xmlns:a16="http://schemas.microsoft.com/office/drawing/2014/main" id="{21608D3A-5359-4374-871A-2DED13C32165}"/>
                  </a:ext>
                </a:extLst>
              </p:cNvPr>
              <p:cNvGrpSpPr/>
              <p:nvPr/>
            </p:nvGrpSpPr>
            <p:grpSpPr>
              <a:xfrm>
                <a:off x="5973664" y="3484366"/>
                <a:ext cx="811335" cy="987304"/>
                <a:chOff x="1285250" y="1617275"/>
                <a:chExt cx="1090650" cy="1327200"/>
              </a:xfrm>
              <a:grpFill/>
            </p:grpSpPr>
            <p:sp>
              <p:nvSpPr>
                <p:cNvPr id="43" name="Google Shape;7501;p54">
                  <a:extLst>
                    <a:ext uri="{FF2B5EF4-FFF2-40B4-BE49-F238E27FC236}">
                      <a16:creationId xmlns:a16="http://schemas.microsoft.com/office/drawing/2014/main" id="{042C6028-A309-42EE-9C78-79EA016E73F5}"/>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502;p54">
                  <a:extLst>
                    <a:ext uri="{FF2B5EF4-FFF2-40B4-BE49-F238E27FC236}">
                      <a16:creationId xmlns:a16="http://schemas.microsoft.com/office/drawing/2014/main" id="{257C7F75-24C8-404B-9DD0-90A52CE09A05}"/>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503;p54">
                  <a:extLst>
                    <a:ext uri="{FF2B5EF4-FFF2-40B4-BE49-F238E27FC236}">
                      <a16:creationId xmlns:a16="http://schemas.microsoft.com/office/drawing/2014/main" id="{6B132F4F-31D9-4379-8347-460051884875}"/>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504;p54">
                <a:extLst>
                  <a:ext uri="{FF2B5EF4-FFF2-40B4-BE49-F238E27FC236}">
                    <a16:creationId xmlns:a16="http://schemas.microsoft.com/office/drawing/2014/main" id="{0D0F5151-9224-4823-A9DB-FC1BA883FD4D}"/>
                  </a:ext>
                </a:extLst>
              </p:cNvPr>
              <p:cNvGrpSpPr/>
              <p:nvPr/>
            </p:nvGrpSpPr>
            <p:grpSpPr>
              <a:xfrm>
                <a:off x="5194708" y="3484366"/>
                <a:ext cx="811409" cy="987304"/>
                <a:chOff x="238125" y="1617275"/>
                <a:chExt cx="1090750" cy="1327200"/>
              </a:xfrm>
              <a:grpFill/>
            </p:grpSpPr>
            <p:sp>
              <p:nvSpPr>
                <p:cNvPr id="40" name="Google Shape;7505;p54">
                  <a:extLst>
                    <a:ext uri="{FF2B5EF4-FFF2-40B4-BE49-F238E27FC236}">
                      <a16:creationId xmlns:a16="http://schemas.microsoft.com/office/drawing/2014/main" id="{E2FC8801-98F8-4435-BDAA-F15209B0D6B3}"/>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06;p54">
                  <a:extLst>
                    <a:ext uri="{FF2B5EF4-FFF2-40B4-BE49-F238E27FC236}">
                      <a16:creationId xmlns:a16="http://schemas.microsoft.com/office/drawing/2014/main" id="{3600C156-2841-4DB7-AADE-37E76AADCBF3}"/>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507;p54">
                  <a:extLst>
                    <a:ext uri="{FF2B5EF4-FFF2-40B4-BE49-F238E27FC236}">
                      <a16:creationId xmlns:a16="http://schemas.microsoft.com/office/drawing/2014/main" id="{32C8010C-21AF-4F4E-A623-935327F24CA1}"/>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p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CuadroTexto 3">
              <a:extLst>
                <a:ext uri="{FF2B5EF4-FFF2-40B4-BE49-F238E27FC236}">
                  <a16:creationId xmlns:a16="http://schemas.microsoft.com/office/drawing/2014/main" id="{9F9628B5-46A4-49E0-A246-2C1BCF3B6025}"/>
                </a:ext>
              </a:extLst>
            </p:cNvPr>
            <p:cNvSpPr txBox="1"/>
            <p:nvPr/>
          </p:nvSpPr>
          <p:spPr>
            <a:xfrm>
              <a:off x="5031163" y="4901551"/>
              <a:ext cx="1478261" cy="646331"/>
            </a:xfrm>
            <a:prstGeom prst="rect">
              <a:avLst/>
            </a:prstGeom>
            <a:noFill/>
          </p:spPr>
          <p:txBody>
            <a:bodyPr wrap="square" rtlCol="0">
              <a:spAutoFit/>
            </a:bodyPr>
            <a:lstStyle/>
            <a:p>
              <a:pPr algn="ctr"/>
              <a:r>
                <a:rPr lang="es-CO" b="1" dirty="0"/>
                <a:t>1. Exclusiones</a:t>
              </a:r>
            </a:p>
          </p:txBody>
        </p:sp>
        <p:sp>
          <p:nvSpPr>
            <p:cNvPr id="54" name="CuadroTexto 53">
              <a:extLst>
                <a:ext uri="{FF2B5EF4-FFF2-40B4-BE49-F238E27FC236}">
                  <a16:creationId xmlns:a16="http://schemas.microsoft.com/office/drawing/2014/main" id="{C5F9D4B5-0361-4A11-955C-7F626438A8FF}"/>
                </a:ext>
              </a:extLst>
            </p:cNvPr>
            <p:cNvSpPr txBox="1"/>
            <p:nvPr/>
          </p:nvSpPr>
          <p:spPr>
            <a:xfrm>
              <a:off x="6721650" y="4904136"/>
              <a:ext cx="1478261" cy="923330"/>
            </a:xfrm>
            <a:prstGeom prst="rect">
              <a:avLst/>
            </a:prstGeom>
            <a:noFill/>
          </p:spPr>
          <p:txBody>
            <a:bodyPr wrap="square" rtlCol="0">
              <a:spAutoFit/>
            </a:bodyPr>
            <a:lstStyle/>
            <a:p>
              <a:pPr algn="ctr"/>
              <a:r>
                <a:rPr lang="es-CO" b="1" dirty="0"/>
                <a:t>2. </a:t>
              </a:r>
            </a:p>
            <a:p>
              <a:pPr algn="ctr"/>
              <a:r>
                <a:rPr lang="es-CO" b="1" dirty="0"/>
                <a:t>Controles de Calidad</a:t>
              </a:r>
            </a:p>
          </p:txBody>
        </p:sp>
        <p:sp>
          <p:nvSpPr>
            <p:cNvPr id="55" name="CuadroTexto 54">
              <a:extLst>
                <a:ext uri="{FF2B5EF4-FFF2-40B4-BE49-F238E27FC236}">
                  <a16:creationId xmlns:a16="http://schemas.microsoft.com/office/drawing/2014/main" id="{A8A264E6-9606-4B1A-9991-4A03C7F2DDAE}"/>
                </a:ext>
              </a:extLst>
            </p:cNvPr>
            <p:cNvSpPr txBox="1"/>
            <p:nvPr/>
          </p:nvSpPr>
          <p:spPr>
            <a:xfrm>
              <a:off x="8412174" y="4904136"/>
              <a:ext cx="1478261" cy="646331"/>
            </a:xfrm>
            <a:prstGeom prst="rect">
              <a:avLst/>
            </a:prstGeom>
            <a:noFill/>
          </p:spPr>
          <p:txBody>
            <a:bodyPr wrap="square" rtlCol="0">
              <a:spAutoFit/>
            </a:bodyPr>
            <a:lstStyle/>
            <a:p>
              <a:pPr algn="ctr"/>
              <a:r>
                <a:rPr lang="es-CO" b="1" dirty="0"/>
                <a:t>3. </a:t>
              </a:r>
            </a:p>
            <a:p>
              <a:pPr algn="ctr"/>
              <a:r>
                <a:rPr lang="es-CO" b="1" dirty="0"/>
                <a:t>Modelo</a:t>
              </a:r>
            </a:p>
          </p:txBody>
        </p:sp>
        <p:sp>
          <p:nvSpPr>
            <p:cNvPr id="56" name="CuadroTexto 55">
              <a:extLst>
                <a:ext uri="{FF2B5EF4-FFF2-40B4-BE49-F238E27FC236}">
                  <a16:creationId xmlns:a16="http://schemas.microsoft.com/office/drawing/2014/main" id="{CC689636-6FBE-4480-BAE4-F783CA0CA052}"/>
                </a:ext>
              </a:extLst>
            </p:cNvPr>
            <p:cNvSpPr txBox="1"/>
            <p:nvPr/>
          </p:nvSpPr>
          <p:spPr>
            <a:xfrm>
              <a:off x="10102698" y="4901551"/>
              <a:ext cx="1478261" cy="646331"/>
            </a:xfrm>
            <a:prstGeom prst="rect">
              <a:avLst/>
            </a:prstGeom>
            <a:noFill/>
          </p:spPr>
          <p:txBody>
            <a:bodyPr wrap="square" rtlCol="0">
              <a:spAutoFit/>
            </a:bodyPr>
            <a:lstStyle/>
            <a:p>
              <a:pPr algn="ctr"/>
              <a:r>
                <a:rPr lang="es-CO" b="1" dirty="0"/>
                <a:t>4. </a:t>
              </a:r>
            </a:p>
            <a:p>
              <a:pPr algn="ctr"/>
              <a:r>
                <a:rPr lang="es-CO" b="1" dirty="0"/>
                <a:t>Resultados</a:t>
              </a:r>
            </a:p>
          </p:txBody>
        </p:sp>
      </p:grpSp>
      <p:sp>
        <p:nvSpPr>
          <p:cNvPr id="60" name="Marcador de contenido 2">
            <a:extLst>
              <a:ext uri="{FF2B5EF4-FFF2-40B4-BE49-F238E27FC236}">
                <a16:creationId xmlns:a16="http://schemas.microsoft.com/office/drawing/2014/main" id="{13168716-98B2-4D11-9BE7-DE80FDEDD72D}"/>
              </a:ext>
            </a:extLst>
          </p:cNvPr>
          <p:cNvSpPr txBox="1">
            <a:spLocks/>
          </p:cNvSpPr>
          <p:nvPr/>
        </p:nvSpPr>
        <p:spPr>
          <a:xfrm>
            <a:off x="276449" y="2586474"/>
            <a:ext cx="4138826" cy="309391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000" dirty="0"/>
              <a:t>El </a:t>
            </a:r>
            <a:r>
              <a:rPr lang="es-ES" sz="2000" b="1" dirty="0"/>
              <a:t>Universo de estudio </a:t>
            </a:r>
            <a:r>
              <a:rPr lang="es-ES" sz="2000" dirty="0"/>
              <a:t>para este documento corresponde al conjunto de predios urbanos en la ciudad de Bogotá en los años 2017 al 2020.</a:t>
            </a:r>
          </a:p>
          <a:p>
            <a:pPr algn="just"/>
            <a:r>
              <a:rPr lang="es-ES" sz="2000" dirty="0"/>
              <a:t>La </a:t>
            </a:r>
            <a:r>
              <a:rPr lang="es-ES" sz="2000" b="1" dirty="0"/>
              <a:t>población objetivo </a:t>
            </a:r>
            <a:r>
              <a:rPr lang="es-ES" sz="2000" dirty="0"/>
              <a:t>corresponde a los predios residenciales, tanto de apartamentos como casas en la ciudad de Bogotá comprendidos en los años 2017 al 2020.</a:t>
            </a:r>
          </a:p>
        </p:txBody>
      </p:sp>
    </p:spTree>
    <p:extLst>
      <p:ext uri="{BB962C8B-B14F-4D97-AF65-F5344CB8AC3E}">
        <p14:creationId xmlns:p14="http://schemas.microsoft.com/office/powerpoint/2010/main" val="369481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CuadroTexto 49">
            <a:extLst>
              <a:ext uri="{FF2B5EF4-FFF2-40B4-BE49-F238E27FC236}">
                <a16:creationId xmlns:a16="http://schemas.microsoft.com/office/drawing/2014/main" id="{236E493A-00C5-4571-A32D-A6A8F7230FD5}"/>
              </a:ext>
            </a:extLst>
          </p:cNvPr>
          <p:cNvSpPr txBox="1"/>
          <p:nvPr/>
        </p:nvSpPr>
        <p:spPr>
          <a:xfrm>
            <a:off x="682907" y="93515"/>
            <a:ext cx="3469348" cy="923330"/>
          </a:xfrm>
          <a:prstGeom prst="rect">
            <a:avLst/>
          </a:prstGeom>
          <a:noFill/>
        </p:spPr>
        <p:txBody>
          <a:bodyPr wrap="none" rtlCol="0">
            <a:spAutoFit/>
          </a:bodyPr>
          <a:lstStyle/>
          <a:p>
            <a:r>
              <a:rPr lang="es-ES" sz="5400" b="1" dirty="0">
                <a:solidFill>
                  <a:schemeClr val="bg2">
                    <a:lumMod val="25000"/>
                  </a:schemeClr>
                </a:solidFill>
              </a:rPr>
              <a:t>Exclusiones</a:t>
            </a:r>
            <a:endParaRPr lang="es-MX" sz="5400" b="1" dirty="0">
              <a:solidFill>
                <a:schemeClr val="bg2">
                  <a:lumMod val="25000"/>
                </a:schemeClr>
              </a:solidFill>
            </a:endParaRPr>
          </a:p>
        </p:txBody>
      </p:sp>
      <p:sp>
        <p:nvSpPr>
          <p:cNvPr id="51" name="Rectángulo 50">
            <a:extLst>
              <a:ext uri="{FF2B5EF4-FFF2-40B4-BE49-F238E27FC236}">
                <a16:creationId xmlns:a16="http://schemas.microsoft.com/office/drawing/2014/main" id="{3D019BB9-63F2-4146-A132-6A3C516CAA4C}"/>
              </a:ext>
            </a:extLst>
          </p:cNvPr>
          <p:cNvSpPr/>
          <p:nvPr/>
        </p:nvSpPr>
        <p:spPr>
          <a:xfrm>
            <a:off x="561522" y="355125"/>
            <a:ext cx="12138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F9933"/>
              </a:solidFill>
            </a:endParaRPr>
          </a:p>
        </p:txBody>
      </p:sp>
      <p:sp>
        <p:nvSpPr>
          <p:cNvPr id="5" name="CuadroTexto 4">
            <a:extLst>
              <a:ext uri="{FF2B5EF4-FFF2-40B4-BE49-F238E27FC236}">
                <a16:creationId xmlns:a16="http://schemas.microsoft.com/office/drawing/2014/main" id="{C42B262D-D606-4D13-9760-D3C1D1E2577E}"/>
              </a:ext>
            </a:extLst>
          </p:cNvPr>
          <p:cNvSpPr txBox="1"/>
          <p:nvPr/>
        </p:nvSpPr>
        <p:spPr>
          <a:xfrm>
            <a:off x="0" y="1247677"/>
            <a:ext cx="11263085" cy="707886"/>
          </a:xfrm>
          <a:prstGeom prst="rect">
            <a:avLst/>
          </a:prstGeom>
          <a:noFill/>
        </p:spPr>
        <p:txBody>
          <a:bodyPr wrap="square">
            <a:spAutoFit/>
          </a:bodyPr>
          <a:lstStyle/>
          <a:p>
            <a:pPr lvl="1" algn="just"/>
            <a:r>
              <a:rPr lang="es-ES" sz="2000" dirty="0"/>
              <a:t>No. de registros base inicial </a:t>
            </a:r>
            <a:r>
              <a:rPr lang="es-ES" sz="2000" b="1" dirty="0"/>
              <a:t>1.390.326</a:t>
            </a:r>
          </a:p>
          <a:p>
            <a:pPr lvl="1" algn="just"/>
            <a:r>
              <a:rPr lang="es-ES" sz="2000" dirty="0"/>
              <a:t>No. de Registros residenciales  </a:t>
            </a:r>
            <a:r>
              <a:rPr lang="es-ES" sz="2000" b="1" dirty="0"/>
              <a:t>1.072.252</a:t>
            </a:r>
          </a:p>
        </p:txBody>
      </p:sp>
      <p:graphicFrame>
        <p:nvGraphicFramePr>
          <p:cNvPr id="7" name="Gráfico 6">
            <a:extLst>
              <a:ext uri="{FF2B5EF4-FFF2-40B4-BE49-F238E27FC236}">
                <a16:creationId xmlns:a16="http://schemas.microsoft.com/office/drawing/2014/main" id="{0CC2DAC0-ECAE-43D6-93E8-2302F0EA3EB9}"/>
              </a:ext>
            </a:extLst>
          </p:cNvPr>
          <p:cNvGraphicFramePr/>
          <p:nvPr>
            <p:extLst>
              <p:ext uri="{D42A27DB-BD31-4B8C-83A1-F6EECF244321}">
                <p14:modId xmlns:p14="http://schemas.microsoft.com/office/powerpoint/2010/main" val="1098251068"/>
              </p:ext>
            </p:extLst>
          </p:nvPr>
        </p:nvGraphicFramePr>
        <p:xfrm>
          <a:off x="0" y="2186396"/>
          <a:ext cx="5936344" cy="4049485"/>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a:extLst>
              <a:ext uri="{FF2B5EF4-FFF2-40B4-BE49-F238E27FC236}">
                <a16:creationId xmlns:a16="http://schemas.microsoft.com/office/drawing/2014/main" id="{3C001DD2-6541-4EB2-BAAD-836365ED466B}"/>
              </a:ext>
            </a:extLst>
          </p:cNvPr>
          <p:cNvSpPr txBox="1"/>
          <p:nvPr/>
        </p:nvSpPr>
        <p:spPr>
          <a:xfrm>
            <a:off x="5936342" y="1057204"/>
            <a:ext cx="5936344" cy="1077218"/>
          </a:xfrm>
          <a:prstGeom prst="rect">
            <a:avLst/>
          </a:prstGeom>
          <a:noFill/>
        </p:spPr>
        <p:txBody>
          <a:bodyPr wrap="square">
            <a:spAutoFit/>
          </a:bodyPr>
          <a:lstStyle/>
          <a:p>
            <a:pPr lvl="1" algn="just"/>
            <a:r>
              <a:rPr lang="es-ES" sz="2000" dirty="0"/>
              <a:t>Luego de estas exclusiones (no excluyentes), el número de ofertas en la base para trabajar es</a:t>
            </a:r>
            <a:r>
              <a:rPr lang="es-ES" sz="1800" dirty="0"/>
              <a:t> </a:t>
            </a:r>
            <a:r>
              <a:rPr lang="es-ES" sz="2400" b="1" dirty="0"/>
              <a:t>705.025</a:t>
            </a:r>
          </a:p>
        </p:txBody>
      </p:sp>
      <p:graphicFrame>
        <p:nvGraphicFramePr>
          <p:cNvPr id="10" name="Gráfico 9">
            <a:extLst>
              <a:ext uri="{FF2B5EF4-FFF2-40B4-BE49-F238E27FC236}">
                <a16:creationId xmlns:a16="http://schemas.microsoft.com/office/drawing/2014/main" id="{8D2AC65B-72D4-4B89-A95E-CA1F7AA8CE9A}"/>
              </a:ext>
            </a:extLst>
          </p:cNvPr>
          <p:cNvGraphicFramePr/>
          <p:nvPr>
            <p:extLst>
              <p:ext uri="{D42A27DB-BD31-4B8C-83A1-F6EECF244321}">
                <p14:modId xmlns:p14="http://schemas.microsoft.com/office/powerpoint/2010/main" val="1736309941"/>
              </p:ext>
            </p:extLst>
          </p:nvPr>
        </p:nvGraphicFramePr>
        <p:xfrm>
          <a:off x="6096000" y="2186395"/>
          <a:ext cx="4426856" cy="2178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BD6DA3AB-5FCE-483C-8DED-6FE26F623521}"/>
              </a:ext>
            </a:extLst>
          </p:cNvPr>
          <p:cNvGraphicFramePr/>
          <p:nvPr>
            <p:extLst>
              <p:ext uri="{D42A27DB-BD31-4B8C-83A1-F6EECF244321}">
                <p14:modId xmlns:p14="http://schemas.microsoft.com/office/powerpoint/2010/main" val="771804362"/>
              </p:ext>
            </p:extLst>
          </p:nvPr>
        </p:nvGraphicFramePr>
        <p:xfrm>
          <a:off x="6096001" y="4491911"/>
          <a:ext cx="4426856" cy="21786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5158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3877</TotalTime>
  <Words>1873</Words>
  <Application>Microsoft Office PowerPoint</Application>
  <PresentationFormat>Panorámica</PresentationFormat>
  <Paragraphs>163</Paragraphs>
  <Slides>24</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Bebas Neue</vt:lpstr>
      <vt:lpstr>Calibri</vt:lpstr>
      <vt:lpstr>Calibri Light</vt:lpstr>
      <vt:lpstr>Cambria Math</vt:lpstr>
      <vt:lpstr>LMRoman12-Regular</vt:lpstr>
      <vt:lpstr>Wingdings</vt:lpstr>
      <vt:lpstr>Tema de Office</vt:lpstr>
      <vt:lpstr>METODOLOGÍA PARA LA ESTIMACIÓN DE LAS TASAS DE CAPITALIZACIÓN DE RENTAS DE INMUEBLES RESIDENCIALES,  RESULTADOS PARA BOGOTÁ 2017-2020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Resultados - Aptos</vt:lpstr>
      <vt:lpstr>Presentación de PowerPoint</vt:lpstr>
      <vt:lpstr>Presentación de PowerPoint</vt:lpstr>
      <vt:lpstr>Presentación de PowerPoint</vt:lpstr>
      <vt:lpstr>Resultados - Casas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Avendaño Leal</dc:creator>
  <cp:lastModifiedBy>Paula Andrea Mahecha Mahecha</cp:lastModifiedBy>
  <cp:revision>31</cp:revision>
  <dcterms:created xsi:type="dcterms:W3CDTF">2020-04-02T20:20:05Z</dcterms:created>
  <dcterms:modified xsi:type="dcterms:W3CDTF">2021-07-15T04:24:49Z</dcterms:modified>
</cp:coreProperties>
</file>