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126"/>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4" Type="http://schemas.openxmlformats.org/officeDocument/2006/relationships/theme" Target="theme/theme1.xml" /><Relationship Id="rId33" Type="http://schemas.openxmlformats.org/officeDocument/2006/relationships/viewProps" Target="viewProps.xml" /><Relationship Id="rId1" Type="http://schemas.openxmlformats.org/officeDocument/2006/relationships/slideMaster" Target="slideMasters/slideMaster1.xml" /><Relationship Id="rId32" Type="http://schemas.openxmlformats.org/officeDocument/2006/relationships/presProps" Target="presProps.xml" /><Relationship Id="rId35"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6"/>
            <a:ext cx="10363200" cy="1470025"/>
          </a:xfrm>
        </p:spPr>
        <p:txBody>
          <a:bodyPr/>
          <a:lstStyle/>
          <a:p>
            <a:r>
              <a:rPr lang="es-ES_tradnl" dirty="0"/>
              <a:t>Clic para editar título</a:t>
            </a:r>
            <a:endParaRPr lang="es-ES" dirty="0"/>
          </a:p>
        </p:txBody>
      </p:sp>
      <p:sp>
        <p:nvSpPr>
          <p:cNvPr id="3" name="Subtítu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910B21B8-515C-8E45-ACC6-C958B3C94B4B}" type="datetimeFigureOut">
              <a:rPr lang="es-ES" smtClean="0"/>
              <a:t>21/06/2021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366465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10B21B8-515C-8E45-ACC6-C958B3C94B4B}" type="datetimeFigureOut">
              <a:rPr lang="es-ES" smtClean="0"/>
              <a:t>21/06/2021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833388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39"/>
            <a:ext cx="27432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609600" y="274639"/>
            <a:ext cx="80264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10B21B8-515C-8E45-ACC6-C958B3C94B4B}" type="datetimeFigureOut">
              <a:rPr lang="es-ES" smtClean="0"/>
              <a:t>21/06/2021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1558779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a:solidFill>
                  <a:srgbClr val="C00000"/>
                </a:solidFill>
              </a:defRPr>
            </a:lvl1pPr>
          </a:lstStyle>
          <a:p>
            <a:r>
              <a:rPr lang="es-ES_tradnl" dirty="0"/>
              <a:t>Clic para editar título</a:t>
            </a:r>
            <a:endParaRPr lang="es-ES" dirty="0"/>
          </a:p>
        </p:txBody>
      </p:sp>
      <p:sp>
        <p:nvSpPr>
          <p:cNvPr id="3" name="Marcador de contenido 2"/>
          <p:cNvSpPr>
            <a:spLocks noGrp="1"/>
          </p:cNvSpPr>
          <p:nvPr>
            <p:ph idx="1"/>
          </p:nvPr>
        </p:nvSpPr>
        <p:spPr>
          <a:xfrm>
            <a:off x="609600" y="1547038"/>
            <a:ext cx="10972800" cy="4525963"/>
          </a:xfrm>
        </p:spPr>
        <p:txBody>
          <a:bodyPr/>
          <a:lstStyle>
            <a:lvl1pPr algn="just">
              <a:defRPr/>
            </a:lvl1pPr>
            <a:lvl2pPr algn="just">
              <a:defRPr/>
            </a:lvl2pPr>
            <a:lvl3pPr algn="just">
              <a:defRPr/>
            </a:lvl3pPr>
            <a:lvl4pPr algn="just">
              <a:defRPr/>
            </a:lvl4pPr>
            <a:lvl5pPr algn="just">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fecha 3"/>
          <p:cNvSpPr>
            <a:spLocks noGrp="1"/>
          </p:cNvSpPr>
          <p:nvPr>
            <p:ph type="dt" sz="half" idx="10"/>
          </p:nvPr>
        </p:nvSpPr>
        <p:spPr/>
        <p:txBody>
          <a:bodyPr/>
          <a:lstStyle/>
          <a:p>
            <a:fld id="{910B21B8-515C-8E45-ACC6-C958B3C94B4B}" type="datetimeFigureOut">
              <a:rPr lang="es-ES" smtClean="0"/>
              <a:t>21/06/2021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3891461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3084" y="4406901"/>
            <a:ext cx="1036320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910B21B8-515C-8E45-ACC6-C958B3C94B4B}" type="datetimeFigureOut">
              <a:rPr lang="es-ES" smtClean="0"/>
              <a:t>21/06/2021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358844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a:lvl1pPr>
          </a:lstStyle>
          <a:p>
            <a:r>
              <a:rPr lang="es-ES_tradnl" dirty="0"/>
              <a:t>Clic para editar título</a:t>
            </a:r>
            <a:endParaRPr lang="es-ES" dirty="0"/>
          </a:p>
        </p:txBody>
      </p:sp>
      <p:sp>
        <p:nvSpPr>
          <p:cNvPr id="3" name="Marcador de contenido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910B21B8-515C-8E45-ACC6-C958B3C94B4B}" type="datetimeFigureOut">
              <a:rPr lang="es-ES" smtClean="0"/>
              <a:t>21/06/2021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2745805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910B21B8-515C-8E45-ACC6-C958B3C94B4B}" type="datetimeFigureOut">
              <a:rPr lang="es-ES" smtClean="0"/>
              <a:t>21/06/2021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1333192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910B21B8-515C-8E45-ACC6-C958B3C94B4B}" type="datetimeFigureOut">
              <a:rPr lang="es-ES" smtClean="0"/>
              <a:t>21/06/2021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423286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10B21B8-515C-8E45-ACC6-C958B3C94B4B}" type="datetimeFigureOut">
              <a:rPr lang="es-ES" smtClean="0"/>
              <a:t>21/06/2021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2950217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1" y="273050"/>
            <a:ext cx="4011084"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10B21B8-515C-8E45-ACC6-C958B3C94B4B}" type="datetimeFigureOut">
              <a:rPr lang="es-ES" smtClean="0"/>
              <a:t>21/06/2021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3063114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717" y="4800600"/>
            <a:ext cx="73152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10B21B8-515C-8E45-ACC6-C958B3C94B4B}" type="datetimeFigureOut">
              <a:rPr lang="es-ES" smtClean="0"/>
              <a:t>21/06/2021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1930655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_tradnl" dirty="0"/>
              <a:t>Clic para editar título</a:t>
            </a:r>
            <a:endParaRPr lang="es-ES" dirty="0"/>
          </a:p>
        </p:txBody>
      </p:sp>
      <p:sp>
        <p:nvSpPr>
          <p:cNvPr id="3" name="Marcador de texto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fecha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B21B8-515C-8E45-ACC6-C958B3C94B4B}" type="datetimeFigureOut">
              <a:rPr lang="es-ES" smtClean="0"/>
              <a:t>21/06/2021</a:t>
            </a:fld>
            <a:endParaRPr lang="es-ES"/>
          </a:p>
        </p:txBody>
      </p:sp>
      <p:sp>
        <p:nvSpPr>
          <p:cNvPr id="5" name="Marcador de pie de página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CD7B5D-4AAF-944F-8F79-1958F93DB250}" type="slidenum">
              <a:rPr lang="es-ES" smtClean="0"/>
              <a:t>‹Nº›</a:t>
            </a:fld>
            <a:endParaRPr lang="es-ES"/>
          </a:p>
        </p:txBody>
      </p:sp>
      <p:pic>
        <p:nvPicPr>
          <p:cNvPr id="7" name="Imagen 6" descr="Formato PPT 4.3_3.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19455"/>
            <a:ext cx="12186584" cy="6858000"/>
          </a:xfrm>
          <a:prstGeom prst="rect">
            <a:avLst/>
          </a:prstGeom>
        </p:spPr>
      </p:pic>
    </p:spTree>
    <p:extLst>
      <p:ext uri="{BB962C8B-B14F-4D97-AF65-F5344CB8AC3E}">
        <p14:creationId xmlns:p14="http://schemas.microsoft.com/office/powerpoint/2010/main" val="2211445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rgbClr val="C0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RecordLinkage"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6"/>
            <a:ext cx="10363200" cy="1470025"/>
          </a:xfrm>
        </p:spPr>
        <p:txBody>
          <a:bodyPr/>
          <a:lstStyle/>
          <a:p>
            <a:pPr lvl="0" marL="0" indent="0">
              <a:buNone/>
            </a:pPr>
            <a:r>
              <a:rPr/>
              <a:t>METODOLOGÍA</a:t>
            </a:r>
            <a:r>
              <a:rPr/>
              <a:t> </a:t>
            </a:r>
            <a:r>
              <a:rPr/>
              <a:t>PARA</a:t>
            </a:r>
            <a:r>
              <a:rPr/>
              <a:t> </a:t>
            </a:r>
            <a:r>
              <a:rPr/>
              <a:t>LA</a:t>
            </a:r>
            <a:r>
              <a:rPr/>
              <a:t> </a:t>
            </a:r>
            <a:r>
              <a:rPr/>
              <a:t>ESTIMACIÓN</a:t>
            </a:r>
            <a:r>
              <a:rPr/>
              <a:t> </a:t>
            </a:r>
            <a:r>
              <a:rPr/>
              <a:t>DE</a:t>
            </a:r>
            <a:r>
              <a:rPr/>
              <a:t> </a:t>
            </a:r>
            <a:r>
              <a:rPr/>
              <a:t>LAS</a:t>
            </a:r>
            <a:r>
              <a:rPr/>
              <a:t> </a:t>
            </a:r>
            <a:r>
              <a:rPr/>
              <a:t>TASAS</a:t>
            </a:r>
            <a:r>
              <a:rPr/>
              <a:t> </a:t>
            </a:r>
            <a:r>
              <a:rPr/>
              <a:t>DE</a:t>
            </a:r>
            <a:r>
              <a:rPr/>
              <a:t> </a:t>
            </a:r>
            <a:r>
              <a:rPr/>
              <a:t>CAPITALIZACIÓN</a:t>
            </a:r>
            <a:r>
              <a:rPr/>
              <a:t> </a:t>
            </a:r>
            <a:r>
              <a:rPr/>
              <a:t>DE</a:t>
            </a:r>
            <a:r>
              <a:rPr/>
              <a:t> </a:t>
            </a:r>
            <a:r>
              <a:rPr/>
              <a:t>RENTAS</a:t>
            </a:r>
            <a:r>
              <a:rPr/>
              <a:t> </a:t>
            </a:r>
            <a:r>
              <a:rPr/>
              <a:t>DE</a:t>
            </a:r>
            <a:r>
              <a:rPr/>
              <a:t> </a:t>
            </a:r>
            <a:r>
              <a:rPr/>
              <a:t>INMUEBLES</a:t>
            </a:r>
            <a:r>
              <a:rPr/>
              <a:t> </a:t>
            </a:r>
            <a:r>
              <a:rPr/>
              <a:t>RESIDENCIALES,</a:t>
            </a:r>
            <a:r>
              <a:rPr/>
              <a:t> </a:t>
            </a:r>
            <a:r>
              <a:rPr/>
              <a:t>RESULTADOS</a:t>
            </a:r>
            <a:r>
              <a:rPr/>
              <a:t> </a:t>
            </a:r>
            <a:r>
              <a:rPr/>
              <a:t>PARA</a:t>
            </a:r>
            <a:r>
              <a:rPr/>
              <a:t> </a:t>
            </a:r>
            <a:r>
              <a:rPr/>
              <a:t>BOGOTÁ</a:t>
            </a:r>
            <a:r>
              <a:rPr/>
              <a:t> </a:t>
            </a:r>
            <a:r>
              <a:rPr/>
              <a:t>2017-2021</a:t>
            </a:r>
          </a:p>
        </p:txBody>
      </p:sp>
      <p:sp>
        <p:nvSpPr>
          <p:cNvPr id="3" name="Subtítulo 2"/>
          <p:cNvSpPr>
            <a:spLocks noGrp="1"/>
          </p:cNvSpPr>
          <p:nvPr>
            <p:ph type="subTitle" idx="1"/>
          </p:nvPr>
        </p:nvSpPr>
        <p:spPr>
          <a:xfrm>
            <a:off x="1828800" y="3886200"/>
            <a:ext cx="8534400" cy="1752600"/>
          </a:xfrm>
        </p:spPr>
        <p:txBody>
          <a:bodyPr/>
          <a:lstStyle/>
          <a:p>
            <a:pPr lvl="0" marL="0" indent="0">
              <a:buNone/>
            </a:pPr>
            <a:r>
              <a:rPr/>
              <a:t>Unidad</a:t>
            </a:r>
            <a:r>
              <a:rPr/>
              <a:t> </a:t>
            </a:r>
            <a:r>
              <a:rPr/>
              <a:t>Administrativa</a:t>
            </a:r>
            <a:r>
              <a:rPr/>
              <a:t> </a:t>
            </a:r>
            <a:r>
              <a:rPr/>
              <a:t>Especial</a:t>
            </a:r>
            <a:r>
              <a:rPr/>
              <a:t> </a:t>
            </a:r>
            <a:r>
              <a:rPr/>
              <a:t>de</a:t>
            </a:r>
            <a:r>
              <a:rPr/>
              <a:t> </a:t>
            </a:r>
            <a:r>
              <a:rPr/>
              <a:t>Catastro</a:t>
            </a:r>
            <a:r>
              <a:rPr/>
              <a:t> </a:t>
            </a:r>
            <a:r>
              <a:rPr/>
              <a:t>Distrital</a:t>
            </a:r>
            <a:br/>
            <a:br/>
            <a:r>
              <a:rPr/>
              <a:t>Grupo</a:t>
            </a:r>
            <a:r>
              <a:rPr/>
              <a:t> </a:t>
            </a:r>
            <a:r>
              <a:rPr/>
              <a:t>estadístico</a:t>
            </a:r>
            <a:r>
              <a:rPr/>
              <a:t> </a:t>
            </a:r>
            <a:r>
              <a:rPr/>
              <a:t>-</a:t>
            </a:r>
            <a:r>
              <a:rPr/>
              <a:t> </a:t>
            </a:r>
            <a:r>
              <a:rPr/>
              <a:t>Observatorio</a:t>
            </a:r>
            <a:r>
              <a:rPr/>
              <a:t> </a:t>
            </a:r>
            <a:r>
              <a:rPr/>
              <a:t>técnico</a:t>
            </a:r>
            <a:r>
              <a:rPr/>
              <a:t> </a:t>
            </a:r>
            <a:r>
              <a:rPr/>
              <a:t>catastral</a:t>
            </a:r>
          </a:p>
        </p:txBody>
      </p:sp>
      <p:sp>
        <p:nvSpPr>
          <p:cNvPr id="4" name="Marcador de fecha 3"/>
          <p:cNvSpPr>
            <a:spLocks noGrp="1"/>
          </p:cNvSpPr>
          <p:nvPr>
            <p:ph type="dt" sz="half" idx="10"/>
          </p:nvPr>
        </p:nvSpPr>
        <p:spPr/>
        <p:txBody>
          <a:bodyPr/>
          <a:lstStyle/>
          <a:p>
            <a:pPr lvl="0" marL="0" indent="0">
              <a:buNone/>
            </a:pPr>
            <a:r>
              <a:rPr/>
              <a:t>Sys.Date()</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Controles</a:t>
            </a:r>
            <a:r>
              <a:rPr/>
              <a:t> </a:t>
            </a:r>
            <a:r>
              <a:rPr/>
              <a:t>de</a:t>
            </a:r>
            <a:r>
              <a:rPr/>
              <a:t> </a:t>
            </a:r>
            <a:r>
              <a:rPr/>
              <a:t>calidad</a:t>
            </a:r>
            <a:r>
              <a:rPr/>
              <a:t> </a:t>
            </a:r>
            <a:r>
              <a:rPr/>
              <a:t>sobre</a:t>
            </a:r>
            <a:r>
              <a:rPr/>
              <a:t> </a:t>
            </a:r>
            <a:r>
              <a:rPr/>
              <a:t>la</a:t>
            </a:r>
            <a:r>
              <a:rPr/>
              <a:t> </a:t>
            </a:r>
            <a:r>
              <a:rPr/>
              <a:t>base</a:t>
            </a:r>
          </a:p>
        </p:txBody>
      </p:sp>
      <p:sp>
        <p:nvSpPr>
          <p:cNvPr id="3" name="Marcador de contenido 2"/>
          <p:cNvSpPr>
            <a:spLocks noGrp="1"/>
          </p:cNvSpPr>
          <p:nvPr>
            <p:ph idx="1"/>
          </p:nvPr>
        </p:nvSpPr>
        <p:spPr/>
        <p:txBody>
          <a:bodyPr/>
          <a:lstStyle/>
          <a:p>
            <a:pPr lvl="1"/>
            <a:r>
              <a:rPr/>
              <a:t>La base de datos consta originalmente con 1.390.326 registros</a:t>
            </a:r>
          </a:p>
          <a:p>
            <a:pPr lvl="1"/>
            <a:r>
              <a:rPr/>
              <a:t>El total de registros residenciales es 1.072.252.</a:t>
            </a:r>
          </a:p>
          <a:p>
            <a:pPr lvl="1"/>
            <a:r>
              <a:rPr/>
              <a:t>Por otro lado, se tuvo en cuenta diferentes exclusiones para eliminar inconsistencias, dentro de las cuales se incluyen los casos que no tienen estrato, sin área construida, sin identificador del lote (barmanpre) y ofertas rurales.</a:t>
            </a:r>
          </a:p>
          <a:p>
            <a:pPr lvl="1"/>
            <a:r>
              <a:rPr/>
              <a:t>Luego de estas exclusiones, el número de predios en la base para trabajar es 705.025.</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Exclusiones</a:t>
            </a:r>
          </a:p>
        </p:txBody>
      </p:sp>
      <p:sp>
        <p:nvSpPr>
          <p:cNvPr id="3" name="Marcador de contenido 2"/>
          <p:cNvSpPr>
            <a:spLocks noGrp="1"/>
          </p:cNvSpPr>
          <p:nvPr>
            <p:ph idx="1"/>
          </p:nvPr>
        </p:nvSpPr>
        <p:spPr/>
        <p:txBody>
          <a:bodyPr/>
          <a:lstStyle/>
          <a:p>
            <a:pPr lvl="0" marL="0" indent="0">
              <a:buNone/>
            </a:pPr>
            <a:r>
              <a:rPr/>
              <a:t>Número de predios en cada una de las exclusiones.</a:t>
            </a:r>
          </a:p>
        </p:txBody>
      </p:sp>
      <p:graphicFrame xmlns:a="http://schemas.openxmlformats.org/drawingml/2006/main" xmlns:r="http://schemas.openxmlformats.org/officeDocument/2006/relationships" xmlns:p="http://schemas.openxmlformats.org/presentationml/2006/main">
        <p:nvGraphicFramePr>
          <p:cNvPr id="525522267" name=""/>
          <p:cNvGraphicFramePr>
            <a:graphicFrameLocks noGrp="true"/>
          </p:cNvGraphicFramePr>
          <p:nvPr/>
        </p:nvGraphicFramePr>
        <p:xfrm rot="0">
          <a:off x="914400" y="1828800"/>
          <a:ext cx="9144000" cy="5486400"/>
        </p:xfrm>
        <a:graphic>
          <a:graphicData uri="http://schemas.openxmlformats.org/drawingml/2006/table">
            <a:tbl>
              <a:tblPr/>
              <a:tblGrid>
                <a:gridCol w="1785517"/>
                <a:gridCol w="1087104"/>
              </a:tblGrid>
              <a:tr h="437271">
                <a:tc>
                  <a:txBody>
                    <a:bodyPr/>
                    <a:lstStyle/>
                    <a:p>
                      <a:pPr algn="l" marL="63500" marR="63500">
                        <a:lnSpc>
                          <a:spcPct val="100000"/>
                        </a:lnSpc>
                        <a:spcBef>
                          <a:spcPts val="500"/>
                        </a:spcBef>
                        <a:spcAft>
                          <a:spcPts val="500"/>
                        </a:spcAft>
                        <a:buNone/>
                      </a:pPr>
                      <a:r>
                        <a:rPr sz="1900">
                          <a:solidFill>
                            <a:srgbClr val="000000">
                              <a:alpha val="100000"/>
                            </a:srgbClr>
                          </a:solidFill>
                          <a:latin typeface="Calibri"/>
                          <a:cs typeface="Calibri"/>
                          <a:ea typeface="Calibri"/>
                          <a:sym typeface="Calibri"/>
                        </a:rPr>
                        <a:t>Exclusión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900">
                          <a:solidFill>
                            <a:srgbClr val="000000">
                              <a:alpha val="100000"/>
                            </a:srgbClr>
                          </a:solidFill>
                          <a:latin typeface="Calibri"/>
                          <a:cs typeface="Calibri"/>
                          <a:ea typeface="Calibri"/>
                          <a:sym typeface="Calibri"/>
                        </a:rPr>
                        <a:t>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427982">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ea typeface="Arial"/>
                          <a:sym typeface="Arial"/>
                        </a:rPr>
                        <a:t>Rurales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ea typeface="Arial"/>
                          <a:sym typeface="Arial"/>
                        </a:rPr>
                        <a:t> 97.321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29991">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ea typeface="Arial"/>
                          <a:sym typeface="Arial"/>
                        </a:rPr>
                        <a:t>Sin área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ea typeface="Arial"/>
                          <a:sym typeface="Arial"/>
                        </a:rPr>
                        <a:t>254.640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72630">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ea typeface="Arial"/>
                          <a:sym typeface="Arial"/>
                        </a:rPr>
                        <a:t>Sin Barmanpre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ea typeface="Arial"/>
                          <a:sym typeface="Arial"/>
                        </a:rPr>
                        <a:t> 81.918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29991">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ea typeface="Arial"/>
                          <a:sym typeface="Arial"/>
                        </a:rPr>
                        <a:t>Sin estrato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ea typeface="Arial"/>
                          <a:sym typeface="Arial"/>
                        </a:rPr>
                        <a:t> 19.043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Control</a:t>
            </a:r>
            <a:r>
              <a:rPr/>
              <a:t> </a:t>
            </a:r>
            <a:r>
              <a:rPr/>
              <a:t>de</a:t>
            </a:r>
            <a:r>
              <a:rPr/>
              <a:t> </a:t>
            </a:r>
            <a:r>
              <a:rPr/>
              <a:t>calidad</a:t>
            </a:r>
            <a:r>
              <a:rPr/>
              <a:t> </a:t>
            </a:r>
            <a:r>
              <a:rPr/>
              <a:t>sobre</a:t>
            </a:r>
            <a:r>
              <a:rPr/>
              <a:t> </a:t>
            </a:r>
            <a:r>
              <a:rPr/>
              <a:t>la</a:t>
            </a:r>
            <a:r>
              <a:rPr/>
              <a:t> </a:t>
            </a:r>
            <a:r>
              <a:rPr/>
              <a:t>base</a:t>
            </a:r>
          </a:p>
        </p:txBody>
      </p:sp>
      <p:sp>
        <p:nvSpPr>
          <p:cNvPr id="3" name="Marcador de contenido 2"/>
          <p:cNvSpPr>
            <a:spLocks noGrp="1"/>
          </p:cNvSpPr>
          <p:nvPr>
            <p:ph idx="1"/>
          </p:nvPr>
        </p:nvSpPr>
        <p:spPr/>
        <p:txBody>
          <a:bodyPr/>
          <a:lstStyle/>
          <a:p>
            <a:pPr lvl="1"/>
            <a:r>
              <a:rPr/>
              <a:t>Para el control de calidad se segmenta por año, clase de predio (PH y NPH), estrato y tipo de oferta (venta y arriendo).</a:t>
            </a:r>
          </a:p>
          <a:p>
            <a:pPr lvl="1"/>
            <a:r>
              <a:rPr/>
              <a:t>Lo ideal es realizar comparaciones entre ofertas que sean próximas desde una perspectiva geográfica (área, precio y valor integral).</a:t>
            </a:r>
          </a:p>
          <a:p>
            <a:pPr lvl="1"/>
            <a:r>
              <a:rPr/>
              <a:t>Una manera de determinar registros próximos geográficamente, es seleccionando todos los que se encuentren en el mismo sector catastral.</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Control</a:t>
            </a:r>
            <a:r>
              <a:rPr/>
              <a:t> </a:t>
            </a:r>
            <a:r>
              <a:rPr/>
              <a:t>de</a:t>
            </a:r>
            <a:r>
              <a:rPr/>
              <a:t> </a:t>
            </a:r>
            <a:r>
              <a:rPr/>
              <a:t>calidad</a:t>
            </a:r>
            <a:r>
              <a:rPr/>
              <a:t> </a:t>
            </a:r>
            <a:r>
              <a:rPr/>
              <a:t>sobre</a:t>
            </a:r>
            <a:r>
              <a:rPr/>
              <a:t> </a:t>
            </a:r>
            <a:r>
              <a:rPr/>
              <a:t>la</a:t>
            </a:r>
            <a:r>
              <a:rPr/>
              <a:t> </a:t>
            </a:r>
            <a:r>
              <a:rPr/>
              <a:t>base</a:t>
            </a:r>
          </a:p>
        </p:txBody>
      </p:sp>
      <p:sp>
        <p:nvSpPr>
          <p:cNvPr id="3" name="Marcador de contenido 2"/>
          <p:cNvSpPr>
            <a:spLocks noGrp="1"/>
          </p:cNvSpPr>
          <p:nvPr>
            <p:ph idx="1"/>
          </p:nvPr>
        </p:nvSpPr>
        <p:spPr/>
        <p:txBody>
          <a:bodyPr/>
          <a:lstStyle/>
          <a:p>
            <a:pPr lvl="1"/>
            <a:r>
              <a:rPr/>
              <a:t>Con el objetivo de tener agrupaciones de ofertas lo suficientemente grandes para tener información y realizar la comparación, pero de tal forma que no se agregue demasiado, considerando la singularidad de cada sector</a:t>
            </a:r>
          </a:p>
          <a:p>
            <a:pPr lvl="1"/>
            <a:r>
              <a:rPr/>
              <a:t>Se esperaría que los sectores cuya codificación es igual a diferencia del último dígito son más cercanos que dos sectores que tienen diferencias en sus dos últimos dígitos.</a:t>
            </a:r>
          </a:p>
          <a:p>
            <a:pPr lvl="1"/>
            <a:r>
              <a:rPr/>
              <a:t>De esta manera, el algoritmo propuesto busca estas coincidencias a partir de la distancia de Levenshtein Sariyar and Borg (2020), la cual es un valor entre 0 y 1.</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Control</a:t>
            </a:r>
            <a:r>
              <a:rPr/>
              <a:t> </a:t>
            </a:r>
            <a:r>
              <a:rPr/>
              <a:t>de</a:t>
            </a:r>
            <a:r>
              <a:rPr/>
              <a:t> </a:t>
            </a:r>
            <a:r>
              <a:rPr/>
              <a:t>calidad</a:t>
            </a:r>
            <a:r>
              <a:rPr/>
              <a:t> </a:t>
            </a:r>
            <a:r>
              <a:rPr/>
              <a:t>sobre</a:t>
            </a:r>
            <a:r>
              <a:rPr/>
              <a:t> </a:t>
            </a:r>
            <a:r>
              <a:rPr/>
              <a:t>la</a:t>
            </a:r>
            <a:r>
              <a:rPr/>
              <a:t> </a:t>
            </a:r>
            <a:r>
              <a:rPr/>
              <a:t>base</a:t>
            </a:r>
          </a:p>
        </p:txBody>
      </p:sp>
      <p:sp>
        <p:nvSpPr>
          <p:cNvPr id="3" name="Marcador de contenido 2"/>
          <p:cNvSpPr>
            <a:spLocks noGrp="1"/>
          </p:cNvSpPr>
          <p:nvPr>
            <p:ph idx="1"/>
          </p:nvPr>
        </p:nvSpPr>
        <p:spPr/>
        <p:txBody>
          <a:bodyPr/>
          <a:lstStyle/>
          <a:p>
            <a:pPr lvl="1"/>
            <a:r>
              <a:rPr/>
              <a:t>El algoritmo realiza la búsqueda iterativa de sectores similares</a:t>
            </a:r>
          </a:p>
          <a:p>
            <a:pPr lvl="1"/>
            <a:r>
              <a:rPr/>
              <a:t>Una vez el algoritmo encuentra agrupaciones tal que todas superan dicho valor predefinido se detiene y no continua con el proceso de agregación. El número de predios determinado, como umbral es 10.</a:t>
            </a:r>
          </a:p>
          <a:p>
            <a:pPr lvl="1"/>
            <a:r>
              <a:rPr/>
              <a:t>Una vez se conforman las diferentes agrupaciones se procede a utilizar una carta de control multivariada.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Control</a:t>
            </a:r>
            <a:r>
              <a:rPr/>
              <a:t> </a:t>
            </a:r>
            <a:r>
              <a:rPr/>
              <a:t>de</a:t>
            </a:r>
            <a:r>
              <a:rPr/>
              <a:t> </a:t>
            </a:r>
            <a:r>
              <a:rPr/>
              <a:t>calidad</a:t>
            </a:r>
            <a:r>
              <a:rPr/>
              <a:t> </a:t>
            </a:r>
            <a:r>
              <a:rPr/>
              <a:t>sobre</a:t>
            </a:r>
            <a:r>
              <a:rPr/>
              <a:t> </a:t>
            </a:r>
            <a:r>
              <a:rPr/>
              <a:t>la</a:t>
            </a:r>
            <a:r>
              <a:rPr/>
              <a:t> </a:t>
            </a:r>
            <a:r>
              <a:rPr/>
              <a:t>base</a:t>
            </a:r>
          </a:p>
        </p:txBody>
      </p:sp>
      <p:pic>
        <p:nvPicPr>
          <p:cNvPr descr="PRESENTACION_ESTUDIO_TASA_RENTA_files/figure-pptx/plt-1.png" id="0" name="Picture 1"/>
          <p:cNvPicPr>
            <a:picLocks noGrp="1" noChangeAspect="1"/>
          </p:cNvPicPr>
          <p:nvPr/>
        </p:nvPicPr>
        <p:blipFill>
          <a:blip r:embed="rId2"/>
          <a:stretch>
            <a:fillRect/>
          </a:stretch>
        </p:blipFill>
        <p:spPr bwMode="auto">
          <a:xfrm>
            <a:off x="4191000" y="1536700"/>
            <a:ext cx="3797300" cy="4013200"/>
          </a:xfrm>
          <a:prstGeom prst="rect">
            <a:avLst/>
          </a:prstGeom>
          <a:noFill/>
          <a:ln w="9525">
            <a:noFill/>
            <a:headEnd/>
            <a:tailEnd/>
          </a:ln>
        </p:spPr>
      </p:pic>
      <p:sp>
        <p:nvSpPr>
          <p:cNvPr id="1" name="TextBox 3"/>
          <p:cNvSpPr txBox="1"/>
          <p:nvPr/>
        </p:nvSpPr>
        <p:spPr>
          <a:xfrm>
            <a:off x="609600" y="5549900"/>
            <a:ext cx="10972800" cy="508000"/>
          </a:xfrm>
          <a:prstGeom prst="rect">
            <a:avLst/>
          </a:prstGeom>
          <a:noFill/>
        </p:spPr>
        <p:txBody>
          <a:bodyPr/>
          <a:lstStyle/>
          <a:p>
            <a:pPr lvl="0" marL="0" indent="0" algn="ctr">
              <a:buNone/>
            </a:pPr>
            <a:r>
              <a:rPr/>
              <a:t>Ilustración</a:t>
            </a:r>
            <a:r>
              <a:rPr/>
              <a:t> </a:t>
            </a:r>
            <a:r>
              <a:rPr/>
              <a:t>de</a:t>
            </a:r>
            <a:r>
              <a:rPr/>
              <a:t> </a:t>
            </a:r>
            <a:r>
              <a:rPr/>
              <a:t>la</a:t>
            </a:r>
            <a:r>
              <a:rPr/>
              <a:t> </a:t>
            </a:r>
            <a:r>
              <a:rPr/>
              <a:t>carta</a:t>
            </a:r>
            <a:r>
              <a:rPr/>
              <a:t> </a:t>
            </a:r>
            <a:r>
              <a:rPr/>
              <a:t>de</a:t>
            </a:r>
            <a:r>
              <a:rPr/>
              <a:t> </a:t>
            </a:r>
            <a:r>
              <a:rPr/>
              <a:t>control</a:t>
            </a:r>
            <a:r>
              <a:rPr/>
              <a:t> </a:t>
            </a:r>
            <a:r>
              <a:rPr/>
              <a:t>multivariada.</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Resumen</a:t>
            </a:r>
            <a:r>
              <a:rPr/>
              <a:t> </a:t>
            </a:r>
            <a:r>
              <a:rPr/>
              <a:t>de</a:t>
            </a:r>
            <a:r>
              <a:rPr/>
              <a:t> </a:t>
            </a:r>
            <a:r>
              <a:rPr/>
              <a:t>la</a:t>
            </a:r>
            <a:r>
              <a:rPr/>
              <a:t> </a:t>
            </a:r>
            <a:r>
              <a:rPr/>
              <a:t>base</a:t>
            </a:r>
          </a:p>
        </p:txBody>
      </p:sp>
      <p:sp>
        <p:nvSpPr>
          <p:cNvPr id="3" name="Marcador de contenido 2"/>
          <p:cNvSpPr>
            <a:spLocks noGrp="1"/>
          </p:cNvSpPr>
          <p:nvPr>
            <p:ph idx="1"/>
          </p:nvPr>
        </p:nvSpPr>
        <p:spPr/>
        <p:txBody>
          <a:bodyPr/>
          <a:lstStyle/>
          <a:p>
            <a:pPr lvl="1"/>
            <a:r>
              <a:rPr/>
              <a:t>Luego de este control de calidad, la base de datos tiene un total de 580.554.</a:t>
            </a:r>
          </a:p>
          <a:p>
            <a:pPr lvl="1"/>
            <a:r>
              <a:rPr/>
              <a:t>Con estos 580.554 registros, se procede a realizar el cálculo del promedio por sector catastral.</a:t>
            </a:r>
          </a:p>
          <a:p>
            <a:pPr lvl="1"/>
            <a:r>
              <a:rPr/>
              <a:t>Hay sectores que no tienen información de venta/arriendo.</a:t>
            </a:r>
          </a:p>
          <a:p>
            <a:pPr lvl="1"/>
            <a:r>
              <a:rPr/>
              <a:t>Si el sector tiene información de arriendo y no de venta, se toma la información de la base catastral.</a:t>
            </a:r>
          </a:p>
          <a:p>
            <a:pPr lvl="1"/>
            <a:r>
              <a:rPr/>
              <a:t>Viceversa, se toma el promedio de la localidad, clase de predio, año y estrato para imputar el valor promedio de arriendo.</a:t>
            </a:r>
          </a:p>
          <a:p>
            <a:pPr lvl="1"/>
            <a:r>
              <a:rPr/>
              <a:t>Una vez se tiene la base de datos a nivel de sectores, se excluyen aquellos casos con una TCR superior al 1% o menor al 0.33%.</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Modelo</a:t>
            </a:r>
            <a:r>
              <a:rPr/>
              <a:t> </a:t>
            </a:r>
            <a:r>
              <a:rPr/>
              <a:t>aplicado</a:t>
            </a: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lstStyle/>
              <a:p>
                <a:pPr lvl="0" marL="0" indent="0">
                  <a:buNone/>
                </a:pPr>
                <a:r>
                  <a:rPr/>
                  <a:t>En este modelo la variable respuesta es el valor integral de venta, mientras que una de las variables independientes es el valor integral de arriendo.</a:t>
                </a:r>
              </a:p>
              <a:p>
                <a:pPr lvl="0" marL="0" indent="0">
                  <a:buNone/>
                </a:pPr>
                <a14:m>
                  <m:oMathPara xmlns:m="http://schemas.openxmlformats.org/officeDocument/2006/math">
                    <m:oMathParaPr>
                      <m:jc m:val="center"/>
                    </m:oMathParaPr>
                    <m:oMath>
                      <m:r>
                        <m:t>V</m:t>
                      </m:r>
                      <m:r>
                        <m:t>a</m:t>
                      </m:r>
                      <m:r>
                        <m:t>l</m:t>
                      </m:r>
                      <m:r>
                        <m:t>o</m:t>
                      </m:r>
                      <m:r>
                        <m:t>r</m:t>
                      </m:r>
                      <m:r>
                        <m:rPr>
                          <m:sty m:val="p"/>
                        </m:rPr>
                        <m:t>_</m:t>
                      </m:r>
                      <m:r>
                        <m:t>i</m:t>
                      </m:r>
                      <m:r>
                        <m:t>n</m:t>
                      </m:r>
                      <m:r>
                        <m:t>t</m:t>
                      </m:r>
                      <m:r>
                        <m:t>e</m:t>
                      </m:r>
                      <m:r>
                        <m:t>g</m:t>
                      </m:r>
                      <m:r>
                        <m:t>r</m:t>
                      </m:r>
                      <m:r>
                        <m:t>a</m:t>
                      </m:r>
                      <m:r>
                        <m:t>l</m:t>
                      </m:r>
                      <m:r>
                        <m:rPr>
                          <m:sty m:val="p"/>
                        </m:rPr>
                        <m:t>=</m:t>
                      </m:r>
                      <m:f>
                        <m:fPr>
                          <m:type m:val="bar"/>
                        </m:fPr>
                        <m:num>
                          <m:r>
                            <m:t>V</m:t>
                          </m:r>
                          <m:r>
                            <m:t>a</m:t>
                          </m:r>
                          <m:r>
                            <m:t>l</m:t>
                          </m:r>
                          <m:r>
                            <m:t>o</m:t>
                          </m:r>
                          <m:r>
                            <m:t>r</m:t>
                          </m:r>
                          <m:r>
                            <m:rPr>
                              <m:sty m:val="p"/>
                            </m:rPr>
                            <m:t>_</m:t>
                          </m:r>
                          <m:r>
                            <m:t>t</m:t>
                          </m:r>
                          <m:r>
                            <m:t>o</m:t>
                          </m:r>
                          <m:r>
                            <m:t>t</m:t>
                          </m:r>
                          <m:r>
                            <m:t>a</m:t>
                          </m:r>
                          <m:r>
                            <m:t>l</m:t>
                          </m:r>
                        </m:num>
                        <m:den>
                          <m:r>
                            <m:t>A</m:t>
                          </m:r>
                          <m:r>
                            <m:t>r</m:t>
                          </m:r>
                          <m:r>
                            <m:t>e</m:t>
                          </m:r>
                          <m:r>
                            <m:t>a</m:t>
                          </m:r>
                          <m:r>
                            <m:rPr>
                              <m:sty m:val="p"/>
                            </m:rPr>
                            <m:t>_</m:t>
                          </m:r>
                          <m:r>
                            <m:t>c</m:t>
                          </m:r>
                          <m:r>
                            <m:t>o</m:t>
                          </m:r>
                          <m:r>
                            <m:t>n</m:t>
                          </m:r>
                          <m:r>
                            <m:t>s</m:t>
                          </m:r>
                          <m:r>
                            <m:t>t</m:t>
                          </m:r>
                          <m:r>
                            <m:t>r</m:t>
                          </m:r>
                          <m:r>
                            <m:t>u</m:t>
                          </m:r>
                          <m:r>
                            <m:t>i</m:t>
                          </m:r>
                          <m:r>
                            <m:t>d</m:t>
                          </m:r>
                          <m:r>
                            <m:t>a</m:t>
                          </m:r>
                        </m:den>
                      </m:f>
                    </m:oMath>
                  </m:oMathPara>
                </a14:m>
              </a:p>
              <a:p>
                <a:pPr lvl="0" marL="0" indent="0">
                  <a:buNone/>
                </a:pPr>
                <a:r>
                  <a:rPr/>
                  <a:t>Considerando que no se cuenta con información de ventas y arriendo de manera simultánea en un solo predio, se toma la propuesta dada en Deaton (1985), cuyas cohortes van a estar representadas por los diferentes sectores catastrales.</a:t>
                </a: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Modelo</a:t>
            </a:r>
            <a:r>
              <a:rPr/>
              <a:t> </a:t>
            </a:r>
            <a:r>
              <a:rPr/>
              <a:t>aplicado</a:t>
            </a: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lstStyle/>
              <a:p>
                <a:pPr lvl="0" marL="0" indent="0">
                  <a:buNone/>
                </a:pPr>
                <a:r>
                  <a:rPr/>
                  <a:t>De esta manera, el modelo estimado es un modelo lineal mixto y se presenta a continuación</a:t>
                </a:r>
              </a:p>
              <a:p>
                <a:pPr lvl="0" marL="0" indent="0">
                  <a:buNone/>
                </a:pPr>
                <a14:m>
                  <m:oMathPara xmlns:m="http://schemas.openxmlformats.org/officeDocument/2006/math">
                    <m:oMathParaPr>
                      <m:jc m:val="center"/>
                    </m:oMathParaPr>
                    <m:oMath>
                      <m:sSub>
                        <m:e>
                          <m:r>
                            <m:t>P</m:t>
                          </m:r>
                        </m:e>
                        <m:sub>
                          <m:r>
                            <m:t>i</m:t>
                          </m:r>
                          <m:r>
                            <m:t>j</m:t>
                          </m:r>
                        </m:sub>
                      </m:sSub>
                      <m:r>
                        <m:rPr>
                          <m:sty m:val="p"/>
                        </m:rPr>
                        <m:t>=</m:t>
                      </m:r>
                      <m:r>
                        <m:t>α</m:t>
                      </m:r>
                      <m:sSub>
                        <m:e>
                          <m:r>
                            <m:t>R</m:t>
                          </m:r>
                        </m:e>
                        <m:sub>
                          <m:r>
                            <m:t>i</m:t>
                          </m:r>
                          <m:r>
                            <m:t>j</m:t>
                          </m:r>
                        </m:sub>
                      </m:sSub>
                      <m:r>
                        <m:rPr>
                          <m:sty m:val="p"/>
                        </m:rPr>
                        <m:t>+</m:t>
                      </m:r>
                      <m:sSub>
                        <m:e>
                          <m:r>
                            <m:t>β</m:t>
                          </m:r>
                        </m:e>
                        <m:sub>
                          <m:r>
                            <m:t>k</m:t>
                          </m:r>
                        </m:sub>
                      </m:sSub>
                      <m:sSub>
                        <m:e>
                          <m:r>
                            <m:t>R</m:t>
                          </m:r>
                        </m:e>
                        <m:sub>
                          <m:r>
                            <m:t>i</m:t>
                          </m:r>
                          <m:r>
                            <m:t>j</m:t>
                          </m:r>
                        </m:sub>
                      </m:sSub>
                      <m:r>
                        <m:rPr>
                          <m:sty m:val="p"/>
                        </m:rPr>
                        <m:t>+</m:t>
                      </m:r>
                      <m:sSub>
                        <m:e>
                          <m:r>
                            <m:t>η</m:t>
                          </m:r>
                        </m:e>
                        <m:sub>
                          <m:r>
                            <m:t>l</m:t>
                          </m:r>
                        </m:sub>
                      </m:sSub>
                      <m:sSub>
                        <m:e>
                          <m:r>
                            <m:t>R</m:t>
                          </m:r>
                        </m:e>
                        <m:sub>
                          <m:r>
                            <m:t>i</m:t>
                          </m:r>
                          <m:r>
                            <m:t>j</m:t>
                          </m:r>
                        </m:sub>
                      </m:sSub>
                      <m:r>
                        <m:rPr>
                          <m:sty m:val="p"/>
                        </m:rPr>
                        <m:t>+</m:t>
                      </m:r>
                      <m:sSub>
                        <m:e>
                          <m:r>
                            <m:t>κ</m:t>
                          </m:r>
                        </m:e>
                        <m:sub>
                          <m:r>
                            <m:t>p</m:t>
                          </m:r>
                        </m:sub>
                      </m:sSub>
                      <m:sSub>
                        <m:e>
                          <m:r>
                            <m:t>R</m:t>
                          </m:r>
                        </m:e>
                        <m:sub>
                          <m:r>
                            <m:t>i</m:t>
                          </m:r>
                          <m:r>
                            <m:t>j</m:t>
                          </m:r>
                        </m:sub>
                      </m:sSub>
                      <m:r>
                        <m:rPr>
                          <m:sty m:val="p"/>
                        </m:rPr>
                        <m:t>+</m:t>
                      </m:r>
                      <m:sSub>
                        <m:e>
                          <m:r>
                            <m:t>δ</m:t>
                          </m:r>
                        </m:e>
                        <m:sub>
                          <m:r>
                            <m:t>m</m:t>
                          </m:r>
                        </m:sub>
                      </m:sSub>
                      <m:sSub>
                        <m:e>
                          <m:r>
                            <m:t>R</m:t>
                          </m:r>
                        </m:e>
                        <m:sub>
                          <m:r>
                            <m:t>i</m:t>
                          </m:r>
                          <m:r>
                            <m:t>j</m:t>
                          </m:r>
                        </m:sub>
                      </m:sSub>
                      <m:r>
                        <m:rPr>
                          <m:sty m:val="p"/>
                        </m:rPr>
                        <m:t>+</m:t>
                      </m:r>
                      <m:sSub>
                        <m:e>
                          <m:r>
                            <m:t>ϵ</m:t>
                          </m:r>
                        </m:e>
                        <m:sub>
                          <m:r>
                            <m:t>i</m:t>
                          </m:r>
                          <m:r>
                            <m:t>j</m:t>
                          </m:r>
                        </m:sub>
                      </m:sSub>
                    </m:oMath>
                  </m:oMathPara>
                </a14:m>
              </a:p>
              <a:p>
                <a:pPr lvl="0" marL="0" indent="0">
                  <a:buNone/>
                </a:pPr>
                <a:r>
                  <a:rPr/>
                  <a:t>En este modelo se supone lo siguiente</a:t>
                </a:r>
              </a:p>
              <a:p>
                <a:pPr lvl="0" marL="0" indent="0">
                  <a:buNone/>
                </a:pPr>
                <a14:m>
                  <m:oMathPara xmlns:m="http://schemas.openxmlformats.org/officeDocument/2006/math">
                    <m:oMathParaPr>
                      <m:jc m:val="center"/>
                    </m:oMathParaPr>
                    <m:oMath>
                      <m:nary>
                        <m:naryPr>
                          <m:chr m:val="∑"/>
                          <m:limLoc m:val="undOvr"/>
                          <m:subHide m:val="0"/>
                          <m:supHide m:val="1"/>
                        </m:naryPr>
                        <m:sub>
                          <m:r>
                            <m:t>k</m:t>
                          </m:r>
                        </m:sub>
                        <m:sup>
                          <m:r>
                            <m:t>​</m:t>
                          </m:r>
                        </m:sup>
                        <m:e>
                          <m:sSub>
                            <m:e>
                              <m:r>
                                <m:t>β</m:t>
                              </m:r>
                            </m:e>
                            <m:sub>
                              <m:r>
                                <m:t>k</m:t>
                              </m:r>
                            </m:sub>
                          </m:sSub>
                        </m:e>
                      </m:nary>
                      <m:r>
                        <m:rPr>
                          <m:sty m:val="p"/>
                        </m:rPr>
                        <m:t>=</m:t>
                      </m:r>
                      <m:nary>
                        <m:naryPr>
                          <m:chr m:val="∑"/>
                          <m:limLoc m:val="undOvr"/>
                          <m:subHide m:val="0"/>
                          <m:supHide m:val="1"/>
                        </m:naryPr>
                        <m:sub>
                          <m:r>
                            <m:t>l</m:t>
                          </m:r>
                        </m:sub>
                        <m:sup>
                          <m:r>
                            <m:t>​</m:t>
                          </m:r>
                        </m:sup>
                        <m:e>
                          <m:sSub>
                            <m:e>
                              <m:r>
                                <m:t>η</m:t>
                              </m:r>
                            </m:e>
                            <m:sub>
                              <m:r>
                                <m:t>l</m:t>
                              </m:r>
                            </m:sub>
                          </m:sSub>
                        </m:e>
                      </m:nary>
                      <m:r>
                        <m:rPr>
                          <m:sty m:val="p"/>
                        </m:rPr>
                        <m:t>=</m:t>
                      </m:r>
                      <m:nary>
                        <m:naryPr>
                          <m:chr m:val="∑"/>
                          <m:limLoc m:val="undOvr"/>
                          <m:subHide m:val="0"/>
                          <m:supHide m:val="1"/>
                        </m:naryPr>
                        <m:sub>
                          <m:r>
                            <m:t>p</m:t>
                          </m:r>
                        </m:sub>
                        <m:sup>
                          <m:r>
                            <m:t>​</m:t>
                          </m:r>
                        </m:sup>
                        <m:e>
                          <m:sSub>
                            <m:e>
                              <m:r>
                                <m:t>κ</m:t>
                              </m:r>
                            </m:e>
                            <m:sub>
                              <m:r>
                                <m:t>p</m:t>
                              </m:r>
                            </m:sub>
                          </m:sSub>
                        </m:e>
                      </m:nary>
                      <m:r>
                        <m:rPr>
                          <m:sty m:val="p"/>
                        </m:rPr>
                        <m:t>=</m:t>
                      </m:r>
                      <m:r>
                        <m:t>0</m:t>
                      </m:r>
                      <m:r>
                        <m:rPr>
                          <m:sty m:val="p"/>
                        </m:rPr>
                        <m:t>,</m:t>
                      </m:r>
                    </m:oMath>
                  </m:oMathPara>
                </a14:m>
              </a:p>
              <a:p>
                <a:pPr lvl="0" marL="0" indent="0">
                  <a:buNone/>
                </a:pPr>
                <a:r>
                  <a:rPr/>
                  <a:t>La TCR se puede visualizar de la forma</a:t>
                </a:r>
              </a:p>
              <a:p>
                <a:pPr lvl="0" marL="0" indent="0">
                  <a:buNone/>
                </a:pPr>
                <a14:m>
                  <m:oMathPara xmlns:m="http://schemas.openxmlformats.org/officeDocument/2006/math">
                    <m:oMathParaPr>
                      <m:jc m:val="center"/>
                    </m:oMathParaPr>
                    <m:oMath>
                      <m:sSub>
                        <m:e>
                          <m:r>
                            <m:t>P</m:t>
                          </m:r>
                        </m:e>
                        <m:sub>
                          <m:r>
                            <m:t>i</m:t>
                          </m:r>
                          <m:r>
                            <m:t>j</m:t>
                          </m:r>
                        </m:sub>
                      </m:sSub>
                      <m:r>
                        <m:rPr>
                          <m:sty m:val="p"/>
                        </m:rPr>
                        <m:t>=</m:t>
                      </m:r>
                      <m:d>
                        <m:dPr>
                          <m:begChr m:val="["/>
                          <m:endChr m:val="]"/>
                          <m:grow/>
                        </m:dPr>
                        <m:e>
                          <m:r>
                            <m:t>α</m:t>
                          </m:r>
                          <m:r>
                            <m:rPr>
                              <m:sty m:val="p"/>
                            </m:rPr>
                            <m:t>+</m:t>
                          </m:r>
                          <m:sSub>
                            <m:e>
                              <m:r>
                                <m:t>β</m:t>
                              </m:r>
                            </m:e>
                            <m:sub>
                              <m:r>
                                <m:t>k</m:t>
                              </m:r>
                            </m:sub>
                          </m:sSub>
                          <m:r>
                            <m:rPr>
                              <m:sty m:val="p"/>
                            </m:rPr>
                            <m:t>+</m:t>
                          </m:r>
                          <m:sSub>
                            <m:e>
                              <m:r>
                                <m:t>η</m:t>
                              </m:r>
                            </m:e>
                            <m:sub>
                              <m:r>
                                <m:t>l</m:t>
                              </m:r>
                            </m:sub>
                          </m:sSub>
                          <m:r>
                            <m:rPr>
                              <m:sty m:val="p"/>
                            </m:rPr>
                            <m:t>+</m:t>
                          </m:r>
                          <m:sSub>
                            <m:e>
                              <m:r>
                                <m:t>δ</m:t>
                              </m:r>
                            </m:e>
                            <m:sub>
                              <m:r>
                                <m:t>m</m:t>
                              </m:r>
                            </m:sub>
                          </m:sSub>
                          <m:r>
                            <m:rPr>
                              <m:sty m:val="p"/>
                            </m:rPr>
                            <m:t>+</m:t>
                          </m:r>
                          <m:sSub>
                            <m:e>
                              <m:r>
                                <m:t>κ</m:t>
                              </m:r>
                            </m:e>
                            <m:sub>
                              <m:r>
                                <m:t>p</m:t>
                              </m:r>
                            </m:sub>
                          </m:sSub>
                        </m:e>
                      </m:d>
                      <m:sSub>
                        <m:e>
                          <m:r>
                            <m:t>R</m:t>
                          </m:r>
                        </m:e>
                        <m:sub>
                          <m:r>
                            <m:t>i</m:t>
                          </m:r>
                          <m:r>
                            <m:t>j</m:t>
                          </m:r>
                        </m:sub>
                      </m:sSub>
                      <m:r>
                        <m:rPr>
                          <m:sty m:val="p"/>
                        </m:rPr>
                        <m:t>+</m:t>
                      </m:r>
                      <m:sSub>
                        <m:e>
                          <m:r>
                            <m:t>ϵ</m:t>
                          </m:r>
                        </m:e>
                        <m:sub>
                          <m:r>
                            <m:t>i</m:t>
                          </m:r>
                          <m:r>
                            <m:t>j</m:t>
                          </m:r>
                        </m:sub>
                      </m:sSub>
                    </m:oMath>
                  </m:oMathPara>
                </a14:m>
              </a:p>
              <a:p>
                <a:pPr lvl="0" marL="0" indent="0">
                  <a:buNone/>
                </a:pPr>
                <a:r>
                  <a:rPr/>
                  <a:t>donde se observa que la tasa de renta, se va a calcular a partir de la suma de los respectivos coeficientes, según sea el caso.</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Resultados</a:t>
            </a:r>
            <a:r>
              <a:rPr/>
              <a:t> </a:t>
            </a:r>
            <a:r>
              <a:rPr/>
              <a:t>-</a:t>
            </a:r>
            <a:r>
              <a:rPr/>
              <a:t> </a:t>
            </a:r>
            <a:r>
              <a:rPr/>
              <a:t>PH</a:t>
            </a:r>
          </a:p>
        </p:txBody>
      </p:sp>
      <p:pic>
        <p:nvPicPr>
          <p:cNvPr descr="PRESENTACION_ESTUDIO_TASA_RENTA_files/figure-pptx/scph-1.png" id="0" name="Picture 1"/>
          <p:cNvPicPr>
            <a:picLocks noGrp="1" noChangeAspect="1"/>
          </p:cNvPicPr>
          <p:nvPr/>
        </p:nvPicPr>
        <p:blipFill>
          <a:blip r:embed="rId2"/>
          <a:stretch>
            <a:fillRect/>
          </a:stretch>
        </p:blipFill>
        <p:spPr bwMode="auto">
          <a:xfrm>
            <a:off x="1905000" y="1536700"/>
            <a:ext cx="8369300" cy="4013200"/>
          </a:xfrm>
          <a:prstGeom prst="rect">
            <a:avLst/>
          </a:prstGeom>
          <a:noFill/>
          <a:ln w="9525">
            <a:noFill/>
            <a:headEnd/>
            <a:tailEnd/>
          </a:ln>
        </p:spPr>
      </p:pic>
      <p:sp>
        <p:nvSpPr>
          <p:cNvPr id="1" name="TextBox 3"/>
          <p:cNvSpPr txBox="1"/>
          <p:nvPr/>
        </p:nvSpPr>
        <p:spPr>
          <a:xfrm>
            <a:off x="609600" y="5549900"/>
            <a:ext cx="10972800" cy="508000"/>
          </a:xfrm>
          <a:prstGeom prst="rect">
            <a:avLst/>
          </a:prstGeom>
          <a:noFill/>
        </p:spPr>
        <p:txBody>
          <a:bodyPr/>
          <a:lstStyle/>
          <a:p>
            <a:pPr lvl="0" marL="0" indent="0" algn="ctr">
              <a:buNone/>
            </a:pPr>
            <a:r>
              <a:rPr/>
              <a:t>Diagrama</a:t>
            </a:r>
            <a:r>
              <a:rPr/>
              <a:t> </a:t>
            </a:r>
            <a:r>
              <a:rPr/>
              <a:t>de</a:t>
            </a:r>
            <a:r>
              <a:rPr/>
              <a:t> </a:t>
            </a:r>
            <a:r>
              <a:rPr/>
              <a:t>dispersión</a:t>
            </a:r>
            <a:r>
              <a:rPr/>
              <a:t> </a:t>
            </a:r>
            <a:r>
              <a:rPr/>
              <a:t>de</a:t>
            </a:r>
            <a:r>
              <a:rPr/>
              <a:t> </a:t>
            </a:r>
            <a:r>
              <a:rPr/>
              <a:t>los</a:t>
            </a:r>
            <a:r>
              <a:rPr/>
              <a:t> </a:t>
            </a:r>
            <a:r>
              <a:rPr/>
              <a:t>valores</a:t>
            </a:r>
            <a:r>
              <a:rPr/>
              <a:t> </a:t>
            </a:r>
            <a:r>
              <a:rPr/>
              <a:t>integrales</a:t>
            </a:r>
            <a:r>
              <a:rPr/>
              <a:t> </a:t>
            </a:r>
            <a:r>
              <a:rPr/>
              <a:t>de</a:t>
            </a:r>
            <a:r>
              <a:rPr/>
              <a:t> </a:t>
            </a:r>
            <a:r>
              <a:rPr/>
              <a:t>venta</a:t>
            </a:r>
            <a:r>
              <a:rPr/>
              <a:t> </a:t>
            </a:r>
            <a:r>
              <a:rPr/>
              <a:t>y</a:t>
            </a:r>
            <a:r>
              <a:rPr/>
              <a:t> </a:t>
            </a:r>
            <a:r>
              <a:rPr/>
              <a:t>de</a:t>
            </a:r>
            <a:r>
              <a:rPr/>
              <a:t> </a:t>
            </a:r>
            <a:r>
              <a:rPr/>
              <a:t>arriendo</a:t>
            </a:r>
            <a:r>
              <a:rPr/>
              <a:t> </a:t>
            </a:r>
            <a:r>
              <a:rPr/>
              <a:t>con</a:t>
            </a:r>
            <a:r>
              <a:rPr/>
              <a:t> </a:t>
            </a:r>
            <a:r>
              <a:rPr/>
              <a:t>sus</a:t>
            </a:r>
            <a:r>
              <a:rPr/>
              <a:t> </a:t>
            </a:r>
            <a:r>
              <a:rPr/>
              <a:t>respectivas</a:t>
            </a:r>
            <a:r>
              <a:rPr/>
              <a:t> </a:t>
            </a:r>
            <a:r>
              <a:rPr/>
              <a:t>rectas</a:t>
            </a:r>
            <a:r>
              <a:rPr/>
              <a:t> </a:t>
            </a:r>
            <a:r>
              <a:rPr/>
              <a:t>de</a:t>
            </a:r>
            <a:r>
              <a:rPr/>
              <a:t> </a:t>
            </a:r>
            <a:r>
              <a:rPr/>
              <a:t>regresión</a:t>
            </a:r>
            <a:r>
              <a:rPr/>
              <a:t> </a:t>
            </a:r>
            <a:r>
              <a:rPr/>
              <a:t>ajustadas</a:t>
            </a:r>
            <a:r>
              <a:rPr/>
              <a:t> </a:t>
            </a:r>
            <a:r>
              <a:rPr/>
              <a:t>por</a:t>
            </a:r>
            <a:r>
              <a:rPr/>
              <a:t> </a:t>
            </a:r>
            <a:r>
              <a:rPr/>
              <a:t>estrato</a:t>
            </a:r>
            <a:r>
              <a:rPr/>
              <a:t> </a:t>
            </a:r>
            <a:r>
              <a:rPr/>
              <a:t>y</a:t>
            </a:r>
            <a:r>
              <a:rPr/>
              <a:t> </a:t>
            </a:r>
            <a:r>
              <a:rPr/>
              <a:t>vigencia</a:t>
            </a:r>
            <a:r>
              <a:rPr/>
              <a:t> </a:t>
            </a:r>
            <a:r>
              <a:rPr/>
              <a:t>para</a:t>
            </a:r>
            <a:r>
              <a:rPr/>
              <a:t> </a:t>
            </a:r>
            <a:r>
              <a:rPr/>
              <a:t>apartamentos.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Introducción</a:t>
            </a:r>
          </a:p>
        </p:txBody>
      </p:sp>
      <p:sp>
        <p:nvSpPr>
          <p:cNvPr id="3" name="Marcador de contenido 2"/>
          <p:cNvSpPr>
            <a:spLocks noGrp="1"/>
          </p:cNvSpPr>
          <p:nvPr>
            <p:ph idx="1"/>
          </p:nvPr>
        </p:nvSpPr>
        <p:spPr/>
        <p:txBody>
          <a:bodyPr/>
          <a:lstStyle/>
          <a:p>
            <a:pPr lvl="0" marL="0" indent="0">
              <a:buNone/>
            </a:pPr>
            <a:r>
              <a:rPr/>
              <a:t>La UAECD recolecta ofertas de mercado de venta o arriendo, a través de recorridos sectorizados en la ciudad, que constituyen una importante fuente primaria. De manera complementaria y no menos importante, la entidad también obtiene ofertas de fuentes secundarias, gestionadas a través de convenios o acuerdos con entidades del sector público o privado.</a:t>
            </a:r>
          </a:p>
          <a:p>
            <a:pPr lvl="0" marL="0" indent="0">
              <a:buNone/>
            </a:pPr>
            <a:r>
              <a:rPr/>
              <a:t>Particularmente, en ejercicios realizados al interior de la entidad, tendientes a estimar el valor integral de predios en propiedad horizontal, se han identificado dificultades relacionadas con la escasa o nula información en algunas localizaciones de la ciudad. Para superar esta problemática, surge la propuesta de utilizar la información de ofertas de mercado para estimar las tasas de capitalización de renta (TCR).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Resultados</a:t>
            </a:r>
            <a:r>
              <a:rPr/>
              <a:t> </a:t>
            </a:r>
            <a:r>
              <a:rPr/>
              <a:t>-</a:t>
            </a:r>
            <a:r>
              <a:rPr/>
              <a:t> </a:t>
            </a:r>
            <a:r>
              <a:rPr/>
              <a:t>PH</a:t>
            </a:r>
          </a:p>
        </p:txBody>
      </p:sp>
      <p:sp>
        <p:nvSpPr>
          <p:cNvPr id="3" name="Marcador de contenido 2"/>
          <p:cNvSpPr>
            <a:spLocks noGrp="1"/>
          </p:cNvSpPr>
          <p:nvPr>
            <p:ph idx="1"/>
          </p:nvPr>
        </p:nvSpPr>
        <p:spPr/>
        <p:txBody>
          <a:bodyPr/>
          <a:lstStyle/>
          <a:p>
            <a:pPr lvl="0" marL="0" indent="0">
              <a:buNone/>
            </a:pPr>
            <a:r>
              <a:rPr/>
              <a:t>Tasas de capitalización para apartamentos según estratos y años.</a:t>
            </a:r>
          </a:p>
        </p:txBody>
      </p:sp>
      <p:graphicFrame xmlns:a="http://schemas.openxmlformats.org/drawingml/2006/main" xmlns:r="http://schemas.openxmlformats.org/officeDocument/2006/relationships" xmlns:p="http://schemas.openxmlformats.org/presentationml/2006/main">
        <p:nvGraphicFramePr>
          <p:cNvPr id="511966761" name=""/>
          <p:cNvGraphicFramePr>
            <a:graphicFrameLocks noGrp="true"/>
          </p:cNvGraphicFramePr>
          <p:nvPr/>
        </p:nvGraphicFramePr>
        <p:xfrm rot="0">
          <a:off x="914400" y="1828800"/>
          <a:ext cx="9144000" cy="5486400"/>
        </p:xfrm>
        <a:graphic>
          <a:graphicData uri="http://schemas.openxmlformats.org/drawingml/2006/table">
            <a:tbl>
              <a:tblPr/>
              <a:tblGrid>
                <a:gridCol w="571551"/>
                <a:gridCol w="920528"/>
                <a:gridCol w="1176804"/>
              </a:tblGrid>
              <a:tr h="390241">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AÑO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ESTRATO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TASA_RENTA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0.00546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p:nvSpPr>
          <p:cNvPr id="3" name="Marcador de contenido 2"/>
          <p:cNvSpPr>
            <a:spLocks noGrp="1"/>
          </p:cNvSpPr>
          <p:nvPr>
            <p:ph idx="1"/>
          </p:nvPr>
        </p:nvSpPr>
        <p:spPr/>
        <p:txBody>
          <a:bodyPr/>
          <a:lstStyle/>
          <a:p>
            <a:pPr lvl="0" marL="0" indent="0">
              <a:buNone/>
            </a:pPr>
            <a:r>
              <a:rPr/>
              <a:t>Tasas de capitalización para apartamentos según estratos y años.</a:t>
            </a:r>
          </a:p>
        </p:txBody>
      </p:sp>
      <p:graphicFrame xmlns:a="http://schemas.openxmlformats.org/drawingml/2006/main" xmlns:r="http://schemas.openxmlformats.org/officeDocument/2006/relationships" xmlns:p="http://schemas.openxmlformats.org/presentationml/2006/main">
        <p:nvGraphicFramePr>
          <p:cNvPr id="221656764" name=""/>
          <p:cNvGraphicFramePr>
            <a:graphicFrameLocks noGrp="true"/>
          </p:cNvGraphicFramePr>
          <p:nvPr/>
        </p:nvGraphicFramePr>
        <p:xfrm rot="0">
          <a:off x="914400" y="1828800"/>
          <a:ext cx="9144000" cy="5486400"/>
        </p:xfrm>
        <a:graphic>
          <a:graphicData uri="http://schemas.openxmlformats.org/drawingml/2006/table">
            <a:tbl>
              <a:tblPr/>
              <a:tblGrid>
                <a:gridCol w="591023"/>
                <a:gridCol w="980506"/>
                <a:gridCol w="1260080"/>
              </a:tblGrid>
              <a:tr h="402011">
                <a:tc>
                  <a:txBody>
                    <a:bodyPr/>
                    <a:lstStyle/>
                    <a:p>
                      <a:pPr algn="l"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AÑO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ESTRATO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TASA_RENTA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0.00491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0.00489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0.00496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0.00491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0.00482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0.00488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0.00463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Resultados</a:t>
            </a:r>
            <a:r>
              <a:rPr/>
              <a:t> </a:t>
            </a:r>
            <a:r>
              <a:rPr/>
              <a:t>-</a:t>
            </a:r>
            <a:r>
              <a:rPr/>
              <a:t> </a:t>
            </a:r>
            <a:r>
              <a:rPr/>
              <a:t>PH</a:t>
            </a:r>
          </a:p>
        </p:txBody>
      </p:sp>
      <p:pic>
        <p:nvPicPr>
          <p:cNvPr descr="PRESENTACION_ESTUDIO_TASA_RENTA_files/figure-pptx/tasaphest-1.png" id="0" name="Picture 1"/>
          <p:cNvPicPr>
            <a:picLocks noGrp="1" noChangeAspect="1"/>
          </p:cNvPicPr>
          <p:nvPr/>
        </p:nvPicPr>
        <p:blipFill>
          <a:blip r:embed="rId2"/>
          <a:stretch>
            <a:fillRect/>
          </a:stretch>
        </p:blipFill>
        <p:spPr bwMode="auto">
          <a:xfrm>
            <a:off x="1905000" y="1536700"/>
            <a:ext cx="8369300" cy="4013200"/>
          </a:xfrm>
          <a:prstGeom prst="rect">
            <a:avLst/>
          </a:prstGeom>
          <a:noFill/>
          <a:ln w="9525">
            <a:noFill/>
            <a:headEnd/>
            <a:tailEnd/>
          </a:ln>
        </p:spPr>
      </p:pic>
      <p:sp>
        <p:nvSpPr>
          <p:cNvPr id="1" name="TextBox 3"/>
          <p:cNvSpPr txBox="1"/>
          <p:nvPr/>
        </p:nvSpPr>
        <p:spPr>
          <a:xfrm>
            <a:off x="609600" y="5549900"/>
            <a:ext cx="10972800" cy="508000"/>
          </a:xfrm>
          <a:prstGeom prst="rect">
            <a:avLst/>
          </a:prstGeom>
          <a:noFill/>
        </p:spPr>
        <p:txBody>
          <a:bodyPr/>
          <a:lstStyle/>
          <a:p>
            <a:pPr lvl="0" marL="0" indent="0" algn="ctr">
              <a:buNone/>
            </a:pPr>
            <a:r>
              <a:rPr/>
              <a:t>Tasas</a:t>
            </a:r>
            <a:r>
              <a:rPr/>
              <a:t> </a:t>
            </a:r>
            <a:r>
              <a:rPr/>
              <a:t>de</a:t>
            </a:r>
            <a:r>
              <a:rPr/>
              <a:t> </a:t>
            </a:r>
            <a:r>
              <a:rPr/>
              <a:t>capitalización</a:t>
            </a:r>
            <a:r>
              <a:rPr/>
              <a:t> </a:t>
            </a:r>
            <a:r>
              <a:rPr/>
              <a:t>para</a:t>
            </a:r>
            <a:r>
              <a:rPr/>
              <a:t> </a:t>
            </a:r>
            <a:r>
              <a:rPr/>
              <a:t>apartamentos</a:t>
            </a:r>
            <a:r>
              <a:rPr/>
              <a:t> </a:t>
            </a:r>
            <a:r>
              <a:rPr/>
              <a:t>según</a:t>
            </a:r>
            <a:r>
              <a:rPr/>
              <a:t> </a:t>
            </a:r>
            <a:r>
              <a:rPr/>
              <a:t>estratos</a:t>
            </a:r>
            <a:r>
              <a:rPr/>
              <a:t> </a:t>
            </a:r>
            <a:r>
              <a:rPr/>
              <a:t>y</a:t>
            </a:r>
            <a:r>
              <a:rPr/>
              <a:t> </a:t>
            </a:r>
            <a:r>
              <a:rPr/>
              <a:t>años.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Resultados</a:t>
            </a:r>
            <a:r>
              <a:rPr/>
              <a:t> </a:t>
            </a:r>
            <a:r>
              <a:rPr/>
              <a:t>-</a:t>
            </a:r>
            <a:r>
              <a:rPr/>
              <a:t> </a:t>
            </a:r>
            <a:r>
              <a:rPr/>
              <a:t>PH</a:t>
            </a:r>
          </a:p>
        </p:txBody>
      </p:sp>
      <p:pic>
        <p:nvPicPr>
          <p:cNvPr descr="PRESENTACION_ESTUDIO_TASA_RENTA_files/figure-pptx/tasaphloc-1.png" id="0" name="Picture 1"/>
          <p:cNvPicPr>
            <a:picLocks noGrp="1" noChangeAspect="1"/>
          </p:cNvPicPr>
          <p:nvPr/>
        </p:nvPicPr>
        <p:blipFill>
          <a:blip r:embed="rId2"/>
          <a:stretch>
            <a:fillRect/>
          </a:stretch>
        </p:blipFill>
        <p:spPr bwMode="auto">
          <a:xfrm>
            <a:off x="609600" y="1714500"/>
            <a:ext cx="10972800" cy="3657600"/>
          </a:xfrm>
          <a:prstGeom prst="rect">
            <a:avLst/>
          </a:prstGeom>
          <a:noFill/>
          <a:ln w="9525">
            <a:noFill/>
            <a:headEnd/>
            <a:tailEnd/>
          </a:ln>
        </p:spPr>
      </p:pic>
      <p:sp>
        <p:nvSpPr>
          <p:cNvPr id="1" name="TextBox 3"/>
          <p:cNvSpPr txBox="1"/>
          <p:nvPr/>
        </p:nvSpPr>
        <p:spPr>
          <a:xfrm>
            <a:off x="609600" y="5549900"/>
            <a:ext cx="10972800" cy="508000"/>
          </a:xfrm>
          <a:prstGeom prst="rect">
            <a:avLst/>
          </a:prstGeom>
          <a:noFill/>
        </p:spPr>
        <p:txBody>
          <a:bodyPr/>
          <a:lstStyle/>
          <a:p>
            <a:pPr lvl="0" marL="0" indent="0" algn="ctr">
              <a:buNone/>
            </a:pPr>
            <a:r>
              <a:rPr/>
              <a:t>Tasas</a:t>
            </a:r>
            <a:r>
              <a:rPr/>
              <a:t> </a:t>
            </a:r>
            <a:r>
              <a:rPr/>
              <a:t>de</a:t>
            </a:r>
            <a:r>
              <a:rPr/>
              <a:t> </a:t>
            </a:r>
            <a:r>
              <a:rPr/>
              <a:t>capitalización</a:t>
            </a:r>
            <a:r>
              <a:rPr/>
              <a:t> </a:t>
            </a:r>
            <a:r>
              <a:rPr/>
              <a:t>para</a:t>
            </a:r>
            <a:r>
              <a:rPr/>
              <a:t> </a:t>
            </a:r>
            <a:r>
              <a:rPr/>
              <a:t>apartamentos</a:t>
            </a:r>
            <a:r>
              <a:rPr/>
              <a:t> </a:t>
            </a:r>
            <a:r>
              <a:rPr/>
              <a:t>según</a:t>
            </a:r>
            <a:r>
              <a:rPr/>
              <a:t> </a:t>
            </a:r>
            <a:r>
              <a:rPr/>
              <a:t>localidades</a:t>
            </a:r>
            <a:r>
              <a:rPr/>
              <a:t> </a:t>
            </a:r>
            <a:r>
              <a:rPr/>
              <a:t>y</a:t>
            </a:r>
            <a:r>
              <a:rPr/>
              <a:t> </a:t>
            </a:r>
            <a:r>
              <a:rPr/>
              <a:t>años.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Resultados</a:t>
            </a:r>
            <a:r>
              <a:rPr/>
              <a:t> </a:t>
            </a:r>
            <a:r>
              <a:rPr/>
              <a:t>-</a:t>
            </a:r>
            <a:r>
              <a:rPr/>
              <a:t> </a:t>
            </a:r>
            <a:r>
              <a:rPr/>
              <a:t>NPH</a:t>
            </a:r>
          </a:p>
        </p:txBody>
      </p:sp>
      <p:pic>
        <p:nvPicPr>
          <p:cNvPr descr="PRESENTACION_ESTUDIO_TASA_RENTA_files/figure-pptx/scnph-1.png" id="0" name="Picture 1"/>
          <p:cNvPicPr>
            <a:picLocks noGrp="1" noChangeAspect="1"/>
          </p:cNvPicPr>
          <p:nvPr/>
        </p:nvPicPr>
        <p:blipFill>
          <a:blip r:embed="rId2"/>
          <a:stretch>
            <a:fillRect/>
          </a:stretch>
        </p:blipFill>
        <p:spPr bwMode="auto">
          <a:xfrm>
            <a:off x="1905000" y="1536700"/>
            <a:ext cx="8369300" cy="4013200"/>
          </a:xfrm>
          <a:prstGeom prst="rect">
            <a:avLst/>
          </a:prstGeom>
          <a:noFill/>
          <a:ln w="9525">
            <a:noFill/>
            <a:headEnd/>
            <a:tailEnd/>
          </a:ln>
        </p:spPr>
      </p:pic>
      <p:sp>
        <p:nvSpPr>
          <p:cNvPr id="1" name="TextBox 3"/>
          <p:cNvSpPr txBox="1"/>
          <p:nvPr/>
        </p:nvSpPr>
        <p:spPr>
          <a:xfrm>
            <a:off x="609600" y="5549900"/>
            <a:ext cx="10972800" cy="508000"/>
          </a:xfrm>
          <a:prstGeom prst="rect">
            <a:avLst/>
          </a:prstGeom>
          <a:noFill/>
        </p:spPr>
        <p:txBody>
          <a:bodyPr/>
          <a:lstStyle/>
          <a:p>
            <a:pPr lvl="0" marL="0" indent="0" algn="ctr">
              <a:buNone/>
            </a:pPr>
            <a:r>
              <a:rPr/>
              <a:t>Diagrama</a:t>
            </a:r>
            <a:r>
              <a:rPr/>
              <a:t> </a:t>
            </a:r>
            <a:r>
              <a:rPr/>
              <a:t>de</a:t>
            </a:r>
            <a:r>
              <a:rPr/>
              <a:t> </a:t>
            </a:r>
            <a:r>
              <a:rPr/>
              <a:t>dispersión</a:t>
            </a:r>
            <a:r>
              <a:rPr/>
              <a:t> </a:t>
            </a:r>
            <a:r>
              <a:rPr/>
              <a:t>de</a:t>
            </a:r>
            <a:r>
              <a:rPr/>
              <a:t> </a:t>
            </a:r>
            <a:r>
              <a:rPr/>
              <a:t>los</a:t>
            </a:r>
            <a:r>
              <a:rPr/>
              <a:t> </a:t>
            </a:r>
            <a:r>
              <a:rPr/>
              <a:t>valores</a:t>
            </a:r>
            <a:r>
              <a:rPr/>
              <a:t> </a:t>
            </a:r>
            <a:r>
              <a:rPr/>
              <a:t>integrales</a:t>
            </a:r>
            <a:r>
              <a:rPr/>
              <a:t> </a:t>
            </a:r>
            <a:r>
              <a:rPr/>
              <a:t>de</a:t>
            </a:r>
            <a:r>
              <a:rPr/>
              <a:t> </a:t>
            </a:r>
            <a:r>
              <a:rPr/>
              <a:t>venta</a:t>
            </a:r>
            <a:r>
              <a:rPr/>
              <a:t> </a:t>
            </a:r>
            <a:r>
              <a:rPr/>
              <a:t>y</a:t>
            </a:r>
            <a:r>
              <a:rPr/>
              <a:t> </a:t>
            </a:r>
            <a:r>
              <a:rPr/>
              <a:t>de</a:t>
            </a:r>
            <a:r>
              <a:rPr/>
              <a:t> </a:t>
            </a:r>
            <a:r>
              <a:rPr/>
              <a:t>arriendo</a:t>
            </a:r>
            <a:r>
              <a:rPr/>
              <a:t> </a:t>
            </a:r>
            <a:r>
              <a:rPr/>
              <a:t>con</a:t>
            </a:r>
            <a:r>
              <a:rPr/>
              <a:t> </a:t>
            </a:r>
            <a:r>
              <a:rPr/>
              <a:t>sus</a:t>
            </a:r>
            <a:r>
              <a:rPr/>
              <a:t> </a:t>
            </a:r>
            <a:r>
              <a:rPr/>
              <a:t>respectivas</a:t>
            </a:r>
            <a:r>
              <a:rPr/>
              <a:t> </a:t>
            </a:r>
            <a:r>
              <a:rPr/>
              <a:t>rectas</a:t>
            </a:r>
            <a:r>
              <a:rPr/>
              <a:t> </a:t>
            </a:r>
            <a:r>
              <a:rPr/>
              <a:t>de</a:t>
            </a:r>
            <a:r>
              <a:rPr/>
              <a:t> </a:t>
            </a:r>
            <a:r>
              <a:rPr/>
              <a:t>regresión</a:t>
            </a:r>
            <a:r>
              <a:rPr/>
              <a:t> </a:t>
            </a:r>
            <a:r>
              <a:rPr/>
              <a:t>ajustadas</a:t>
            </a:r>
            <a:r>
              <a:rPr/>
              <a:t> </a:t>
            </a:r>
            <a:r>
              <a:rPr/>
              <a:t>por</a:t>
            </a:r>
            <a:r>
              <a:rPr/>
              <a:t> </a:t>
            </a:r>
            <a:r>
              <a:rPr/>
              <a:t>estrato</a:t>
            </a:r>
            <a:r>
              <a:rPr/>
              <a:t> </a:t>
            </a:r>
            <a:r>
              <a:rPr/>
              <a:t>y</a:t>
            </a:r>
            <a:r>
              <a:rPr/>
              <a:t> </a:t>
            </a:r>
            <a:r>
              <a:rPr/>
              <a:t>vigencia</a:t>
            </a:r>
            <a:r>
              <a:rPr/>
              <a:t> </a:t>
            </a:r>
            <a:r>
              <a:rPr/>
              <a:t>para</a:t>
            </a:r>
            <a:r>
              <a:rPr/>
              <a:t> </a:t>
            </a:r>
            <a:r>
              <a:rPr/>
              <a:t>apartamentos.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Resultados</a:t>
            </a:r>
            <a:r>
              <a:rPr/>
              <a:t> </a:t>
            </a:r>
            <a:r>
              <a:rPr/>
              <a:t>-</a:t>
            </a:r>
            <a:r>
              <a:rPr/>
              <a:t> </a:t>
            </a:r>
            <a:r>
              <a:rPr/>
              <a:t>NPH</a:t>
            </a:r>
          </a:p>
        </p:txBody>
      </p:sp>
      <p:sp>
        <p:nvSpPr>
          <p:cNvPr id="3" name="Marcador de contenido 2"/>
          <p:cNvSpPr>
            <a:spLocks noGrp="1"/>
          </p:cNvSpPr>
          <p:nvPr>
            <p:ph idx="1"/>
          </p:nvPr>
        </p:nvSpPr>
        <p:spPr/>
        <p:txBody>
          <a:bodyPr/>
          <a:lstStyle/>
          <a:p>
            <a:pPr lvl="0" marL="0" indent="0">
              <a:buNone/>
            </a:pPr>
            <a:r>
              <a:rPr/>
              <a:t>Tasas de capitalización para casas según estrato y años.</a:t>
            </a:r>
          </a:p>
        </p:txBody>
      </p:sp>
      <p:graphicFrame xmlns:a="http://schemas.openxmlformats.org/drawingml/2006/main" xmlns:r="http://schemas.openxmlformats.org/officeDocument/2006/relationships" xmlns:p="http://schemas.openxmlformats.org/presentationml/2006/main">
        <p:nvGraphicFramePr>
          <p:cNvPr id="875491247" name=""/>
          <p:cNvGraphicFramePr>
            <a:graphicFrameLocks noGrp="true"/>
          </p:cNvGraphicFramePr>
          <p:nvPr/>
        </p:nvGraphicFramePr>
        <p:xfrm rot="0">
          <a:off x="914400" y="1828800"/>
          <a:ext cx="9144000" cy="5486400"/>
        </p:xfrm>
        <a:graphic>
          <a:graphicData uri="http://schemas.openxmlformats.org/drawingml/2006/table">
            <a:tbl>
              <a:tblPr/>
              <a:tblGrid>
                <a:gridCol w="571551"/>
                <a:gridCol w="920528"/>
                <a:gridCol w="1176804"/>
              </a:tblGrid>
              <a:tr h="390241">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AÑO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ESTRATO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TASA_RENTA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0.00590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0.00581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0.00597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0.00569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0.00515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0.00491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0.00484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0.00496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0.00476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p:nvSpPr>
          <p:cNvPr id="3" name="Marcador de contenido 2"/>
          <p:cNvSpPr>
            <a:spLocks noGrp="1"/>
          </p:cNvSpPr>
          <p:nvPr>
            <p:ph idx="1"/>
          </p:nvPr>
        </p:nvSpPr>
        <p:spPr/>
        <p:txBody>
          <a:bodyPr/>
          <a:lstStyle/>
          <a:p>
            <a:pPr lvl="0" marL="0" indent="0">
              <a:buNone/>
            </a:pPr>
            <a:r>
              <a:rPr/>
              <a:t>Tasas de capitalización para casas según estrato y años.</a:t>
            </a:r>
          </a:p>
        </p:txBody>
      </p:sp>
      <p:graphicFrame xmlns:a="http://schemas.openxmlformats.org/drawingml/2006/main" xmlns:r="http://schemas.openxmlformats.org/officeDocument/2006/relationships" xmlns:p="http://schemas.openxmlformats.org/presentationml/2006/main">
        <p:nvGraphicFramePr>
          <p:cNvPr id="870635107" name=""/>
          <p:cNvGraphicFramePr>
            <a:graphicFrameLocks noGrp="true"/>
          </p:cNvGraphicFramePr>
          <p:nvPr/>
        </p:nvGraphicFramePr>
        <p:xfrm rot="0">
          <a:off x="914400" y="1828800"/>
          <a:ext cx="9144000" cy="5486400"/>
        </p:xfrm>
        <a:graphic>
          <a:graphicData uri="http://schemas.openxmlformats.org/drawingml/2006/table">
            <a:tbl>
              <a:tblPr/>
              <a:tblGrid>
                <a:gridCol w="571551"/>
                <a:gridCol w="920528"/>
                <a:gridCol w="1176804"/>
              </a:tblGrid>
              <a:tr h="390241">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AÑO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ESTRATO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TASA_RENTA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0.00447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888">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0.00447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956">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Arial"/>
                          <a:cs typeface="Arial"/>
                          <a:ea typeface="Arial"/>
                          <a:sym typeface="Arial"/>
                        </a:rPr>
                        <a:t>0.00431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Resultados</a:t>
            </a:r>
            <a:r>
              <a:rPr/>
              <a:t> </a:t>
            </a:r>
            <a:r>
              <a:rPr/>
              <a:t>-</a:t>
            </a:r>
            <a:r>
              <a:rPr/>
              <a:t> </a:t>
            </a:r>
            <a:r>
              <a:rPr/>
              <a:t>NPH</a:t>
            </a:r>
          </a:p>
        </p:txBody>
      </p:sp>
      <p:pic>
        <p:nvPicPr>
          <p:cNvPr descr="PRESENTACION_ESTUDIO_TASA_RENTA_files/figure-pptx/tasanphest-1.png" id="0" name="Picture 1"/>
          <p:cNvPicPr>
            <a:picLocks noGrp="1" noChangeAspect="1"/>
          </p:cNvPicPr>
          <p:nvPr/>
        </p:nvPicPr>
        <p:blipFill>
          <a:blip r:embed="rId2"/>
          <a:stretch>
            <a:fillRect/>
          </a:stretch>
        </p:blipFill>
        <p:spPr bwMode="auto">
          <a:xfrm>
            <a:off x="1536700" y="1536700"/>
            <a:ext cx="9131300" cy="4013200"/>
          </a:xfrm>
          <a:prstGeom prst="rect">
            <a:avLst/>
          </a:prstGeom>
          <a:noFill/>
          <a:ln w="9525">
            <a:noFill/>
            <a:headEnd/>
            <a:tailEnd/>
          </a:ln>
        </p:spPr>
      </p:pic>
      <p:sp>
        <p:nvSpPr>
          <p:cNvPr id="1" name="TextBox 3"/>
          <p:cNvSpPr txBox="1"/>
          <p:nvPr/>
        </p:nvSpPr>
        <p:spPr>
          <a:xfrm>
            <a:off x="609600" y="5549900"/>
            <a:ext cx="10972800" cy="508000"/>
          </a:xfrm>
          <a:prstGeom prst="rect">
            <a:avLst/>
          </a:prstGeom>
          <a:noFill/>
        </p:spPr>
        <p:txBody>
          <a:bodyPr/>
          <a:lstStyle/>
          <a:p>
            <a:pPr lvl="0" marL="0" indent="0" algn="ctr">
              <a:buNone/>
            </a:pPr>
            <a:r>
              <a:rPr/>
              <a:t>Tasas</a:t>
            </a:r>
            <a:r>
              <a:rPr/>
              <a:t> </a:t>
            </a:r>
            <a:r>
              <a:rPr/>
              <a:t>de</a:t>
            </a:r>
            <a:r>
              <a:rPr/>
              <a:t> </a:t>
            </a:r>
            <a:r>
              <a:rPr/>
              <a:t>capitalización</a:t>
            </a:r>
            <a:r>
              <a:rPr/>
              <a:t> </a:t>
            </a:r>
            <a:r>
              <a:rPr/>
              <a:t>para</a:t>
            </a:r>
            <a:r>
              <a:rPr/>
              <a:t> </a:t>
            </a:r>
            <a:r>
              <a:rPr/>
              <a:t>casas</a:t>
            </a:r>
            <a:r>
              <a:rPr/>
              <a:t> </a:t>
            </a:r>
            <a:r>
              <a:rPr/>
              <a:t>según</a:t>
            </a:r>
            <a:r>
              <a:rPr/>
              <a:t> </a:t>
            </a:r>
            <a:r>
              <a:rPr/>
              <a:t>estratos</a:t>
            </a:r>
            <a:r>
              <a:rPr/>
              <a:t> </a:t>
            </a:r>
            <a:r>
              <a:rPr/>
              <a:t>y</a:t>
            </a:r>
            <a:r>
              <a:rPr/>
              <a:t> </a:t>
            </a:r>
            <a:r>
              <a:rPr/>
              <a:t>años.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Resultados</a:t>
            </a:r>
            <a:r>
              <a:rPr/>
              <a:t> </a:t>
            </a:r>
            <a:r>
              <a:rPr/>
              <a:t>-</a:t>
            </a:r>
            <a:r>
              <a:rPr/>
              <a:t> </a:t>
            </a:r>
            <a:r>
              <a:rPr/>
              <a:t>NPH</a:t>
            </a:r>
          </a:p>
        </p:txBody>
      </p:sp>
      <p:pic>
        <p:nvPicPr>
          <p:cNvPr descr="PRESENTACION_ESTUDIO_TASA_RENTA_files/figure-pptx/tasanphloc-1.png" id="0" name="Picture 1"/>
          <p:cNvPicPr>
            <a:picLocks noGrp="1" noChangeAspect="1"/>
          </p:cNvPicPr>
          <p:nvPr/>
        </p:nvPicPr>
        <p:blipFill>
          <a:blip r:embed="rId2"/>
          <a:stretch>
            <a:fillRect/>
          </a:stretch>
        </p:blipFill>
        <p:spPr bwMode="auto">
          <a:xfrm>
            <a:off x="609600" y="1714500"/>
            <a:ext cx="10972800" cy="3657600"/>
          </a:xfrm>
          <a:prstGeom prst="rect">
            <a:avLst/>
          </a:prstGeom>
          <a:noFill/>
          <a:ln w="9525">
            <a:noFill/>
            <a:headEnd/>
            <a:tailEnd/>
          </a:ln>
        </p:spPr>
      </p:pic>
      <p:sp>
        <p:nvSpPr>
          <p:cNvPr id="1" name="TextBox 3"/>
          <p:cNvSpPr txBox="1"/>
          <p:nvPr/>
        </p:nvSpPr>
        <p:spPr>
          <a:xfrm>
            <a:off x="609600" y="5549900"/>
            <a:ext cx="10972800" cy="508000"/>
          </a:xfrm>
          <a:prstGeom prst="rect">
            <a:avLst/>
          </a:prstGeom>
          <a:noFill/>
        </p:spPr>
        <p:txBody>
          <a:bodyPr/>
          <a:lstStyle/>
          <a:p>
            <a:pPr lvl="0" marL="0" indent="0" algn="ctr">
              <a:buNone/>
            </a:pPr>
            <a:r>
              <a:rPr/>
              <a:t>Tasas</a:t>
            </a:r>
            <a:r>
              <a:rPr/>
              <a:t> </a:t>
            </a:r>
            <a:r>
              <a:rPr/>
              <a:t>de</a:t>
            </a:r>
            <a:r>
              <a:rPr/>
              <a:t> </a:t>
            </a:r>
            <a:r>
              <a:rPr/>
              <a:t>capitalización</a:t>
            </a:r>
            <a:r>
              <a:rPr/>
              <a:t> </a:t>
            </a:r>
            <a:r>
              <a:rPr/>
              <a:t>para</a:t>
            </a:r>
            <a:r>
              <a:rPr/>
              <a:t> </a:t>
            </a:r>
            <a:r>
              <a:rPr/>
              <a:t>casas</a:t>
            </a:r>
            <a:r>
              <a:rPr/>
              <a:t> </a:t>
            </a:r>
            <a:r>
              <a:rPr/>
              <a:t>según</a:t>
            </a:r>
            <a:r>
              <a:rPr/>
              <a:t> </a:t>
            </a:r>
            <a:r>
              <a:rPr/>
              <a:t>localidades</a:t>
            </a:r>
            <a:r>
              <a:rPr/>
              <a:t> </a:t>
            </a:r>
            <a:r>
              <a:rPr/>
              <a:t>y</a:t>
            </a:r>
            <a:r>
              <a:rPr/>
              <a:t> </a:t>
            </a:r>
            <a:r>
              <a:rPr/>
              <a:t>años.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Conclusiones</a:t>
            </a:r>
          </a:p>
        </p:txBody>
      </p:sp>
      <p:sp>
        <p:nvSpPr>
          <p:cNvPr id="3" name="Marcador de contenido 2"/>
          <p:cNvSpPr>
            <a:spLocks noGrp="1"/>
          </p:cNvSpPr>
          <p:nvPr>
            <p:ph idx="1"/>
          </p:nvPr>
        </p:nvSpPr>
        <p:spPr/>
        <p:txBody>
          <a:bodyPr/>
          <a:lstStyle/>
          <a:p>
            <a:pPr lvl="0" marL="0" indent="0">
              <a:buNone/>
            </a:pPr>
            <a:r>
              <a:rPr/>
              <a:t>En este trabajo se realizó la estimación de la tasa de rentabilidad para predios residenciales a diferentes niveles de desagregación, a partir de métodos de regresión tradicionales, utilizando la información de ofertas de mercado que han sido capturadas en los últimos años por la UAECD, superando la limitación de trabajar con fuentes con precios de venta y arriendo para un mismo predio. En consecuencia, se constituye en una herramienta alternativa para obtener tasas de capitalización de rentas.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Conclusiones</a:t>
            </a:r>
          </a:p>
        </p:txBody>
      </p:sp>
      <p:sp>
        <p:nvSpPr>
          <p:cNvPr id="3" name="Marcador de contenido 2"/>
          <p:cNvSpPr>
            <a:spLocks noGrp="1"/>
          </p:cNvSpPr>
          <p:nvPr>
            <p:ph idx="1"/>
          </p:nvPr>
        </p:nvSpPr>
        <p:spPr/>
        <p:txBody>
          <a:bodyPr/>
          <a:lstStyle/>
          <a:p>
            <a:pPr lvl="0" marL="0" indent="0">
              <a:buNone/>
            </a:pPr>
            <a:r>
              <a:rPr/>
              <a:t>Los resultados obtenidos son a nivel de sector, año, clase de predio, localidad y estrato. En este documento se omiten los resultados a nivel de sector, debido a su tamaño. Las tasas de rentabilidad obtenidas para casas (NPH) son menores que las calculadas para apartamentos (PH). Se observa una relación inversamente proporcional entre el estrato y las tasas.</a:t>
            </a:r>
          </a:p>
          <a:p>
            <a:pPr lvl="0" marL="0" indent="0">
              <a:buNone/>
            </a:pPr>
            <a:r>
              <a:rPr/>
              <a:t>Para el caso NPH, las localidades con una mayor tasa de rentabilidad en casas son Chapinero, Los Mártires y Santa Fé, mientras que las de menor tasa son Bosa y Puente Aranda, mientras que en el caso PH las localidades con mayores tasas de renta son Chapinero, La Candelaria y San Cristobal. Por otro lado, la localidad con menor tasa de rentabilidad es Puente Aranda.</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Trabajo</a:t>
            </a:r>
            <a:r>
              <a:rPr/>
              <a:t> </a:t>
            </a:r>
            <a:r>
              <a:rPr/>
              <a:t>futuro</a:t>
            </a:r>
          </a:p>
        </p:txBody>
      </p:sp>
      <p:sp>
        <p:nvSpPr>
          <p:cNvPr id="3" name="Marcador de contenido 2"/>
          <p:cNvSpPr>
            <a:spLocks noGrp="1"/>
          </p:cNvSpPr>
          <p:nvPr>
            <p:ph idx="1"/>
          </p:nvPr>
        </p:nvSpPr>
        <p:spPr/>
        <p:txBody>
          <a:bodyPr/>
          <a:lstStyle/>
          <a:p>
            <a:pPr lvl="1"/>
            <a:r>
              <a:rPr/>
              <a:t>A partir de una depuración de la información, en futuros ejercicios se podría incluir la edad de los inmuebles como una variable independiente adicional en los modelos para obtener su tasa de rentabilidad asociada.</a:t>
            </a:r>
          </a:p>
          <a:p>
            <a:pPr lvl="1"/>
            <a:r>
              <a:rPr/>
              <a:t>Realizar estimaciones para usos diferentes al residencial.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Introducción</a:t>
            </a:r>
          </a:p>
        </p:txBody>
      </p:sp>
      <p:sp>
        <p:nvSpPr>
          <p:cNvPr id="3" name="Marcador de contenido 2"/>
          <p:cNvSpPr>
            <a:spLocks noGrp="1"/>
          </p:cNvSpPr>
          <p:nvPr>
            <p:ph idx="1"/>
          </p:nvPr>
        </p:nvSpPr>
        <p:spPr/>
        <p:txBody>
          <a:bodyPr/>
          <a:lstStyle/>
          <a:p>
            <a:pPr lvl="0" marL="0" indent="0">
              <a:buNone/>
            </a:pPr>
            <a:r>
              <a:rPr/>
              <a:t>En la información disponible para la realización de este documento, se encuentran las ofertas recolectadas por la UAECD tanto de fuentes primarias como secundarias (Finca Raíz, Galería Inmobiliaria y Properati) desde el primero de enero de 2017 hasta el 31 de diciembre de 2020. Una limitante que se debe tener en cuenta es que los predios no tienen información de arriendo y venta de manera simultánea, lo que quiere decir que para cada oferta solamente se tiene una de las dos mediciones. En este documento únicamente se tendrán en cuenta las ofertas correspondientes a predios residenciales, es decir apartamentos y casas.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Referencias</a:t>
            </a:r>
          </a:p>
        </p:txBody>
      </p:sp>
      <p:sp>
        <p:nvSpPr>
          <p:cNvPr id="3" name="Marcador de contenido 2"/>
          <p:cNvSpPr>
            <a:spLocks noGrp="1"/>
          </p:cNvSpPr>
          <p:nvPr>
            <p:ph idx="1"/>
          </p:nvPr>
        </p:nvSpPr>
        <p:spPr/>
        <p:txBody>
          <a:bodyPr/>
          <a:lstStyle/>
          <a:p>
            <a:pPr lvl="0" marL="0" indent="0">
              <a:buNone/>
            </a:pPr>
            <a:r>
              <a:rPr/>
              <a:t>Deaton, Angus. 1985. “Panel Data from Time Series of Cross-Sections.” </a:t>
            </a:r>
            <a:r>
              <a:rPr i="1"/>
              <a:t>Journal of Econometrics</a:t>
            </a:r>
            <a:r>
              <a:rPr/>
              <a:t> 30 (1-2): 109–26.</a:t>
            </a:r>
          </a:p>
          <a:p>
            <a:pPr lvl="0" marL="0" indent="0">
              <a:buNone/>
            </a:pPr>
            <a:r>
              <a:rPr/>
              <a:t>Sariyar, Murat, and Andreas Borg. 2020. </a:t>
            </a:r>
            <a:r>
              <a:rPr i="1"/>
              <a:t>RecordLinkage: Record Linkage Functions for Linking and Deduplicating Data Sets</a:t>
            </a:r>
            <a:r>
              <a:rPr/>
              <a:t>. </a:t>
            </a:r>
            <a:r>
              <a:rPr>
                <a:hlinkClick r:id="rId2"/>
              </a:rPr>
              <a:t>https://CRAN.R-project.org/package=RecordLinkage</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Introducción</a:t>
            </a:r>
          </a:p>
        </p:txBody>
      </p:sp>
      <p:sp>
        <p:nvSpPr>
          <p:cNvPr id="3" name="Marcador de contenido 2"/>
          <p:cNvSpPr>
            <a:spLocks noGrp="1"/>
          </p:cNvSpPr>
          <p:nvPr>
            <p:ph idx="1"/>
          </p:nvPr>
        </p:nvSpPr>
        <p:spPr/>
        <p:txBody>
          <a:bodyPr/>
          <a:lstStyle/>
          <a:p>
            <a:pPr lvl="0" marL="0" indent="0">
              <a:buNone/>
            </a:pPr>
            <a:r>
              <a:rPr/>
              <a:t>Dentro de la literatura se encuentran diversos ejemplos de datos donde se hacen mediciones o encuestas a grupos de individuos periódicamente, pero no necesariamente a las mismas personas, lo cual imposibilita hacer seguimientos sobre unidades en particular, de manera similar a la problemática presentada, donde no se cuenta con información de arriendo y venta en los mismos predios. Deaton (1985) propone un modelo para una muestra , que se construye con lo que denominan cohortes.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Objetivo</a:t>
            </a:r>
            <a:r>
              <a:rPr/>
              <a:t> </a:t>
            </a:r>
            <a:r>
              <a:rPr/>
              <a:t>general</a:t>
            </a:r>
          </a:p>
        </p:txBody>
      </p:sp>
      <p:sp>
        <p:nvSpPr>
          <p:cNvPr id="3" name="Marcador de contenido 2"/>
          <p:cNvSpPr>
            <a:spLocks noGrp="1"/>
          </p:cNvSpPr>
          <p:nvPr>
            <p:ph idx="1"/>
          </p:nvPr>
        </p:nvSpPr>
        <p:spPr/>
        <p:txBody>
          <a:bodyPr/>
          <a:lstStyle/>
          <a:p>
            <a:pPr lvl="0" marL="0" indent="0">
              <a:buNone/>
            </a:pPr>
            <a:r>
              <a:rPr/>
              <a:t>Proponer una metodología para la estimación de las TCR y hacer la estimación del índice para inmuebles residenciales de Bogotá, según estratos y diferentes desagregaciones geográficas como lo son las localidades y sectores catastrales.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Objetivos</a:t>
            </a:r>
            <a:r>
              <a:rPr/>
              <a:t> </a:t>
            </a:r>
            <a:r>
              <a:rPr/>
              <a:t>específicos</a:t>
            </a:r>
          </a:p>
        </p:txBody>
      </p:sp>
      <p:sp>
        <p:nvSpPr>
          <p:cNvPr id="3" name="Marcador de contenido 2"/>
          <p:cNvSpPr>
            <a:spLocks noGrp="1"/>
          </p:cNvSpPr>
          <p:nvPr>
            <p:ph idx="1"/>
          </p:nvPr>
        </p:nvSpPr>
        <p:spPr/>
        <p:txBody>
          <a:bodyPr/>
          <a:lstStyle/>
          <a:p>
            <a:pPr lvl="1"/>
            <a:r>
              <a:rPr/>
              <a:t>Identificar metodologías que sirvan de referencia para el desarrollo del estudio.</a:t>
            </a:r>
          </a:p>
          <a:p>
            <a:pPr lvl="1"/>
            <a:r>
              <a:rPr/>
              <a:t>Realizar un análisis descriptivo de la base de datos disponible para la realización del ejercicio.</a:t>
            </a:r>
          </a:p>
          <a:p>
            <a:pPr lvl="1"/>
            <a:r>
              <a:rPr/>
              <a:t>Detectar aquellas ofertas atípicas que puedan sesgar los resultados del estudio.</a:t>
            </a:r>
          </a:p>
          <a:p>
            <a:pPr lvl="1"/>
            <a:r>
              <a:rPr/>
              <a:t>Calcular las tasas de capitalización de rentas para inmuebles de uso residencial en diferentes desagregaciones: estrato, localidad y sector catastral</a:t>
            </a:r>
          </a:p>
          <a:p>
            <a:pPr lvl="1"/>
            <a:r>
              <a:rPr/>
              <a:t>Presentar una documentación metodológica de los resultados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Marco</a:t>
            </a:r>
            <a:r>
              <a:rPr/>
              <a:t> </a:t>
            </a:r>
            <a:r>
              <a:rPr/>
              <a:t>conceptual</a:t>
            </a:r>
          </a:p>
        </p:txBody>
      </p:sp>
      <p:sp>
        <p:nvSpPr>
          <p:cNvPr id="3" name="Marcador de contenido 2"/>
          <p:cNvSpPr>
            <a:spLocks noGrp="1"/>
          </p:cNvSpPr>
          <p:nvPr>
            <p:ph idx="1"/>
          </p:nvPr>
        </p:nvSpPr>
        <p:spPr/>
        <p:txBody>
          <a:bodyPr/>
          <a:lstStyle/>
          <a:p>
            <a:pPr lvl="0" marL="0" indent="0">
              <a:spcBef>
                <a:spcPts val="3000"/>
              </a:spcBef>
              <a:buNone/>
            </a:pPr>
            <a:r>
              <a:rPr b="1"/>
              <a:t>Universo de estudio</a:t>
            </a:r>
          </a:p>
          <a:p>
            <a:pPr lvl="0" marL="0" indent="0">
              <a:buNone/>
            </a:pPr>
            <a:r>
              <a:rPr/>
              <a:t>El Universo de estudio para este documento corresponde al conjunto de predios urbanos en la ciudad de Bogotá en los años 2017 al 2020.</a:t>
            </a:r>
          </a:p>
          <a:p>
            <a:pPr lvl="0" marL="0" indent="0">
              <a:spcBef>
                <a:spcPts val="3000"/>
              </a:spcBef>
              <a:buNone/>
            </a:pPr>
            <a:r>
              <a:rPr b="1"/>
              <a:t>Población objetivo</a:t>
            </a:r>
          </a:p>
          <a:p>
            <a:pPr lvl="0" marL="0" indent="0">
              <a:buNone/>
            </a:pPr>
            <a:r>
              <a:rPr/>
              <a:t>La población objetivo corresponde a los predios residenciales, tanto de propiedad horizontal (PH) como no propiedad horizontal (NPH) en la ciudad de Bogotá comprendidos en los años 2017 al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Conceptos</a:t>
            </a:r>
            <a:r>
              <a:rPr/>
              <a:t> </a:t>
            </a:r>
            <a:r>
              <a:rPr/>
              <a:t>principales</a:t>
            </a: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lstStyle/>
              <a:p>
                <a:pPr lvl="0" marL="0" indent="0">
                  <a:buNone/>
                </a:pPr>
                <a:r>
                  <a:rPr/>
                  <a:t>La expresión matemática de la que se deduce la TCR se muestra en la ecuación , donde </a:t>
                </a:r>
                <a14:m>
                  <m:oMath xmlns:m="http://schemas.openxmlformats.org/officeDocument/2006/math">
                    <m:sSub>
                      <m:e>
                        <m:r>
                          <m:t>P</m:t>
                        </m:r>
                      </m:e>
                      <m:sub>
                        <m:r>
                          <m:t>k</m:t>
                        </m:r>
                      </m:sub>
                    </m:sSub>
                  </m:oMath>
                </a14:m>
                <a:r>
                  <a:rPr/>
                  <a:t> es el precio del </a:t>
                </a:r>
                <a14:m>
                  <m:oMath xmlns:m="http://schemas.openxmlformats.org/officeDocument/2006/math">
                    <m:r>
                      <m:t>k</m:t>
                    </m:r>
                  </m:oMath>
                </a14:m>
                <a:r>
                  <a:rPr/>
                  <a:t>-ésimo inmueble, </a:t>
                </a:r>
                <a14:m>
                  <m:oMath xmlns:m="http://schemas.openxmlformats.org/officeDocument/2006/math">
                    <m:sSub>
                      <m:e>
                        <m:r>
                          <m:t>R</m:t>
                        </m:r>
                      </m:e>
                      <m:sub>
                        <m:r>
                          <m:t>k</m:t>
                        </m:r>
                      </m:sub>
                    </m:sSub>
                  </m:oMath>
                </a14:m>
                <a:r>
                  <a:rPr/>
                  <a:t> es su tasa de renta o alquiler e </a:t>
                </a:r>
                <a14:m>
                  <m:oMath xmlns:m="http://schemas.openxmlformats.org/officeDocument/2006/math">
                    <m:r>
                      <m:t>i</m:t>
                    </m:r>
                  </m:oMath>
                </a14:m>
                <a:r>
                  <a:rPr/>
                  <a:t> representa la respectiva TCR.</a:t>
                </a:r>
              </a:p>
              <a:p>
                <a:pPr lvl="0" marL="0" indent="0">
                  <a:buNone/>
                </a:pPr>
                <a14:m>
                  <m:oMathPara xmlns:m="http://schemas.openxmlformats.org/officeDocument/2006/math">
                    <m:oMathParaPr>
                      <m:jc m:val="center"/>
                    </m:oMathParaPr>
                    <m:oMath>
                      <m:sSub>
                        <m:e>
                          <m:r>
                            <m:t>P</m:t>
                          </m:r>
                        </m:e>
                        <m:sub>
                          <m:r>
                            <m:t>k</m:t>
                          </m:r>
                        </m:sub>
                      </m:sSub>
                      <m:r>
                        <m:rPr>
                          <m:sty m:val="p"/>
                        </m:rPr>
                        <m:t>=</m:t>
                      </m:r>
                      <m:f>
                        <m:fPr>
                          <m:type m:val="bar"/>
                        </m:fPr>
                        <m:num>
                          <m:sSub>
                            <m:e>
                              <m:r>
                                <m:t>R</m:t>
                              </m:r>
                            </m:e>
                            <m:sub>
                              <m:r>
                                <m:t>k</m:t>
                              </m:r>
                            </m:sub>
                          </m:sSub>
                        </m:num>
                        <m:den>
                          <m:r>
                            <m:t>i</m:t>
                          </m:r>
                        </m:den>
                      </m:f>
                    </m:oMath>
                  </m:oMathPara>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Antecedentes</a:t>
            </a:r>
          </a:p>
        </p:txBody>
      </p:sp>
    </p:spTree>
  </p:cSld>
</p:sld>
</file>

<file path=ppt/theme/theme1.xml><?xml version="1.0" encoding="utf-8"?>
<a:theme xmlns:a="http://schemas.openxmlformats.org/drawingml/2006/main" name="2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TotalTime>
  <Words>8</Words>
  <Application>Microsoft Office PowerPoint</Application>
  <PresentationFormat>Panorámica</PresentationFormat>
  <Paragraphs>4</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Gotham Rounded Bold</vt:lpstr>
      <vt:lpstr>2_Diseño personalizado</vt:lpstr>
      <vt:lpstr>Presentación de PowerPoint</vt:lpstr>
      <vt:lpstr>sdasdasasad</vt:lpstr>
      <vt:lpstr>ssssss</vt:lpstr>
      <vt:lpstr>ÍNDICE DE IVIUR VIGENCIA 2011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PARA LA ESTIMACIÓN DE LAS TASAS DE CAPITALIZACIÓN DE RENTAS DE INMUEBLES RESIDENCIALES, RESULTADOS PARA BOGOTÁ 2017-2021</dc:title>
  <dc:creator>Grupo estadístico - Observatorio técnico catastral</dc:creator>
  <cp:keywords/>
  <dcterms:created xsi:type="dcterms:W3CDTF">2021-09-16T12:58:54Z</dcterms:created>
  <dcterms:modified xsi:type="dcterms:W3CDTF">2021-09-16T12:58:54Z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graphy">
    <vt:lpwstr>references.bib</vt:lpwstr>
  </property>
  <property fmtid="{D5CDD505-2E9C-101B-9397-08002B2CF9AE}" pid="3" name="date">
    <vt:lpwstr>Sys.Date()</vt:lpwstr>
  </property>
  <property fmtid="{D5CDD505-2E9C-101B-9397-08002B2CF9AE}" pid="4" name="output">
    <vt:lpwstr/>
  </property>
  <property fmtid="{D5CDD505-2E9C-101B-9397-08002B2CF9AE}" pid="5" name="subtitle">
    <vt:lpwstr>Unidad Administrativa Especial de Catastro Distrital</vt:lpwstr>
  </property>
</Properties>
</file>