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4" r:id="rId4"/>
    <p:sldId id="260" r:id="rId5"/>
    <p:sldId id="287" r:id="rId6"/>
    <p:sldId id="309" r:id="rId7"/>
    <p:sldId id="286" r:id="rId8"/>
    <p:sldId id="288" r:id="rId9"/>
    <p:sldId id="289" r:id="rId10"/>
    <p:sldId id="291" r:id="rId11"/>
    <p:sldId id="292" r:id="rId12"/>
    <p:sldId id="293" r:id="rId13"/>
    <p:sldId id="304" r:id="rId14"/>
    <p:sldId id="296" r:id="rId15"/>
    <p:sldId id="299" r:id="rId16"/>
    <p:sldId id="300" r:id="rId17"/>
    <p:sldId id="295" r:id="rId18"/>
    <p:sldId id="301" r:id="rId19"/>
    <p:sldId id="302" r:id="rId20"/>
    <p:sldId id="303" r:id="rId21"/>
    <p:sldId id="305" r:id="rId22"/>
    <p:sldId id="306" r:id="rId23"/>
    <p:sldId id="310" r:id="rId24"/>
    <p:sldId id="265"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COSTA" initials="SA" lastIdx="11" clrIdx="0">
    <p:extLst>
      <p:ext uri="{19B8F6BF-5375-455C-9EA6-DF929625EA0E}">
        <p15:presenceInfo xmlns:p15="http://schemas.microsoft.com/office/powerpoint/2012/main" userId="c2777f4cd5e93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DA0F2B"/>
    <a:srgbClr val="F5B02B"/>
    <a:srgbClr val="FFC000"/>
    <a:srgbClr val="CCFF33"/>
    <a:srgbClr val="FFFF00"/>
    <a:srgbClr val="CC3300"/>
    <a:srgbClr val="FF3300"/>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51DC-031D-47E0-BF2F-F118F9EAAD06}" v="53" dt="2021-07-15T04:24:19.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9" autoAdjust="0"/>
  </p:normalViewPr>
  <p:slideViewPr>
    <p:cSldViewPr snapToGrid="0">
      <p:cViewPr varScale="1">
        <p:scale>
          <a:sx n="86" d="100"/>
          <a:sy n="86"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dirty="0"/>
              <a:t>Exclusiones: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43949791766009177"/>
          <c:y val="0.12717261904761903"/>
          <c:w val="0.53235881477559821"/>
          <c:h val="0.84008928571428576"/>
        </c:manualLayout>
      </c:layout>
      <c:barChart>
        <c:barDir val="bar"/>
        <c:grouping val="clustered"/>
        <c:varyColors val="0"/>
        <c:ser>
          <c:idx val="0"/>
          <c:order val="0"/>
          <c:tx>
            <c:strRef>
              <c:f>Hoja1!$B$1</c:f>
              <c:strCache>
                <c:ptCount val="1"/>
                <c:pt idx="0">
                  <c:v>n</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CO"/>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Rurales</c:v>
                </c:pt>
                <c:pt idx="1">
                  <c:v>Sin área</c:v>
                </c:pt>
                <c:pt idx="2">
                  <c:v>Sin Barmanpre</c:v>
                </c:pt>
                <c:pt idx="3">
                  <c:v>Sin estrato</c:v>
                </c:pt>
              </c:strCache>
            </c:strRef>
          </c:cat>
          <c:val>
            <c:numRef>
              <c:f>Hoja1!$B$2:$B$5</c:f>
              <c:numCache>
                <c:formatCode>#,##0</c:formatCode>
                <c:ptCount val="4"/>
                <c:pt idx="0">
                  <c:v>97321</c:v>
                </c:pt>
                <c:pt idx="1">
                  <c:v>254640</c:v>
                </c:pt>
                <c:pt idx="2">
                  <c:v>81918</c:v>
                </c:pt>
                <c:pt idx="3">
                  <c:v>19043</c:v>
                </c:pt>
              </c:numCache>
            </c:numRef>
          </c:val>
          <c:extLst>
            <c:ext xmlns:c16="http://schemas.microsoft.com/office/drawing/2014/chart" uri="{C3380CC4-5D6E-409C-BE32-E72D297353CC}">
              <c16:uniqueId val="{00000000-CB3A-4A11-8F39-1B863E240E45}"/>
            </c:ext>
          </c:extLst>
        </c:ser>
        <c:dLbls>
          <c:showLegendKey val="0"/>
          <c:showVal val="0"/>
          <c:showCatName val="0"/>
          <c:showSerName val="0"/>
          <c:showPercent val="0"/>
          <c:showBubbleSize val="0"/>
        </c:dLbls>
        <c:gapWidth val="100"/>
        <c:overlap val="100"/>
        <c:axId val="1185499568"/>
        <c:axId val="1185497488"/>
      </c:barChart>
      <c:catAx>
        <c:axId val="11854995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CO" sz="1400" dirty="0"/>
                  <a:t>No. de ofertas</a:t>
                </a:r>
              </a:p>
            </c:rich>
          </c:tx>
          <c:layout>
            <c:manualLayout>
              <c:xMode val="edge"/>
              <c:yMode val="edge"/>
              <c:x val="7.199599618890011E-2"/>
              <c:y val="0.4022620160341376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O"/>
          </a:p>
        </c:txPr>
        <c:crossAx val="1185497488"/>
        <c:crosses val="autoZero"/>
        <c:auto val="1"/>
        <c:lblAlgn val="ctr"/>
        <c:lblOffset val="100"/>
        <c:noMultiLvlLbl val="0"/>
      </c:catAx>
      <c:valAx>
        <c:axId val="1185497488"/>
        <c:scaling>
          <c:orientation val="minMax"/>
        </c:scaling>
        <c:delete val="1"/>
        <c:axPos val="b"/>
        <c:numFmt formatCode="#,##0" sourceLinked="1"/>
        <c:majorTickMark val="none"/>
        <c:minorTickMark val="none"/>
        <c:tickLblPos val="nextTo"/>
        <c:crossAx val="118549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A68-4373-BBC2-CACAC0DFEB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A68-4373-BBC2-CACAC0DFEBD3}"/>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Arriendo</c:v>
                </c:pt>
                <c:pt idx="1">
                  <c:v>Venta</c:v>
                </c:pt>
              </c:strCache>
            </c:strRef>
          </c:cat>
          <c:val>
            <c:numRef>
              <c:f>Hoja1!$B$2:$B$3</c:f>
              <c:numCache>
                <c:formatCode>0%</c:formatCode>
                <c:ptCount val="2"/>
                <c:pt idx="0">
                  <c:v>0.37919999999999998</c:v>
                </c:pt>
                <c:pt idx="1">
                  <c:v>0.62080000000000002</c:v>
                </c:pt>
              </c:numCache>
            </c:numRef>
          </c:val>
          <c:extLst>
            <c:ext xmlns:c16="http://schemas.microsoft.com/office/drawing/2014/chart" uri="{C3380CC4-5D6E-409C-BE32-E72D297353CC}">
              <c16:uniqueId val="{00000000-6909-4368-A888-FC92B313E3A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Columna1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CF-4729-B98B-DE47D9260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CF-4729-B98B-DE47D9260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8B-4314-841A-48084BF76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8B-4314-841A-48084BF76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08B-4314-841A-48084BF76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08B-4314-841A-48084BF76D09}"/>
              </c:ext>
            </c:extLst>
          </c:dPt>
          <c:dLbls>
            <c:dLbl>
              <c:idx val="1"/>
              <c:layout>
                <c:manualLayout>
                  <c:x val="1.7213119197913719E-2"/>
                  <c:y val="-3.49761088390410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CF-4729-B98B-DE47D9260E69}"/>
                </c:ext>
              </c:extLst>
            </c:dLbl>
            <c:dLbl>
              <c:idx val="4"/>
              <c:layout>
                <c:manualLayout>
                  <c:x val="-3.1557385196175347E-2"/>
                  <c:y val="-1.748805441952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08B-4314-841A-48084BF76D09}"/>
                </c:ext>
              </c:extLst>
            </c:dLbl>
            <c:dLbl>
              <c:idx val="5"/>
              <c:layout>
                <c:manualLayout>
                  <c:x val="-2.5819678796870735E-2"/>
                  <c:y val="-2.33174058926940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08B-4314-841A-48084BF76D09}"/>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Hoja1!$A$2:$A$7</c:f>
              <c:strCache>
                <c:ptCount val="6"/>
                <c:pt idx="0">
                  <c:v>Estrato 1</c:v>
                </c:pt>
                <c:pt idx="1">
                  <c:v>Estrato 2</c:v>
                </c:pt>
                <c:pt idx="2">
                  <c:v>Estrato 3</c:v>
                </c:pt>
                <c:pt idx="3">
                  <c:v>Estrato 4</c:v>
                </c:pt>
                <c:pt idx="4">
                  <c:v>Estrato 5</c:v>
                </c:pt>
                <c:pt idx="5">
                  <c:v>Estrato 6</c:v>
                </c:pt>
              </c:strCache>
            </c:strRef>
          </c:cat>
          <c:val>
            <c:numRef>
              <c:f>Hoja1!$B$2:$B$7</c:f>
              <c:numCache>
                <c:formatCode>0.0%</c:formatCode>
                <c:ptCount val="6"/>
                <c:pt idx="0">
                  <c:v>1.01E-2</c:v>
                </c:pt>
                <c:pt idx="1">
                  <c:v>0.1085</c:v>
                </c:pt>
                <c:pt idx="2">
                  <c:v>0.29220000000000002</c:v>
                </c:pt>
                <c:pt idx="3">
                  <c:v>0.27529999999999999</c:v>
                </c:pt>
                <c:pt idx="4">
                  <c:v>0.14630000000000001</c:v>
                </c:pt>
                <c:pt idx="5">
                  <c:v>0.1676</c:v>
                </c:pt>
              </c:numCache>
            </c:numRef>
          </c:val>
          <c:extLst>
            <c:ext xmlns:c16="http://schemas.microsoft.com/office/drawing/2014/chart" uri="{C3380CC4-5D6E-409C-BE32-E72D297353CC}">
              <c16:uniqueId val="{00000004-12CF-4729-B98B-DE47D9260E6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mc:AlternateContent xmlns:mc="http://schemas.openxmlformats.org/markup-compatibility/2006" xmlns:a14="http://schemas.microsoft.com/office/drawing/2010/main">
      <mc:Choice Requires="a14">
        <dgm:pt modelId="{4B052EC0-2940-44DD-9F37-436D13F7BB93}">
          <dgm:prSet phldrT="[Texto]"/>
          <dgm:spPr/>
          <dgm:t>
            <a:bodyPr/>
            <a:lstStyle/>
            <a:p>
              <a:r>
                <a:rPr lang="es-ES" dirty="0"/>
                <a:t>La identidad matemática de la que se deduce la TCR (i):</a:t>
              </a:r>
            </a:p>
            <a:p>
              <a:endParaRPr lang="es-ES" dirty="0"/>
            </a:p>
            <a:p>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r>
                    <a:rPr lang="es-CO" b="1" i="1" smtClean="0">
                      <a:latin typeface="Cambria Math" panose="02040503050406030204" pitchFamily="18" charset="0"/>
                    </a:rPr>
                    <m:t>𝒊</m:t>
                  </m:r>
                </m:oMath>
              </a14:m>
              <a:r>
                <a:rPr lang="es-ES" dirty="0"/>
                <a:t>;</a:t>
              </a:r>
            </a:p>
            <a:p>
              <a14:m>
                <m:oMath xmlns:m="http://schemas.openxmlformats.org/officeDocument/2006/math">
                  <m:r>
                    <a:rPr lang="es-CO" b="1" i="1" smtClean="0">
                      <a:latin typeface="Cambria Math" panose="02040503050406030204" pitchFamily="18" charset="0"/>
                    </a:rPr>
                    <m:t>𝒊</m:t>
                  </m:r>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oMath>
              </a14:m>
              <a:r>
                <a:rPr lang="es-ES" dirty="0"/>
                <a:t>;</a:t>
              </a:r>
            </a:p>
            <a:p>
              <a:endParaRPr lang="es-CO" dirty="0"/>
            </a:p>
          </dgm:t>
        </dgm:pt>
      </mc:Choice>
      <mc:Fallback xmlns="">
        <dgm:pt modelId="{4B052EC0-2940-44DD-9F37-436D13F7BB93}">
          <dgm:prSet phldrT="[Texto]"/>
          <dgm:spPr/>
          <dgm:t>
            <a:bodyPr/>
            <a:lstStyle/>
            <a:p>
              <a:r>
                <a:rPr lang="es-ES" dirty="0"/>
                <a:t>La identidad matemática de la que se deduce la TCR (i):</a:t>
              </a:r>
            </a:p>
            <a:p>
              <a:endParaRPr lang="es-ES" dirty="0"/>
            </a:p>
            <a:p>
              <a:r>
                <a:rPr lang="ar-AE" b="1" i="0">
                  <a:latin typeface="Cambria Math" panose="02040503050406030204" pitchFamily="18" charset="0"/>
                </a:rPr>
                <a:t>𝑷_</a:t>
              </a:r>
              <a:r>
                <a:rPr lang="es-CO" b="1" i="0">
                  <a:latin typeface="Cambria Math" panose="02040503050406030204" pitchFamily="18" charset="0"/>
                </a:rPr>
                <a:t>𝒌</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es-CO" b="1" i="0">
                  <a:latin typeface="Cambria Math" panose="02040503050406030204" pitchFamily="18" charset="0"/>
                </a:rPr>
                <a:t>𝒊</a:t>
              </a:r>
              <a:r>
                <a:rPr lang="es-ES" dirty="0"/>
                <a:t>;</a:t>
              </a:r>
            </a:p>
            <a:p>
              <a:r>
                <a:rPr lang="es-CO" b="1" i="0">
                  <a:latin typeface="Cambria Math" panose="02040503050406030204" pitchFamily="18" charset="0"/>
                </a:rPr>
                <a:t>𝒊</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ar-AE" b="1" i="0">
                  <a:latin typeface="Cambria Math" panose="02040503050406030204" pitchFamily="18" charset="0"/>
                </a:rPr>
                <a:t>𝑷_</a:t>
              </a:r>
              <a:r>
                <a:rPr lang="es-CO" b="1" i="0">
                  <a:latin typeface="Cambria Math" panose="02040503050406030204" pitchFamily="18" charset="0"/>
                </a:rPr>
                <a:t>𝒌</a:t>
              </a:r>
              <a:r>
                <a:rPr lang="es-ES" dirty="0"/>
                <a:t>;</a:t>
              </a:r>
            </a:p>
            <a:p>
              <a:endParaRPr lang="es-CO" dirty="0"/>
            </a:p>
          </dgm:t>
        </dgm:pt>
      </mc:Fallback>
    </mc:AlternateConten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mc:AlternateContent xmlns:mc="http://schemas.openxmlformats.org/markup-compatibility/2006" xmlns:a14="http://schemas.microsoft.com/office/drawing/2010/main">
      <mc:Choice Requires="a14">
        <dgm:pt modelId="{015517A2-9331-4F6B-8EAB-883CEAEA1D17}">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𝑹</m:t>
                      </m:r>
                    </m:e>
                    <m:sub>
                      <m:r>
                        <a:rPr lang="es-CO" b="1" i="1" u="sng" smtClean="0">
                          <a:latin typeface="Cambria Math" panose="02040503050406030204" pitchFamily="18" charset="0"/>
                        </a:rPr>
                        <m:t>𝒌</m:t>
                      </m:r>
                    </m:sub>
                  </m:sSub>
                </m:oMath>
              </a14:m>
              <a:r>
                <a:rPr lang="es-ES" dirty="0"/>
                <a:t>, el alquiler, la tasa puede tomar en consideración la renta bruta del inmueble o la neta</a:t>
              </a:r>
              <a:endParaRPr lang="es-CO" dirty="0"/>
            </a:p>
          </dgm:t>
        </dgm:pt>
      </mc:Choice>
      <mc:Fallback xmlns="">
        <dgm:pt modelId="{015517A2-9331-4F6B-8EAB-883CEAEA1D17}">
          <dgm:prSet phldrT="[Texto]"/>
          <dgm:spPr/>
          <dgm:t>
            <a:bodyPr/>
            <a:lstStyle/>
            <a:p>
              <a:r>
                <a:rPr lang="ar-AE" b="1" i="0" u="sng">
                  <a:latin typeface="Cambria Math" panose="02040503050406030204" pitchFamily="18" charset="0"/>
                </a:rPr>
                <a:t>𝑹_</a:t>
              </a:r>
              <a:r>
                <a:rPr lang="es-CO" b="1" i="0" u="sng">
                  <a:latin typeface="Cambria Math" panose="02040503050406030204" pitchFamily="18" charset="0"/>
                </a:rPr>
                <a:t>𝒌</a:t>
              </a:r>
              <a:r>
                <a:rPr lang="es-ES" dirty="0"/>
                <a:t>, el alquiler, la tasa puede tomar en consideración la renta bruta del inmueble o la neta</a:t>
              </a:r>
              <a:endParaRPr lang="es-CO" dirty="0"/>
            </a:p>
          </dgm:t>
        </dgm:pt>
      </mc:Fallback>
    </mc:AlternateConten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mc:AlternateContent xmlns:mc="http://schemas.openxmlformats.org/markup-compatibility/2006" xmlns:a14="http://schemas.microsoft.com/office/drawing/2010/main">
      <mc:Choice Requires="a14">
        <dgm:pt modelId="{54E3D723-4CAE-441C-9EB8-BFF271946B4F}">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𝑷</m:t>
                      </m:r>
                    </m:e>
                    <m:sub>
                      <m:r>
                        <a:rPr lang="es-CO" b="1" i="1" u="sng" smtClean="0">
                          <a:latin typeface="Cambria Math" panose="02040503050406030204" pitchFamily="18" charset="0"/>
                        </a:rPr>
                        <m:t>𝒌</m:t>
                      </m:r>
                    </m:sub>
                  </m:sSub>
                </m:oMath>
              </a14:m>
              <a:r>
                <a:rPr lang="es-ES" dirty="0"/>
                <a:t>, el precio del inmueble es el precio de venta más probable, o lo que un inversionista típico está dispuesto a pagar por una propiedad.</a:t>
              </a:r>
              <a:endParaRPr lang="es-CO" dirty="0"/>
            </a:p>
          </dgm:t>
        </dgm:pt>
      </mc:Choice>
      <mc:Fallback xmlns="">
        <dgm:pt modelId="{54E3D723-4CAE-441C-9EB8-BFF271946B4F}">
          <dgm:prSet phldrT="[Texto]"/>
          <dgm:spPr/>
          <dgm:t>
            <a:bodyPr/>
            <a:lstStyle/>
            <a:p>
              <a:r>
                <a:rPr lang="ar-AE" b="1" i="0" u="sng">
                  <a:latin typeface="Cambria Math" panose="02040503050406030204" pitchFamily="18" charset="0"/>
                </a:rPr>
                <a:t>𝑷_</a:t>
              </a:r>
              <a:r>
                <a:rPr lang="es-CO" b="1" i="0" u="sng">
                  <a:latin typeface="Cambria Math" panose="02040503050406030204" pitchFamily="18" charset="0"/>
                </a:rPr>
                <a:t>𝒌</a:t>
              </a:r>
              <a:r>
                <a:rPr lang="es-ES" dirty="0"/>
                <a:t>, el precio del inmueble es el precio de venta más probable, o lo que un inversionista típico está dispuesto a pagar por una propiedad.</a:t>
              </a:r>
              <a:endParaRPr lang="es-CO" dirty="0"/>
            </a:p>
          </dgm:t>
        </dgm:pt>
      </mc:Fallback>
    </mc:AlternateConten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dgm:pt modelId="{4B052EC0-2940-44DD-9F37-436D13F7BB93}">
      <dgm:prSet phldrT="[Texto]"/>
      <dgm:spPr>
        <a:blipFill>
          <a:blip xmlns:r="http://schemas.openxmlformats.org/officeDocument/2006/relationships" r:embed="rId1"/>
          <a:stretch>
            <a:fillRect r="-973"/>
          </a:stretch>
        </a:blipFill>
      </dgm:spPr>
      <dgm:t>
        <a:bodyPr/>
        <a:lstStyle/>
        <a:p>
          <a:r>
            <a:rPr lang="es-CO">
              <a:noFill/>
            </a:rPr>
            <a:t> </a:t>
          </a:r>
        </a:p>
      </dgm:t>
    </dgm:p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dgm:pt modelId="{015517A2-9331-4F6B-8EAB-883CEAEA1D17}">
      <dgm:prSet phldrT="[Texto]"/>
      <dgm:spPr>
        <a:blipFill>
          <a:blip xmlns:r="http://schemas.openxmlformats.org/officeDocument/2006/relationships" r:embed="rId2"/>
          <a:stretch>
            <a:fillRect r="-1559"/>
          </a:stretch>
        </a:blipFill>
      </dgm:spPr>
      <dgm:t>
        <a:bodyPr/>
        <a:lstStyle/>
        <a:p>
          <a:r>
            <a:rPr lang="es-CO">
              <a:noFill/>
            </a:rPr>
            <a:t> </a:t>
          </a:r>
        </a:p>
      </dgm:t>
    </dgm:p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dgm:pt modelId="{54E3D723-4CAE-441C-9EB8-BFF271946B4F}">
      <dgm:prSet phldrT="[Texto]"/>
      <dgm:spPr>
        <a:blipFill>
          <a:blip xmlns:r="http://schemas.openxmlformats.org/officeDocument/2006/relationships" r:embed="rId3"/>
          <a:stretch>
            <a:fillRect r="-975"/>
          </a:stretch>
        </a:blipFill>
      </dgm:spPr>
      <dgm:t>
        <a:bodyPr/>
        <a:lstStyle/>
        <a:p>
          <a:r>
            <a:rPr lang="es-CO">
              <a:noFill/>
            </a:rPr>
            <a:t> </a:t>
          </a:r>
        </a:p>
      </dgm:t>
    </dgm:p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A3680-4B1C-471D-934B-CE1F126F280C}">
      <dsp:nvSpPr>
        <dsp:cNvPr id="0" name=""/>
        <dsp:cNvSpPr/>
      </dsp:nvSpPr>
      <dsp:spPr>
        <a:xfrm>
          <a:off x="0" y="683910"/>
          <a:ext cx="3116035" cy="18696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i="0" u="none" strike="noStrike" kern="1200" baseline="0" dirty="0">
              <a:latin typeface="Calibri" panose="020F0502020204030204" pitchFamily="34" charset="0"/>
              <a:cs typeface="Calibri" panose="020F0502020204030204" pitchFamily="34" charset="0"/>
            </a:rPr>
            <a:t>Las TCR </a:t>
          </a:r>
          <a:r>
            <a:rPr lang="es-ES" sz="1800" b="0" i="0" u="none" strike="noStrike" kern="1200"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kern="1200" dirty="0">
            <a:latin typeface="Calibri" panose="020F0502020204030204" pitchFamily="34" charset="0"/>
            <a:cs typeface="Calibri" panose="020F0502020204030204" pitchFamily="34" charset="0"/>
          </a:endParaRPr>
        </a:p>
      </dsp:txBody>
      <dsp:txXfrm>
        <a:off x="0" y="683910"/>
        <a:ext cx="3116035" cy="1869621"/>
      </dsp:txXfrm>
    </dsp:sp>
    <dsp:sp modelId="{177BECFD-034E-41CD-8198-2E3DF072E543}">
      <dsp:nvSpPr>
        <dsp:cNvPr id="0" name=""/>
        <dsp:cNvSpPr/>
      </dsp:nvSpPr>
      <dsp:spPr>
        <a:xfrm>
          <a:off x="3427639" y="683910"/>
          <a:ext cx="3116035" cy="1869621"/>
        </a:xfrm>
        <a:prstGeom prst="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Son útiles en el campo de la valuación inmobiliaria porque permiten estimar el valor de mercado de un inmueble a partir del valor de arriendo o alquiler.</a:t>
          </a:r>
          <a:endParaRPr lang="es-CO" sz="1800" kern="1200" dirty="0"/>
        </a:p>
      </dsp:txBody>
      <dsp:txXfrm>
        <a:off x="3427639" y="683910"/>
        <a:ext cx="3116035" cy="1869621"/>
      </dsp:txXfrm>
    </dsp:sp>
    <dsp:sp modelId="{F4F8D9D9-61C0-4DD7-A054-2B74AA61F01E}">
      <dsp:nvSpPr>
        <dsp:cNvPr id="0" name=""/>
        <dsp:cNvSpPr/>
      </dsp:nvSpPr>
      <dsp:spPr>
        <a:xfrm>
          <a:off x="6855278" y="683910"/>
          <a:ext cx="3116035" cy="1869621"/>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Rentabilidad total para inmuebles destinados al arriendo compuesta </a:t>
          </a:r>
          <a:r>
            <a:rPr lang="es-CO" sz="1600" u="none" kern="1200" dirty="0"/>
            <a:t>por:</a:t>
          </a:r>
        </a:p>
        <a:p>
          <a:pPr marL="0" lvl="0" indent="0" algn="l" defTabSz="711200">
            <a:lnSpc>
              <a:spcPct val="90000"/>
            </a:lnSpc>
            <a:spcBef>
              <a:spcPct val="0"/>
            </a:spcBef>
            <a:spcAft>
              <a:spcPct val="35000"/>
            </a:spcAft>
            <a:buNone/>
          </a:pPr>
          <a:r>
            <a:rPr lang="es-CO" sz="1600" u="none" kern="1200" dirty="0"/>
            <a:t> i) los ingresos por alquiler (capturados </a:t>
          </a:r>
          <a:r>
            <a:rPr lang="es-ES" sz="1600" u="none" kern="1200" dirty="0"/>
            <a:t>a través de las </a:t>
          </a:r>
          <a:r>
            <a:rPr lang="es-ES" sz="1600" b="1" u="none" kern="1200" dirty="0"/>
            <a:t>TCR</a:t>
          </a:r>
          <a:r>
            <a:rPr lang="es-ES" sz="1600" u="none" kern="1200" dirty="0"/>
            <a:t>) </a:t>
          </a:r>
        </a:p>
        <a:p>
          <a:pPr marL="0" lvl="0" indent="0" algn="l" defTabSz="711200">
            <a:lnSpc>
              <a:spcPct val="90000"/>
            </a:lnSpc>
            <a:spcBef>
              <a:spcPct val="0"/>
            </a:spcBef>
            <a:spcAft>
              <a:spcPct val="35000"/>
            </a:spcAft>
            <a:buNone/>
          </a:pPr>
          <a:r>
            <a:rPr lang="es-ES" sz="1600" kern="1200" dirty="0" err="1"/>
            <a:t>ii</a:t>
          </a:r>
          <a:r>
            <a:rPr lang="es-ES" sz="1600" kern="1200" dirty="0"/>
            <a:t>) el incremento nominal del precio </a:t>
          </a:r>
          <a:r>
            <a:rPr lang="es-CO" sz="1600" kern="1200" dirty="0"/>
            <a:t>( valorización)</a:t>
          </a:r>
        </a:p>
      </dsp:txBody>
      <dsp:txXfrm>
        <a:off x="6855278" y="683910"/>
        <a:ext cx="3116035" cy="1869621"/>
      </dsp:txXfrm>
    </dsp:sp>
    <dsp:sp modelId="{5D9E389E-6185-43AA-B7C2-ED176563611F}">
      <dsp:nvSpPr>
        <dsp:cNvPr id="0" name=""/>
        <dsp:cNvSpPr/>
      </dsp:nvSpPr>
      <dsp:spPr>
        <a:xfrm>
          <a:off x="0" y="2865135"/>
          <a:ext cx="3116035" cy="1869621"/>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La identidad matemática de la que se deduce la TCR (i):</a:t>
          </a:r>
        </a:p>
        <a:p>
          <a:pPr marL="0" lvl="0" indent="0" algn="ctr" defTabSz="711200">
            <a:lnSpc>
              <a:spcPct val="90000"/>
            </a:lnSpc>
            <a:spcBef>
              <a:spcPct val="0"/>
            </a:spcBef>
            <a:spcAft>
              <a:spcPct val="35000"/>
            </a:spcAft>
            <a:buNone/>
          </a:pPr>
          <a:endParaRPr lang="es-ES" sz="1600" kern="1200" dirty="0"/>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r>
                <a:rPr lang="es-CO" sz="1600" b="1" i="1" kern="1200" smtClean="0">
                  <a:latin typeface="Cambria Math" panose="02040503050406030204" pitchFamily="18" charset="0"/>
                </a:rPr>
                <m:t>𝒊</m:t>
              </m:r>
            </m:oMath>
          </a14:m>
          <a:r>
            <a:rPr lang="es-ES" sz="1600" kern="1200" dirty="0"/>
            <a:t>;</a:t>
          </a:r>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r>
                <a:rPr lang="es-CO" sz="1600" b="1" i="1" kern="1200" smtClean="0">
                  <a:latin typeface="Cambria Math" panose="02040503050406030204" pitchFamily="18" charset="0"/>
                </a:rPr>
                <m:t>𝒊</m:t>
              </m:r>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oMath>
          </a14:m>
          <a:r>
            <a:rPr lang="es-ES" sz="1600" kern="1200" dirty="0"/>
            <a:t>;</a:t>
          </a:r>
        </a:p>
        <a:p>
          <a:pPr marL="0" lvl="0" indent="0" algn="ctr" defTabSz="711200">
            <a:lnSpc>
              <a:spcPct val="90000"/>
            </a:lnSpc>
            <a:spcBef>
              <a:spcPct val="0"/>
            </a:spcBef>
            <a:spcAft>
              <a:spcPct val="35000"/>
            </a:spcAft>
            <a:buNone/>
          </a:pPr>
          <a:endParaRPr lang="es-CO" sz="1600" kern="1200" dirty="0"/>
        </a:p>
      </dsp:txBody>
      <dsp:txXfrm>
        <a:off x="0" y="2865135"/>
        <a:ext cx="3116035" cy="1869621"/>
      </dsp:txXfrm>
    </dsp:sp>
    <dsp:sp modelId="{8F3ED205-E7C0-4DF4-8449-C5A146EC305E}">
      <dsp:nvSpPr>
        <dsp:cNvPr id="0" name=""/>
        <dsp:cNvSpPr/>
      </dsp:nvSpPr>
      <dsp:spPr>
        <a:xfrm>
          <a:off x="3427639" y="2865135"/>
          <a:ext cx="3116035" cy="1869621"/>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𝑹</m:t>
                  </m:r>
                </m:e>
                <m:sub>
                  <m:r>
                    <a:rPr lang="es-CO" sz="1600" b="1" i="1" u="sng" kern="1200" smtClean="0">
                      <a:latin typeface="Cambria Math" panose="02040503050406030204" pitchFamily="18" charset="0"/>
                    </a:rPr>
                    <m:t>𝒌</m:t>
                  </m:r>
                </m:sub>
              </m:sSub>
            </m:oMath>
          </a14:m>
          <a:r>
            <a:rPr lang="es-ES" sz="1600" kern="1200" dirty="0"/>
            <a:t>, el alquiler, la tasa puede tomar en consideración la renta bruta del inmueble o la neta</a:t>
          </a:r>
          <a:endParaRPr lang="es-CO" sz="1600" kern="1200" dirty="0"/>
        </a:p>
      </dsp:txBody>
      <dsp:txXfrm>
        <a:off x="3427639" y="2865135"/>
        <a:ext cx="3116035" cy="1869621"/>
      </dsp:txXfrm>
    </dsp:sp>
    <dsp:sp modelId="{A5967CD4-080B-4028-B82C-59F75610251D}">
      <dsp:nvSpPr>
        <dsp:cNvPr id="0" name=""/>
        <dsp:cNvSpPr/>
      </dsp:nvSpPr>
      <dsp:spPr>
        <a:xfrm>
          <a:off x="6855278" y="2865135"/>
          <a:ext cx="3116035" cy="186962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𝑷</m:t>
                  </m:r>
                </m:e>
                <m:sub>
                  <m:r>
                    <a:rPr lang="es-CO" sz="1600" b="1" i="1" u="sng" kern="1200" smtClean="0">
                      <a:latin typeface="Cambria Math" panose="02040503050406030204" pitchFamily="18" charset="0"/>
                    </a:rPr>
                    <m:t>𝒌</m:t>
                  </m:r>
                </m:sub>
              </m:sSub>
            </m:oMath>
          </a14:m>
          <a:r>
            <a:rPr lang="es-ES" sz="1600" kern="1200" dirty="0"/>
            <a:t>, el precio del inmueble es el precio de venta más probable, o lo que un inversionista típico está dispuesto a pagar por una propiedad.</a:t>
          </a:r>
          <a:endParaRPr lang="es-CO" sz="1600" kern="1200" dirty="0"/>
        </a:p>
      </dsp:txBody>
      <dsp:txXfrm>
        <a:off x="6855278" y="2865135"/>
        <a:ext cx="3116035" cy="1869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AF237-D270-438A-BE0A-23A4571237E4}" type="datetimeFigureOut">
              <a:rPr lang="es-MX" smtClean="0"/>
              <a:t>15/07/2021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3640B-7832-482E-8A48-80EBE31E2362}" type="slidenum">
              <a:rPr lang="es-MX" smtClean="0"/>
              <a:t>‹Nº›</a:t>
            </a:fld>
            <a:endParaRPr lang="es-MX"/>
          </a:p>
        </p:txBody>
      </p:sp>
    </p:spTree>
    <p:extLst>
      <p:ext uri="{BB962C8B-B14F-4D97-AF65-F5344CB8AC3E}">
        <p14:creationId xmlns:p14="http://schemas.microsoft.com/office/powerpoint/2010/main" val="40703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la información disponible para la realización de este documento, se encuentran las ofertas recolectadas por la UAECD tanto de fuentes primarias como secundarias (Finca Raíz, Galería Inmobiliaria y </a:t>
            </a:r>
            <a:r>
              <a:rPr lang="es-ES" dirty="0" err="1"/>
              <a:t>Properati</a:t>
            </a:r>
            <a:r>
              <a:rPr lang="es-ES" dirty="0"/>
              <a:t>)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a:p>
            <a:endParaRPr lang="es-ES" dirty="0"/>
          </a:p>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4</a:t>
            </a:fld>
            <a:endParaRPr lang="es-MX"/>
          </a:p>
        </p:txBody>
      </p:sp>
    </p:spTree>
    <p:extLst>
      <p:ext uri="{BB962C8B-B14F-4D97-AF65-F5344CB8AC3E}">
        <p14:creationId xmlns:p14="http://schemas.microsoft.com/office/powerpoint/2010/main" val="42614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5</a:t>
            </a:fld>
            <a:endParaRPr lang="es-MX"/>
          </a:p>
        </p:txBody>
      </p:sp>
    </p:spTree>
    <p:extLst>
      <p:ext uri="{BB962C8B-B14F-4D97-AF65-F5344CB8AC3E}">
        <p14:creationId xmlns:p14="http://schemas.microsoft.com/office/powerpoint/2010/main" val="61820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6</a:t>
            </a:fld>
            <a:endParaRPr lang="es-MX"/>
          </a:p>
        </p:txBody>
      </p:sp>
    </p:spTree>
    <p:extLst>
      <p:ext uri="{BB962C8B-B14F-4D97-AF65-F5344CB8AC3E}">
        <p14:creationId xmlns:p14="http://schemas.microsoft.com/office/powerpoint/2010/main" val="150998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10</a:t>
            </a:fld>
            <a:endParaRPr lang="es-MX"/>
          </a:p>
        </p:txBody>
      </p:sp>
    </p:spTree>
    <p:extLst>
      <p:ext uri="{BB962C8B-B14F-4D97-AF65-F5344CB8AC3E}">
        <p14:creationId xmlns:p14="http://schemas.microsoft.com/office/powerpoint/2010/main" val="195892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11</a:t>
            </a:fld>
            <a:endParaRPr lang="es-MX"/>
          </a:p>
        </p:txBody>
      </p:sp>
    </p:spTree>
    <p:extLst>
      <p:ext uri="{BB962C8B-B14F-4D97-AF65-F5344CB8AC3E}">
        <p14:creationId xmlns:p14="http://schemas.microsoft.com/office/powerpoint/2010/main" val="324354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12</a:t>
            </a:fld>
            <a:endParaRPr lang="es-MX"/>
          </a:p>
        </p:txBody>
      </p:sp>
    </p:spTree>
    <p:extLst>
      <p:ext uri="{BB962C8B-B14F-4D97-AF65-F5344CB8AC3E}">
        <p14:creationId xmlns:p14="http://schemas.microsoft.com/office/powerpoint/2010/main" val="321965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20</a:t>
            </a:fld>
            <a:endParaRPr lang="es-MX"/>
          </a:p>
        </p:txBody>
      </p:sp>
    </p:spTree>
    <p:extLst>
      <p:ext uri="{BB962C8B-B14F-4D97-AF65-F5344CB8AC3E}">
        <p14:creationId xmlns:p14="http://schemas.microsoft.com/office/powerpoint/2010/main" val="136635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58EF1-49E4-4C96-80E9-C7C1FB3C2A3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683D77E-1744-4BA6-A299-F2FF53D974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C1D4141-2F13-4A6F-A1CE-43C2C65B4F7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5" name="Marcador de pie de página 4">
            <a:extLst>
              <a:ext uri="{FF2B5EF4-FFF2-40B4-BE49-F238E27FC236}">
                <a16:creationId xmlns:a16="http://schemas.microsoft.com/office/drawing/2014/main" id="{3C94263B-4D90-4F8C-B919-FC512EB7CDD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E5E16D94-BB73-447D-A93E-40FF6947D61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684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407F-6607-4FEF-9E16-79492375AFF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10260A-DE89-427A-A6F2-C3D93F9F269B}"/>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23D7077-9F74-4EA2-BFA6-193FD4308BF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5" name="Marcador de pie de página 4">
            <a:extLst>
              <a:ext uri="{FF2B5EF4-FFF2-40B4-BE49-F238E27FC236}">
                <a16:creationId xmlns:a16="http://schemas.microsoft.com/office/drawing/2014/main" id="{9A4ACC52-9D29-49FB-BB22-A7C4C4DD6C3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D54549A8-AE81-4A2A-9AAA-1372213F9CEF}"/>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25976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3BF6AD-9A43-4279-A81F-08E4EF7F795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7D2FE5-071B-4083-9487-5FDEE5C91E04}"/>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DAB6126-3EA3-44CD-80D4-949393252E93}"/>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5" name="Marcador de pie de página 4">
            <a:extLst>
              <a:ext uri="{FF2B5EF4-FFF2-40B4-BE49-F238E27FC236}">
                <a16:creationId xmlns:a16="http://schemas.microsoft.com/office/drawing/2014/main" id="{18E6F699-42F7-4C33-A47E-34441BA1CA7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7154E1D8-33F2-4BEE-B2B3-A2968C70B603}"/>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7531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9913F-BF0C-460C-BE0E-623363821FA5}"/>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F19B9E1-D585-4608-8233-9031FA4F9DE3}"/>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A853A-982B-4D88-BC93-4023CC76F0A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5" name="Marcador de pie de página 4">
            <a:extLst>
              <a:ext uri="{FF2B5EF4-FFF2-40B4-BE49-F238E27FC236}">
                <a16:creationId xmlns:a16="http://schemas.microsoft.com/office/drawing/2014/main" id="{F113D42E-5A4A-4792-9033-5906BAE69E3F}"/>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C46A2DFC-A1DE-4587-8295-A293CD05C91D}"/>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837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EC53-7926-4E0B-A034-8FCA08AD83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DAB049-7FEF-48C0-B141-53C477530C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47CD7-1FCC-414C-A7D0-8BF0E316C61F}"/>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5" name="Marcador de pie de página 4">
            <a:extLst>
              <a:ext uri="{FF2B5EF4-FFF2-40B4-BE49-F238E27FC236}">
                <a16:creationId xmlns:a16="http://schemas.microsoft.com/office/drawing/2014/main" id="{51F0BA47-FE74-41AA-BB98-ECB314E70A1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BF6A3B46-B213-4ABD-BC0C-3FC601004419}"/>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6609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2729A-238C-4B6C-AE7C-E0A0A3617802}"/>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1C5614-4EBC-43AE-AF43-198B7F6F386D}"/>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E131D5E-37BE-44A1-996C-932C426937B6}"/>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7C7AB74-A62F-42A3-BDFC-400965CBA2A1}"/>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6" name="Marcador de pie de página 5">
            <a:extLst>
              <a:ext uri="{FF2B5EF4-FFF2-40B4-BE49-F238E27FC236}">
                <a16:creationId xmlns:a16="http://schemas.microsoft.com/office/drawing/2014/main" id="{1EFB9D06-2F34-4B7E-A7AB-3298F16C2C12}"/>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11316A2D-180B-4EAA-91E8-E0897CBB1D5E}"/>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361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51B98-AC5A-4CF1-9A82-0E5151D0DB6B}"/>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A5EC611-27D0-4E53-85B4-F2AF7F4E23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581ED0-17D2-43CE-A027-66301189D75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4EF2859-C0F9-4B8A-BBD2-A6E21023C7C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CF66C1-9443-4D56-8CA7-D0FBA032AD87}"/>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29E13D7-B037-4685-8D9A-53AEBC3BF5B7}"/>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8" name="Marcador de pie de página 7">
            <a:extLst>
              <a:ext uri="{FF2B5EF4-FFF2-40B4-BE49-F238E27FC236}">
                <a16:creationId xmlns:a16="http://schemas.microsoft.com/office/drawing/2014/main" id="{48D2E7F4-D5E7-4FBF-9509-186673E7F36E}"/>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9" name="Marcador de número de diapositiva 8">
            <a:extLst>
              <a:ext uri="{FF2B5EF4-FFF2-40B4-BE49-F238E27FC236}">
                <a16:creationId xmlns:a16="http://schemas.microsoft.com/office/drawing/2014/main" id="{9CC569BF-FF0A-47A1-A9F2-4B3CF86A515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71125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D4BCB-8BAF-4DD0-8CBB-0E9C533CF978}"/>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45369B-6B85-4A3E-8EEF-648E0C3C6085}"/>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4" name="Marcador de pie de página 3">
            <a:extLst>
              <a:ext uri="{FF2B5EF4-FFF2-40B4-BE49-F238E27FC236}">
                <a16:creationId xmlns:a16="http://schemas.microsoft.com/office/drawing/2014/main" id="{9834F839-D3C2-4417-AE1E-B20E5C6175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5" name="Marcador de número de diapositiva 4">
            <a:extLst>
              <a:ext uri="{FF2B5EF4-FFF2-40B4-BE49-F238E27FC236}">
                <a16:creationId xmlns:a16="http://schemas.microsoft.com/office/drawing/2014/main" id="{801254EF-9F7D-41E5-84D5-2367E98CB8C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1269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466BB-CFE8-410F-A4BD-D5E304845B76}"/>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3" name="Marcador de pie de página 2">
            <a:extLst>
              <a:ext uri="{FF2B5EF4-FFF2-40B4-BE49-F238E27FC236}">
                <a16:creationId xmlns:a16="http://schemas.microsoft.com/office/drawing/2014/main" id="{F58847B2-991F-4046-B20B-A3CE8583C94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Marcador de número de diapositiva 3">
            <a:extLst>
              <a:ext uri="{FF2B5EF4-FFF2-40B4-BE49-F238E27FC236}">
                <a16:creationId xmlns:a16="http://schemas.microsoft.com/office/drawing/2014/main" id="{26884D30-3B1F-4B9A-8837-8EE34A3C8451}"/>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478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9FAC8-2321-459D-91D1-A349CC91A0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4A26D7-10EE-4F94-93B4-177CE5B980F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DAAF0E2-01CF-4142-914B-71E9894C62C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454062-0D77-496D-BD49-815EEB6B2CD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6" name="Marcador de pie de página 5">
            <a:extLst>
              <a:ext uri="{FF2B5EF4-FFF2-40B4-BE49-F238E27FC236}">
                <a16:creationId xmlns:a16="http://schemas.microsoft.com/office/drawing/2014/main" id="{023E3B61-0C83-4831-9280-DBD68E57136A}"/>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0FA33B73-AFE3-4CB2-B7EA-9F0AB932E0A0}"/>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4251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E877-ED81-4453-B426-D364859D5C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0D60033-0163-460A-B724-3106733707C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FD93CC8-7275-4734-B4E2-B84963A9CB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0974F0-5E22-49BD-939D-EAD4BFAD0D3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15/07/2021</a:t>
            </a:fld>
            <a:endParaRPr lang="es-MX"/>
          </a:p>
        </p:txBody>
      </p:sp>
      <p:sp>
        <p:nvSpPr>
          <p:cNvPr id="6" name="Marcador de pie de página 5">
            <a:extLst>
              <a:ext uri="{FF2B5EF4-FFF2-40B4-BE49-F238E27FC236}">
                <a16:creationId xmlns:a16="http://schemas.microsoft.com/office/drawing/2014/main" id="{F7859E20-FFE8-4684-BD0C-51470946C6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5D557A66-3CA9-41A9-A539-7FD644BBC3A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05471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riángulo rectángulo 4">
            <a:extLst>
              <a:ext uri="{FF2B5EF4-FFF2-40B4-BE49-F238E27FC236}">
                <a16:creationId xmlns:a16="http://schemas.microsoft.com/office/drawing/2014/main" id="{33ED785F-5BA4-4DD4-AE05-82AB178F10AF}"/>
              </a:ext>
            </a:extLst>
          </p:cNvPr>
          <p:cNvSpPr/>
          <p:nvPr userDrawn="1"/>
        </p:nvSpPr>
        <p:spPr>
          <a:xfrm rot="5400000" flipH="1" flipV="1">
            <a:off x="10015331" y="4681330"/>
            <a:ext cx="1384853" cy="2968484"/>
          </a:xfrm>
          <a:prstGeom prst="rtTriangl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2EC9F29C-6866-4F06-BC79-19D0893BAC60}"/>
              </a:ext>
            </a:extLst>
          </p:cNvPr>
          <p:cNvPicPr>
            <a:picLocks noChangeAspect="1"/>
          </p:cNvPicPr>
          <p:nvPr userDrawn="1"/>
        </p:nvPicPr>
        <p:blipFill>
          <a:blip r:embed="rId13"/>
          <a:stretch>
            <a:fillRect/>
          </a:stretch>
        </p:blipFill>
        <p:spPr>
          <a:xfrm>
            <a:off x="10387540" y="5936562"/>
            <a:ext cx="1711325" cy="962150"/>
          </a:xfrm>
          <a:prstGeom prst="rect">
            <a:avLst/>
          </a:prstGeom>
        </p:spPr>
      </p:pic>
      <p:pic>
        <p:nvPicPr>
          <p:cNvPr id="2" name="Imagen 1">
            <a:extLst>
              <a:ext uri="{FF2B5EF4-FFF2-40B4-BE49-F238E27FC236}">
                <a16:creationId xmlns:a16="http://schemas.microsoft.com/office/drawing/2014/main" id="{194A85CC-7141-4782-AD47-66345321A5FB}"/>
              </a:ext>
            </a:extLst>
          </p:cNvPr>
          <p:cNvPicPr>
            <a:picLocks noChangeAspect="1"/>
          </p:cNvPicPr>
          <p:nvPr userDrawn="1"/>
        </p:nvPicPr>
        <p:blipFill rotWithShape="1">
          <a:blip r:embed="rId14"/>
          <a:srcRect l="30190" t="73418" r="66487" b="13436"/>
          <a:stretch/>
        </p:blipFill>
        <p:spPr>
          <a:xfrm>
            <a:off x="-69450" y="5121322"/>
            <a:ext cx="798653" cy="1777390"/>
          </a:xfrm>
          <a:prstGeom prst="rect">
            <a:avLst/>
          </a:prstGeom>
        </p:spPr>
      </p:pic>
    </p:spTree>
    <p:extLst>
      <p:ext uri="{BB962C8B-B14F-4D97-AF65-F5344CB8AC3E}">
        <p14:creationId xmlns:p14="http://schemas.microsoft.com/office/powerpoint/2010/main" val="2265443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59572-A264-4E4D-91E1-7850140E3B5B}"/>
              </a:ext>
            </a:extLst>
          </p:cNvPr>
          <p:cNvSpPr>
            <a:spLocks noGrp="1"/>
          </p:cNvSpPr>
          <p:nvPr>
            <p:ph type="ctrTitle"/>
          </p:nvPr>
        </p:nvSpPr>
        <p:spPr>
          <a:xfrm>
            <a:off x="1059543" y="1122363"/>
            <a:ext cx="10160000" cy="2387600"/>
          </a:xfrm>
        </p:spPr>
        <p:txBody>
          <a:bodyPr/>
          <a:lstStyle/>
          <a:p>
            <a:r>
              <a:rPr lang="es-ES" sz="4400" b="1" dirty="0">
                <a:solidFill>
                  <a:srgbClr val="C00000"/>
                </a:solidFill>
                <a:effectLst>
                  <a:outerShdw blurRad="38100" dist="38100" dir="2700000" algn="tl">
                    <a:srgbClr val="000000">
                      <a:alpha val="43137"/>
                    </a:srgbClr>
                  </a:outerShdw>
                </a:effectLst>
              </a:rPr>
              <a:t>METODOLOGÍA PARA LA ESTIMACIÓN DE LAS TASAS DE CAPITALIZACIÓN DE RENTAS DE INMUEBLES RESIDENCIALES,</a:t>
            </a:r>
            <a:br>
              <a:rPr lang="es-ES" sz="4400" b="1" dirty="0">
                <a:solidFill>
                  <a:srgbClr val="C00000"/>
                </a:solidFill>
                <a:effectLst>
                  <a:outerShdw blurRad="38100" dist="38100" dir="2700000" algn="tl">
                    <a:srgbClr val="000000">
                      <a:alpha val="43137"/>
                    </a:srgbClr>
                  </a:outerShdw>
                </a:effectLst>
              </a:rPr>
            </a:br>
            <a:r>
              <a:rPr lang="es-ES" sz="4400" b="1" dirty="0">
                <a:solidFill>
                  <a:srgbClr val="C00000"/>
                </a:solidFill>
                <a:effectLst>
                  <a:outerShdw blurRad="38100" dist="38100" dir="2700000" algn="tl">
                    <a:srgbClr val="000000">
                      <a:alpha val="43137"/>
                    </a:srgbClr>
                  </a:outerShdw>
                </a:effectLst>
              </a:rPr>
              <a:t> RESULTADOS PARA BOGOTÁ 2017-2020</a:t>
            </a:r>
            <a:endParaRPr lang="es-CO" sz="4400" b="1" dirty="0">
              <a:solidFill>
                <a:srgbClr val="C00000"/>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D8D843F4-FED2-48EE-A68D-D63948FA8C9B}"/>
              </a:ext>
            </a:extLst>
          </p:cNvPr>
          <p:cNvSpPr>
            <a:spLocks noGrp="1"/>
          </p:cNvSpPr>
          <p:nvPr>
            <p:ph type="subTitle" idx="1"/>
          </p:nvPr>
        </p:nvSpPr>
        <p:spPr/>
        <p:txBody>
          <a:bodyPr/>
          <a:lstStyle/>
          <a:p>
            <a:r>
              <a:rPr lang="es-CO" dirty="0"/>
              <a:t>Unidad Administrativa Especial de Catastro Distrital</a:t>
            </a:r>
            <a:br>
              <a:rPr lang="es-CO" dirty="0"/>
            </a:br>
            <a:r>
              <a:rPr lang="es-CO" dirty="0"/>
              <a:t>Observatorio Técnico Catastral - Grupo estadístico </a:t>
            </a:r>
          </a:p>
          <a:p>
            <a:endParaRPr lang="es-CO" dirty="0"/>
          </a:p>
          <a:p>
            <a:r>
              <a:rPr lang="es-CO" dirty="0"/>
              <a:t>Julio de 2021</a:t>
            </a:r>
          </a:p>
        </p:txBody>
      </p:sp>
    </p:spTree>
    <p:extLst>
      <p:ext uri="{BB962C8B-B14F-4D97-AF65-F5344CB8AC3E}">
        <p14:creationId xmlns:p14="http://schemas.microsoft.com/office/powerpoint/2010/main" val="38481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371712" y="2369512"/>
            <a:ext cx="4411090" cy="2585323"/>
          </a:xfrm>
          <a:prstGeom prst="rect">
            <a:avLst/>
          </a:prstGeom>
          <a:noFill/>
        </p:spPr>
        <p:txBody>
          <a:bodyPr wrap="square">
            <a:spAutoFit/>
          </a:bodyPr>
          <a:lstStyle/>
          <a:p>
            <a:pPr algn="just"/>
            <a:r>
              <a:rPr lang="es-ES" dirty="0"/>
              <a:t>Se realizan agrupaciones por  </a:t>
            </a:r>
            <a:r>
              <a:rPr lang="es-ES" b="1" dirty="0"/>
              <a:t>Año</a:t>
            </a:r>
            <a:r>
              <a:rPr lang="es-ES" dirty="0"/>
              <a:t> - </a:t>
            </a:r>
            <a:r>
              <a:rPr lang="es-ES" b="1" dirty="0"/>
              <a:t>Clase Predio </a:t>
            </a:r>
            <a:r>
              <a:rPr lang="es-ES" dirty="0"/>
              <a:t>(Casa o Apartamento)- </a:t>
            </a:r>
            <a:r>
              <a:rPr lang="es-ES" b="1" dirty="0"/>
              <a:t>Estrato</a:t>
            </a:r>
            <a:r>
              <a:rPr lang="es-ES" dirty="0"/>
              <a:t> - </a:t>
            </a:r>
            <a:r>
              <a:rPr lang="es-ES" b="1" dirty="0"/>
              <a:t>Tipo de oferta </a:t>
            </a:r>
            <a:r>
              <a:rPr lang="es-ES" dirty="0"/>
              <a:t>y </a:t>
            </a:r>
            <a:r>
              <a:rPr lang="es-ES" b="1" dirty="0"/>
              <a:t>proximidad desde una perspectiva geográfica</a:t>
            </a:r>
            <a:r>
              <a:rPr lang="es-ES" dirty="0"/>
              <a:t>, utilizando un algoritmo (</a:t>
            </a:r>
            <a:r>
              <a:rPr lang="es-CO" dirty="0"/>
              <a:t>búsqueda iterativa de SC según los dígitos del código)</a:t>
            </a:r>
            <a:r>
              <a:rPr lang="es-ES" dirty="0"/>
              <a:t> que busca Sectores Catastrales </a:t>
            </a:r>
            <a:r>
              <a:rPr lang="es-CO" dirty="0"/>
              <a:t>a partir de la distancia de </a:t>
            </a:r>
            <a:r>
              <a:rPr lang="es-ES" dirty="0" err="1"/>
              <a:t>Levenshtein</a:t>
            </a:r>
            <a:r>
              <a:rPr lang="es-ES" dirty="0"/>
              <a:t> </a:t>
            </a:r>
            <a:r>
              <a:rPr lang="es-ES" dirty="0" err="1"/>
              <a:t>Sariyar</a:t>
            </a:r>
            <a:r>
              <a:rPr lang="es-ES" dirty="0"/>
              <a:t> and Borg (2020), la cual es un valor entre 0 y 1.</a:t>
            </a:r>
            <a:endParaRPr lang="es-CO" dirty="0"/>
          </a:p>
        </p:txBody>
      </p:sp>
      <p:grpSp>
        <p:nvGrpSpPr>
          <p:cNvPr id="5" name="Grupo 4">
            <a:extLst>
              <a:ext uri="{FF2B5EF4-FFF2-40B4-BE49-F238E27FC236}">
                <a16:creationId xmlns:a16="http://schemas.microsoft.com/office/drawing/2014/main" id="{988511DA-D2EE-4CF5-B248-D140AD121A3A}"/>
              </a:ext>
            </a:extLst>
          </p:cNvPr>
          <p:cNvGrpSpPr/>
          <p:nvPr/>
        </p:nvGrpSpPr>
        <p:grpSpPr>
          <a:xfrm>
            <a:off x="368443"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Segmentación incluyendo proximidad geográfica </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5994400" y="1165069"/>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Carta de Control Multivariada</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307645"/>
            <a:ext cx="2032000" cy="2585323"/>
          </a:xfrm>
          <a:prstGeom prst="rect">
            <a:avLst/>
          </a:prstGeom>
          <a:noFill/>
        </p:spPr>
        <p:txBody>
          <a:bodyPr wrap="square">
            <a:spAutoFit/>
          </a:bodyPr>
          <a:lstStyle/>
          <a:p>
            <a:pPr algn="l"/>
            <a:r>
              <a:rPr lang="es-CO" sz="1800" b="0" i="0" u="none" strike="noStrike" baseline="0" dirty="0">
                <a:latin typeface="LMRoman12-Regular"/>
              </a:rPr>
              <a:t>Se determinan las bandas en cada grupo</a:t>
            </a:r>
          </a:p>
          <a:p>
            <a:pPr algn="l"/>
            <a:r>
              <a:rPr lang="es-CO" sz="1800" b="0" i="0" u="none" strike="noStrike" baseline="0" dirty="0">
                <a:latin typeface="LMRoman12-Regular"/>
              </a:rPr>
              <a:t> </a:t>
            </a:r>
            <a:r>
              <a:rPr lang="es-CO" sz="1800" b="1" i="0" u="none" strike="noStrike" baseline="0" dirty="0">
                <a:latin typeface="LMRoman12-Regular"/>
              </a:rPr>
              <a:t>para identificar ofertas atípicas </a:t>
            </a:r>
            <a:r>
              <a:rPr lang="es-CO" sz="1800" b="0" i="0" u="none" strike="noStrike" baseline="0" dirty="0">
                <a:latin typeface="LMRoman12-Regular"/>
              </a:rPr>
              <a:t>comparando en función de </a:t>
            </a:r>
            <a:r>
              <a:rPr lang="es-ES" dirty="0"/>
              <a:t>área, precio y valor integral:</a:t>
            </a:r>
            <a:endParaRPr lang="es-CO" dirty="0"/>
          </a:p>
        </p:txBody>
      </p:sp>
      <p:sp>
        <p:nvSpPr>
          <p:cNvPr id="26" name="CuadroTexto 25">
            <a:extLst>
              <a:ext uri="{FF2B5EF4-FFF2-40B4-BE49-F238E27FC236}">
                <a16:creationId xmlns:a16="http://schemas.microsoft.com/office/drawing/2014/main" id="{C64F03A4-44DD-4FD8-8511-CFAD5124E01A}"/>
              </a:ext>
            </a:extLst>
          </p:cNvPr>
          <p:cNvSpPr txBox="1"/>
          <p:nvPr/>
        </p:nvSpPr>
        <p:spPr>
          <a:xfrm>
            <a:off x="371712" y="4975792"/>
            <a:ext cx="4411090" cy="1477328"/>
          </a:xfrm>
          <a:prstGeom prst="rect">
            <a:avLst/>
          </a:prstGeom>
          <a:noFill/>
        </p:spPr>
        <p:txBody>
          <a:bodyPr wrap="square">
            <a:spAutoFit/>
          </a:bodyPr>
          <a:lstStyle/>
          <a:p>
            <a:r>
              <a:rPr lang="es-ES" dirty="0"/>
              <a:t>Una vez el algoritmo encuentra agrupaciones tal que todas superan dicho el valor predefinido se detiene y no continua con el proceso de agregación. El número de ofertas determinadas, como </a:t>
            </a:r>
            <a:r>
              <a:rPr lang="es-ES" b="1" dirty="0"/>
              <a:t>umbral es 10</a:t>
            </a:r>
            <a:r>
              <a:rPr lang="es-ES" dirty="0"/>
              <a:t>.</a:t>
            </a:r>
            <a:endParaRPr lang="es-CO" dirty="0"/>
          </a:p>
        </p:txBody>
      </p:sp>
      <p:sp>
        <p:nvSpPr>
          <p:cNvPr id="3" name="Rectángulo 2">
            <a:extLst>
              <a:ext uri="{FF2B5EF4-FFF2-40B4-BE49-F238E27FC236}">
                <a16:creationId xmlns:a16="http://schemas.microsoft.com/office/drawing/2014/main" id="{854DE645-08B4-41CB-944A-3D8E4C71D80E}"/>
              </a:ext>
            </a:extLst>
          </p:cNvPr>
          <p:cNvSpPr/>
          <p:nvPr/>
        </p:nvSpPr>
        <p:spPr>
          <a:xfrm>
            <a:off x="5994400" y="5355771"/>
            <a:ext cx="6197600" cy="15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1" descr="PRESENTACION_ESTUDIO_TASA_RENTA_files/figure-pptx/plt-1.png">
            <a:extLst>
              <a:ext uri="{FF2B5EF4-FFF2-40B4-BE49-F238E27FC236}">
                <a16:creationId xmlns:a16="http://schemas.microsoft.com/office/drawing/2014/main" id="{A39576DB-B051-48DE-B550-BA90E6FD8BA6}"/>
              </a:ext>
            </a:extLst>
          </p:cNvPr>
          <p:cNvPicPr>
            <a:picLocks noGrp="1" noChangeAspect="1"/>
          </p:cNvPicPr>
          <p:nvPr/>
        </p:nvPicPr>
        <p:blipFill>
          <a:blip r:embed="rId3"/>
          <a:stretch>
            <a:fillRect/>
          </a:stretch>
        </p:blipFill>
        <p:spPr bwMode="auto">
          <a:xfrm>
            <a:off x="8255609" y="2697801"/>
            <a:ext cx="3936391" cy="4160199"/>
          </a:xfrm>
          <a:prstGeom prst="rect">
            <a:avLst/>
          </a:prstGeom>
          <a:noFill/>
          <a:ln w="9525">
            <a:noFill/>
            <a:headEnd/>
            <a:tailEnd/>
          </a:ln>
        </p:spPr>
      </p:pic>
    </p:spTree>
    <p:extLst>
      <p:ext uri="{BB962C8B-B14F-4D97-AF65-F5344CB8AC3E}">
        <p14:creationId xmlns:p14="http://schemas.microsoft.com/office/powerpoint/2010/main" val="18458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116115" y="2611973"/>
            <a:ext cx="5587999" cy="2308324"/>
          </a:xfrm>
          <a:prstGeom prst="rect">
            <a:avLst/>
          </a:prstGeom>
          <a:noFill/>
        </p:spPr>
        <p:txBody>
          <a:bodyPr wrap="square">
            <a:spAutoFit/>
          </a:bodyPr>
          <a:lstStyle/>
          <a:p>
            <a:pPr lvl="1" algn="just"/>
            <a:r>
              <a:rPr lang="es-ES" dirty="0"/>
              <a:t>Luego de este control de calidad, la base de datos tiene un total de </a:t>
            </a:r>
            <a:r>
              <a:rPr lang="es-ES" b="1" dirty="0"/>
              <a:t>580.549</a:t>
            </a:r>
            <a:r>
              <a:rPr lang="es-ES" dirty="0"/>
              <a:t>.</a:t>
            </a:r>
          </a:p>
          <a:p>
            <a:pPr lvl="1" algn="just"/>
            <a:endParaRPr lang="es-ES" dirty="0"/>
          </a:p>
          <a:p>
            <a:pPr lvl="1" algn="just"/>
            <a:r>
              <a:rPr lang="es-ES" dirty="0"/>
              <a:t>Con estos 580.549 registros, se procede a realizar el cálculo del </a:t>
            </a:r>
            <a:r>
              <a:rPr lang="es-ES" b="1" dirty="0"/>
              <a:t>promedio por sector catastral</a:t>
            </a:r>
            <a:r>
              <a:rPr lang="es-ES" dirty="0"/>
              <a:t>.</a:t>
            </a:r>
          </a:p>
          <a:p>
            <a:pPr lvl="1" algn="just"/>
            <a:endParaRPr lang="es-ES" dirty="0"/>
          </a:p>
          <a:p>
            <a:pPr lvl="1" algn="just"/>
            <a:r>
              <a:rPr lang="es-ES" dirty="0"/>
              <a:t>Hay sectores que no tienen información de venta/arriendo.</a:t>
            </a:r>
          </a:p>
        </p:txBody>
      </p:sp>
      <p:grpSp>
        <p:nvGrpSpPr>
          <p:cNvPr id="5" name="Grupo 4">
            <a:extLst>
              <a:ext uri="{FF2B5EF4-FFF2-40B4-BE49-F238E27FC236}">
                <a16:creationId xmlns:a16="http://schemas.microsoft.com/office/drawing/2014/main" id="{988511DA-D2EE-4CF5-B248-D140AD121A3A}"/>
              </a:ext>
            </a:extLst>
          </p:cNvPr>
          <p:cNvGrpSpPr/>
          <p:nvPr/>
        </p:nvGrpSpPr>
        <p:grpSpPr>
          <a:xfrm>
            <a:off x="324901"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Cálculos de precios de venta y arriendo promedio</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6096000" y="1103762"/>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Imputaciones y exclusiones finales</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582024"/>
            <a:ext cx="5413829" cy="3139321"/>
          </a:xfrm>
          <a:prstGeom prst="rect">
            <a:avLst/>
          </a:prstGeom>
          <a:noFill/>
        </p:spPr>
        <p:txBody>
          <a:bodyPr wrap="square">
            <a:spAutoFit/>
          </a:bodyPr>
          <a:lstStyle/>
          <a:p>
            <a:pPr algn="just"/>
            <a:r>
              <a:rPr lang="es-ES" sz="1800" b="0" i="0" u="none" strike="noStrike" baseline="0" dirty="0">
                <a:latin typeface="LMRoman12-Regular"/>
              </a:rPr>
              <a:t>Si el sector tiene información </a:t>
            </a:r>
            <a:r>
              <a:rPr lang="es-ES" sz="1800" b="1" i="0" u="none" strike="noStrike" baseline="0" dirty="0">
                <a:latin typeface="LMRoman12-Regular"/>
              </a:rPr>
              <a:t>de arriendo y no de venta</a:t>
            </a:r>
            <a:r>
              <a:rPr lang="es-ES" sz="1800" b="0" i="0" u="none" strike="noStrike" baseline="0" dirty="0">
                <a:latin typeface="LMRoman12-Regular"/>
              </a:rPr>
              <a:t>, se toma el </a:t>
            </a:r>
            <a:r>
              <a:rPr lang="es-ES" sz="1800" b="0" i="0" u="sng" strike="noStrike" baseline="0" dirty="0">
                <a:latin typeface="LMRoman12-Regular"/>
              </a:rPr>
              <a:t>valor comercial de la base catastral</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Si el sector tiene información </a:t>
            </a:r>
            <a:r>
              <a:rPr lang="es-ES" sz="1800" b="1" i="0" u="none" strike="noStrike" baseline="0" dirty="0">
                <a:latin typeface="LMRoman12-Regular"/>
              </a:rPr>
              <a:t>de venta pero no de arriendo</a:t>
            </a:r>
            <a:r>
              <a:rPr lang="es-ES" sz="1800" b="0" i="0" u="none" strike="noStrike" baseline="0" dirty="0">
                <a:latin typeface="LMRoman12-Regular"/>
              </a:rPr>
              <a:t>, se toma el </a:t>
            </a:r>
            <a:r>
              <a:rPr lang="es-ES" sz="1800" b="0" i="0" u="sng" strike="noStrike" baseline="0" dirty="0">
                <a:latin typeface="LMRoman12-Regular"/>
              </a:rPr>
              <a:t>promedio de arriendo de la localidad, clase de predio, año y estrato para imputar el valor promedio de arriendo</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Una vez se tiene la base de datos a nivel de sectores, </a:t>
            </a:r>
            <a:r>
              <a:rPr lang="es-ES" sz="1800" b="1" i="0" u="none" strike="noStrike" baseline="0" dirty="0">
                <a:latin typeface="LMRoman12-Regular"/>
              </a:rPr>
              <a:t>se excluyen aquellos casos con una TCR superior al 1% o menor al 0.33%.</a:t>
            </a:r>
          </a:p>
        </p:txBody>
      </p:sp>
    </p:spTree>
    <p:extLst>
      <p:ext uri="{BB962C8B-B14F-4D97-AF65-F5344CB8AC3E}">
        <p14:creationId xmlns:p14="http://schemas.microsoft.com/office/powerpoint/2010/main" val="31421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005666" cy="923330"/>
          </a:xfrm>
          <a:prstGeom prst="rect">
            <a:avLst/>
          </a:prstGeom>
          <a:noFill/>
        </p:spPr>
        <p:txBody>
          <a:bodyPr wrap="none" rtlCol="0">
            <a:spAutoFit/>
          </a:bodyPr>
          <a:lstStyle/>
          <a:p>
            <a:r>
              <a:rPr lang="es-ES" sz="5400" b="1" dirty="0">
                <a:solidFill>
                  <a:schemeClr val="bg2">
                    <a:lumMod val="25000"/>
                  </a:schemeClr>
                </a:solidFill>
              </a:rPr>
              <a:t>Modelo aplicado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26" name="CuadroTexto 25">
            <a:extLst>
              <a:ext uri="{FF2B5EF4-FFF2-40B4-BE49-F238E27FC236}">
                <a16:creationId xmlns:a16="http://schemas.microsoft.com/office/drawing/2014/main" id="{8D2D0D02-901B-49E5-AFFE-321F9573E5B4}"/>
              </a:ext>
            </a:extLst>
          </p:cNvPr>
          <p:cNvSpPr txBox="1"/>
          <p:nvPr/>
        </p:nvSpPr>
        <p:spPr>
          <a:xfrm>
            <a:off x="3319236" y="1320049"/>
            <a:ext cx="5147916" cy="923330"/>
          </a:xfrm>
          <a:prstGeom prst="rect">
            <a:avLst/>
          </a:prstGeom>
          <a:noFill/>
        </p:spPr>
        <p:txBody>
          <a:bodyPr wrap="square">
            <a:spAutoFit/>
          </a:bodyPr>
          <a:lstStyle/>
          <a:p>
            <a:pPr marL="285750" indent="-285750" algn="just">
              <a:buFont typeface="Wingdings" panose="05000000000000000000" pitchFamily="2" charset="2"/>
              <a:buChar char="ü"/>
            </a:pPr>
            <a:r>
              <a:rPr lang="es-ES" dirty="0"/>
              <a:t>Se adopta la propuesta dada en </a:t>
            </a:r>
            <a:r>
              <a:rPr lang="es-ES" dirty="0" err="1"/>
              <a:t>Deaton</a:t>
            </a:r>
            <a:r>
              <a:rPr lang="es-ES" dirty="0"/>
              <a:t> (1985)</a:t>
            </a:r>
          </a:p>
          <a:p>
            <a:pPr marL="285750" indent="-285750" algn="just">
              <a:buFont typeface="Wingdings" panose="05000000000000000000" pitchFamily="2" charset="2"/>
              <a:buChar char="ü"/>
            </a:pPr>
            <a:r>
              <a:rPr lang="es-ES" dirty="0"/>
              <a:t>Las cohortes son los sectores catastrales</a:t>
            </a:r>
          </a:p>
          <a:p>
            <a:pPr marL="285750" indent="-285750" algn="just">
              <a:buFont typeface="Wingdings" panose="05000000000000000000" pitchFamily="2" charset="2"/>
              <a:buChar char="ü"/>
            </a:pPr>
            <a:r>
              <a:rPr lang="es-ES" dirty="0"/>
              <a:t>Modelo de efectos mixtos:</a:t>
            </a:r>
          </a:p>
        </p:txBody>
      </p:sp>
      <mc:AlternateContent xmlns:mc="http://schemas.openxmlformats.org/markup-compatibility/2006" xmlns:a14="http://schemas.microsoft.com/office/drawing/2010/main">
        <mc:Choice Requires="a14">
          <p:sp>
            <p:nvSpPr>
              <p:cNvPr id="20" name="Marcador de contenido 2">
                <a:extLst>
                  <a:ext uri="{FF2B5EF4-FFF2-40B4-BE49-F238E27FC236}">
                    <a16:creationId xmlns:a16="http://schemas.microsoft.com/office/drawing/2014/main" id="{7E398F0E-F3D7-4627-94EE-0D39AA44A055}"/>
                  </a:ext>
                </a:extLst>
              </p:cNvPr>
              <p:cNvSpPr txBox="1">
                <a:spLocks/>
              </p:cNvSpPr>
              <p:nvPr/>
            </p:nvSpPr>
            <p:spPr>
              <a:xfrm>
                <a:off x="3267408" y="5300848"/>
                <a:ext cx="5490936" cy="1080377"/>
              </a:xfrm>
              <a:prstGeom prst="rect">
                <a:avLst/>
              </a:prstGeom>
              <a:solidFill>
                <a:schemeClr val="accent4">
                  <a:lumMod val="40000"/>
                  <a:lumOff val="60000"/>
                </a:schemeClr>
              </a:solidFill>
              <a:ln>
                <a:solidFill>
                  <a:srgbClr val="C00000"/>
                </a:solidFill>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dirty="0"/>
                  <a:t>La TCR se puede visualizar de la forma:</a:t>
                </a:r>
              </a:p>
              <a:p>
                <a:pPr algn="l"/>
                <a:endParaRPr lang="es-CO" sz="1800" dirty="0"/>
              </a:p>
              <a:p>
                <a:pPr algn="l"/>
                <a14:m>
                  <m:oMathPara xmlns:m="http://schemas.openxmlformats.org/officeDocument/2006/math">
                    <m:oMathParaPr>
                      <m:jc m:val="center"/>
                    </m:oMathParaPr>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r>
                        <a:rPr lang="ar-AE" sz="1800">
                          <a:latin typeface="Cambria Math" panose="02040503050406030204" pitchFamily="18" charset="0"/>
                        </a:rPr>
                        <m:t>=</m:t>
                      </m:r>
                      <m:d>
                        <m:dPr>
                          <m:begChr m:val="["/>
                          <m:endChr m:val="]"/>
                          <m:ctrlPr>
                            <a:rPr lang="ar-AE" sz="1800" i="1">
                              <a:latin typeface="Cambria Math" panose="02040503050406030204" pitchFamily="18" charset="0"/>
                            </a:rPr>
                          </m:ctrlPr>
                        </m:dPr>
                        <m:e>
                          <m:r>
                            <a:rPr lang="ar-AE" sz="1800">
                              <a:latin typeface="Cambria Math" panose="02040503050406030204" pitchFamily="18" charset="0"/>
                            </a:rPr>
                            <m:t>𝛼</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𝛽</m:t>
                              </m:r>
                            </m:e>
                            <m:sub>
                              <m:r>
                                <a:rPr lang="ar-AE" sz="1800">
                                  <a:latin typeface="Cambria Math" panose="02040503050406030204" pitchFamily="18" charset="0"/>
                                </a:rPr>
                                <m:t>𝑘</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𝜂</m:t>
                              </m:r>
                            </m:e>
                            <m:sub>
                              <m:r>
                                <a:rPr lang="ar-AE" sz="1800">
                                  <a:latin typeface="Cambria Math" panose="02040503050406030204" pitchFamily="18" charset="0"/>
                                </a:rPr>
                                <m:t>𝑙</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𝛿</m:t>
                              </m:r>
                            </m:e>
                            <m:sub>
                              <m:r>
                                <a:rPr lang="ar-AE" sz="1800">
                                  <a:latin typeface="Cambria Math" panose="02040503050406030204" pitchFamily="18" charset="0"/>
                                </a:rPr>
                                <m:t>𝑚</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𝜅</m:t>
                              </m:r>
                            </m:e>
                            <m:sub>
                              <m:r>
                                <a:rPr lang="ar-AE" sz="1800">
                                  <a:latin typeface="Cambria Math" panose="02040503050406030204" pitchFamily="18" charset="0"/>
                                </a:rPr>
                                <m:t>𝑝</m:t>
                              </m:r>
                            </m:sub>
                          </m:sSub>
                        </m:e>
                      </m:d>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𝑖𝑗</m:t>
                          </m:r>
                        </m:sub>
                      </m:sSub>
                    </m:oMath>
                  </m:oMathPara>
                </a14:m>
                <a:endParaRPr lang="ar-AE" sz="1800" dirty="0"/>
              </a:p>
            </p:txBody>
          </p:sp>
        </mc:Choice>
        <mc:Fallback xmlns="">
          <p:sp>
            <p:nvSpPr>
              <p:cNvPr id="20" name="Marcador de contenido 2">
                <a:extLst>
                  <a:ext uri="{FF2B5EF4-FFF2-40B4-BE49-F238E27FC236}">
                    <a16:creationId xmlns:a16="http://schemas.microsoft.com/office/drawing/2014/main" id="{7E398F0E-F3D7-4627-94EE-0D39AA44A055}"/>
                  </a:ext>
                </a:extLst>
              </p:cNvPr>
              <p:cNvSpPr txBox="1">
                <a:spLocks noRot="1" noChangeAspect="1" noMove="1" noResize="1" noEditPoints="1" noAdjustHandles="1" noChangeArrowheads="1" noChangeShapeType="1" noTextEdit="1"/>
              </p:cNvSpPr>
              <p:nvPr/>
            </p:nvSpPr>
            <p:spPr>
              <a:xfrm>
                <a:off x="3267408" y="5300848"/>
                <a:ext cx="5490936" cy="1080377"/>
              </a:xfrm>
              <a:prstGeom prst="rect">
                <a:avLst/>
              </a:prstGeom>
              <a:blipFill>
                <a:blip r:embed="rId3"/>
                <a:stretch>
                  <a:fillRect l="-886" t="-5028"/>
                </a:stretch>
              </a:blipFill>
              <a:ln>
                <a:solidFill>
                  <a:srgbClr val="C00000"/>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F5D427E-856C-4926-A922-7317C4B79ABB}"/>
                  </a:ext>
                </a:extLst>
              </p:cNvPr>
              <p:cNvSpPr txBox="1"/>
              <p:nvPr/>
            </p:nvSpPr>
            <p:spPr>
              <a:xfrm>
                <a:off x="2618802" y="2569276"/>
                <a:ext cx="6139542" cy="4966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2400" b="1" i="1" smtClean="0">
                              <a:latin typeface="Cambria Math" panose="02040503050406030204" pitchFamily="18" charset="0"/>
                            </a:rPr>
                          </m:ctrlPr>
                        </m:sSubPr>
                        <m:e>
                          <m:r>
                            <a:rPr lang="ar-AE" sz="2400" b="1" i="1">
                              <a:latin typeface="Cambria Math" panose="02040503050406030204" pitchFamily="18" charset="0"/>
                            </a:rPr>
                            <m:t>𝑷</m:t>
                          </m:r>
                        </m:e>
                        <m:sub>
                          <m:r>
                            <a:rPr lang="ar-AE" sz="2400" b="1" i="1">
                              <a:latin typeface="Cambria Math" panose="02040503050406030204" pitchFamily="18" charset="0"/>
                            </a:rPr>
                            <m:t>𝒊𝒋</m:t>
                          </m:r>
                        </m:sub>
                      </m:sSub>
                      <m:r>
                        <a:rPr lang="ar-AE" sz="2400" b="1">
                          <a:latin typeface="Cambria Math" panose="02040503050406030204" pitchFamily="18" charset="0"/>
                        </a:rPr>
                        <m:t>=</m:t>
                      </m:r>
                      <m:r>
                        <a:rPr lang="ar-AE" sz="2400" b="1" i="1">
                          <a:latin typeface="Cambria Math" panose="02040503050406030204" pitchFamily="18" charset="0"/>
                        </a:rPr>
                        <m:t>𝛂</m:t>
                      </m:r>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𝜷</m:t>
                          </m:r>
                        </m:e>
                        <m:sub>
                          <m:r>
                            <a:rPr lang="ar-AE" sz="2400" b="1" i="1">
                              <a:latin typeface="Cambria Math" panose="02040503050406030204" pitchFamily="18" charset="0"/>
                            </a:rPr>
                            <m:t>𝒌</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𝜼</m:t>
                          </m:r>
                        </m:e>
                        <m:sub>
                          <m:r>
                            <a:rPr lang="ar-AE" sz="2400" b="1" i="1">
                              <a:latin typeface="Cambria Math" panose="02040503050406030204" pitchFamily="18" charset="0"/>
                            </a:rPr>
                            <m:t>𝒍</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𝜹</m:t>
                          </m:r>
                        </m:e>
                        <m:sub>
                          <m:r>
                            <a:rPr lang="ar-AE" sz="2400" b="1" i="1">
                              <a:latin typeface="Cambria Math" panose="02040503050406030204" pitchFamily="18" charset="0"/>
                            </a:rPr>
                            <m:t>𝒎</m:t>
                          </m:r>
                        </m:sub>
                      </m:sSub>
                      <m:sSub>
                        <m:sSubPr>
                          <m:ctrlPr>
                            <a:rPr lang="ar-AE" sz="2400" b="1" i="1">
                              <a:latin typeface="Cambria Math" panose="02040503050406030204" pitchFamily="18" charset="0"/>
                            </a:rPr>
                          </m:ctrlPr>
                        </m:sSubPr>
                        <m:e>
                          <m:r>
                            <a:rPr lang="ar-AE" sz="2400" b="1" i="1">
                              <a:latin typeface="Cambria Math" panose="02040503050406030204" pitchFamily="18" charset="0"/>
                            </a:rPr>
                            <m:t>𝑹</m:t>
                          </m:r>
                        </m:e>
                        <m:sub>
                          <m:r>
                            <a:rPr lang="ar-AE" sz="2400" b="1" i="1">
                              <a:latin typeface="Cambria Math" panose="02040503050406030204" pitchFamily="18" charset="0"/>
                            </a:rPr>
                            <m:t>𝒊𝒋</m:t>
                          </m:r>
                        </m:sub>
                      </m:sSub>
                      <m:r>
                        <a:rPr lang="ar-AE" sz="2400" b="1">
                          <a:latin typeface="Cambria Math" panose="02040503050406030204" pitchFamily="18" charset="0"/>
                        </a:rPr>
                        <m:t>+</m:t>
                      </m:r>
                      <m:sSub>
                        <m:sSubPr>
                          <m:ctrlPr>
                            <a:rPr lang="ar-AE" sz="2400" b="1" i="1">
                              <a:latin typeface="Cambria Math" panose="02040503050406030204" pitchFamily="18" charset="0"/>
                            </a:rPr>
                          </m:ctrlPr>
                        </m:sSubPr>
                        <m:e>
                          <m:r>
                            <a:rPr lang="ar-AE" sz="2400" b="1" i="1">
                              <a:latin typeface="Cambria Math" panose="02040503050406030204" pitchFamily="18" charset="0"/>
                            </a:rPr>
                            <m:t>𝝐</m:t>
                          </m:r>
                        </m:e>
                        <m:sub>
                          <m:r>
                            <a:rPr lang="ar-AE" sz="2400" b="1" i="1">
                              <a:latin typeface="Cambria Math" panose="02040503050406030204" pitchFamily="18" charset="0"/>
                            </a:rPr>
                            <m:t>𝒊𝒋</m:t>
                          </m:r>
                        </m:sub>
                      </m:sSub>
                    </m:oMath>
                  </m:oMathPara>
                </a14:m>
                <a:endParaRPr lang="es-CO" sz="2400" dirty="0"/>
              </a:p>
            </p:txBody>
          </p:sp>
        </mc:Choice>
        <mc:Fallback xmlns="">
          <p:sp>
            <p:nvSpPr>
              <p:cNvPr id="7" name="CuadroTexto 6">
                <a:extLst>
                  <a:ext uri="{FF2B5EF4-FFF2-40B4-BE49-F238E27FC236}">
                    <a16:creationId xmlns:a16="http://schemas.microsoft.com/office/drawing/2014/main" id="{1F5D427E-856C-4926-A922-7317C4B79ABB}"/>
                  </a:ext>
                </a:extLst>
              </p:cNvPr>
              <p:cNvSpPr txBox="1">
                <a:spLocks noRot="1" noChangeAspect="1" noMove="1" noResize="1" noEditPoints="1" noAdjustHandles="1" noChangeArrowheads="1" noChangeShapeType="1" noTextEdit="1"/>
              </p:cNvSpPr>
              <p:nvPr/>
            </p:nvSpPr>
            <p:spPr>
              <a:xfrm>
                <a:off x="2618802" y="2569276"/>
                <a:ext cx="6139542" cy="496674"/>
              </a:xfrm>
              <a:prstGeom prst="rect">
                <a:avLst/>
              </a:prstGeom>
              <a:blipFill>
                <a:blip r:embed="rId4"/>
                <a:stretch>
                  <a:fillRect b="-1097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C7A8DBD-F309-4D37-974B-00B4DDBFC8AD}"/>
                  </a:ext>
                </a:extLst>
              </p:cNvPr>
              <p:cNvSpPr txBox="1"/>
              <p:nvPr/>
            </p:nvSpPr>
            <p:spPr>
              <a:xfrm>
                <a:off x="1417864" y="3251743"/>
                <a:ext cx="10948307" cy="1780616"/>
              </a:xfrm>
              <a:prstGeom prst="rect">
                <a:avLst/>
              </a:prstGeom>
              <a:noFill/>
            </p:spPr>
            <p:txBody>
              <a:bodyPr wrap="square">
                <a:spAutoFit/>
              </a:bodyPr>
              <a:lstStyle/>
              <a:p>
                <a14:m>
                  <m:oMath xmlns:m="http://schemas.openxmlformats.org/officeDocument/2006/math">
                    <m:sSub>
                      <m:sSubPr>
                        <m:ctrlPr>
                          <a:rPr lang="ar-AE" sz="1800" b="1" i="1" smtClean="0">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oMath>
                </a14:m>
                <a:r>
                  <a:rPr lang="es-ES" sz="1800" dirty="0"/>
                  <a:t> y </a:t>
                </a:r>
                <a14:m>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b="1" i="1">
                        <a:latin typeface="Cambria Math" panose="02040503050406030204" pitchFamily="18" charset="0"/>
                      </a:rPr>
                      <m:t> </m:t>
                    </m:r>
                  </m:oMath>
                </a14:m>
                <a:r>
                  <a:rPr lang="es-ES" sz="1800" dirty="0"/>
                  <a:t>: valores integrales de venta y arriendo promedio en el i-</a:t>
                </a:r>
                <a:r>
                  <a:rPr lang="es-ES" sz="1800" dirty="0" err="1"/>
                  <a:t>ésimo</a:t>
                </a:r>
                <a:r>
                  <a:rPr lang="es-ES" sz="1800" dirty="0"/>
                  <a:t> sector catastral en el j-</a:t>
                </a:r>
                <a:r>
                  <a:rPr lang="es-ES" sz="1800" dirty="0" err="1"/>
                  <a:t>ésimo</a:t>
                </a:r>
                <a:r>
                  <a:rPr lang="es-ES" sz="1800" dirty="0"/>
                  <a:t> tiempo.</a:t>
                </a:r>
              </a:p>
              <a:p>
                <a:r>
                  <a:rPr lang="el-GR" sz="1800" b="1" i="1" u="none" strike="noStrike" baseline="0" dirty="0"/>
                  <a:t>α</a:t>
                </a:r>
                <a:r>
                  <a:rPr lang="es-CO" sz="1800" b="1" i="1" u="none" strike="noStrike" baseline="0" dirty="0"/>
                  <a:t> : </a:t>
                </a:r>
                <a:r>
                  <a:rPr lang="es-ES" sz="1800" u="none" strike="noStrike" baseline="0" dirty="0"/>
                  <a:t>efecto global del valor integral de arriendo sobre el valor integral de venta</a:t>
                </a:r>
                <a:endParaRPr lang="es-CO" sz="1800" u="none" strike="noStrike" baseline="0" dirty="0"/>
              </a:p>
              <a:p>
                <a14:m>
                  <m:oMath xmlns:m="http://schemas.openxmlformats.org/officeDocument/2006/math">
                    <m:r>
                      <a:rPr lang="ar-AE" sz="1800" b="1" i="1" smtClean="0">
                        <a:latin typeface="Cambria Math" panose="02040503050406030204" pitchFamily="18" charset="0"/>
                      </a:rPr>
                      <m:t>𝜷</m:t>
                    </m:r>
                    <m:r>
                      <a:rPr lang="es-CO" sz="1800" b="1" i="1" smtClean="0">
                        <a:latin typeface="Cambria Math" panose="02040503050406030204" pitchFamily="18" charset="0"/>
                      </a:rPr>
                      <m:t>:</m:t>
                    </m:r>
                  </m:oMath>
                </a14:m>
                <a:r>
                  <a:rPr lang="es-CO" sz="1800" b="1" i="1" dirty="0"/>
                  <a:t> </a:t>
                </a:r>
                <a:r>
                  <a:rPr lang="es-ES" sz="1800" dirty="0"/>
                  <a:t>efecto del k-ésimo estrato sobre el efecto general de la relación entre valores integrales</a:t>
                </a:r>
                <a:endParaRPr lang="es-CO" sz="1800" dirty="0"/>
              </a:p>
              <a:p>
                <a:r>
                  <a:rPr lang="ar-AE" sz="1800" b="1" dirty="0"/>
                  <a:t> </a:t>
                </a:r>
                <a14:m>
                  <m:oMath xmlns:m="http://schemas.openxmlformats.org/officeDocument/2006/math">
                    <m:r>
                      <a:rPr lang="ar-AE" sz="1800" b="1" i="1" smtClean="0">
                        <a:latin typeface="Cambria Math" panose="02040503050406030204" pitchFamily="18" charset="0"/>
                      </a:rPr>
                      <m:t>𝜼</m:t>
                    </m:r>
                    <m:r>
                      <a:rPr lang="es-CO" sz="1800" b="1" i="1" smtClean="0">
                        <a:latin typeface="Cambria Math" panose="02040503050406030204" pitchFamily="18" charset="0"/>
                      </a:rPr>
                      <m:t>:</m:t>
                    </m:r>
                  </m:oMath>
                </a14:m>
                <a:r>
                  <a:rPr lang="es-CO" sz="1800" b="1" i="1" dirty="0"/>
                  <a:t> </a:t>
                </a:r>
                <a:r>
                  <a:rPr lang="es-ES" sz="1800" dirty="0"/>
                  <a:t>efecto de la l-</a:t>
                </a:r>
                <a:r>
                  <a:rPr lang="es-ES" sz="1800" dirty="0" err="1"/>
                  <a:t>ésima</a:t>
                </a:r>
                <a:r>
                  <a:rPr lang="es-ES" sz="1800" dirty="0"/>
                  <a:t> localidad sobre el efecto general de la relación entre integrales</a:t>
                </a:r>
                <a:endParaRPr lang="es-CO" sz="1800" dirty="0"/>
              </a:p>
              <a:p>
                <a14:m>
                  <m:oMath xmlns:m="http://schemas.openxmlformats.org/officeDocument/2006/math">
                    <m:r>
                      <a:rPr lang="ar-AE" sz="1800" b="1" i="1">
                        <a:latin typeface="Cambria Math" panose="02040503050406030204" pitchFamily="18" charset="0"/>
                      </a:rPr>
                      <m:t>𝜹</m:t>
                    </m:r>
                    <m:r>
                      <a:rPr lang="ar-AE" sz="1800" b="1" i="1">
                        <a:latin typeface="Cambria Math" panose="02040503050406030204" pitchFamily="18" charset="0"/>
                      </a:rPr>
                      <m:t> </m:t>
                    </m:r>
                  </m:oMath>
                </a14:m>
                <a:r>
                  <a:rPr lang="es-CO" sz="1800" b="1" i="1" dirty="0"/>
                  <a:t>: </a:t>
                </a:r>
                <a:r>
                  <a:rPr lang="es-ES" sz="1800" dirty="0"/>
                  <a:t>efecto del m-</a:t>
                </a:r>
                <a:r>
                  <a:rPr lang="es-ES" sz="1800" dirty="0" err="1"/>
                  <a:t>ésimo</a:t>
                </a:r>
                <a:r>
                  <a:rPr lang="es-ES" sz="1800" dirty="0"/>
                  <a:t> sector catastral sobre el efecto global</a:t>
                </a:r>
                <a:endParaRPr lang="es-CO" sz="1800" dirty="0"/>
              </a:p>
              <a:p>
                <a14:m>
                  <m:oMath xmlns:m="http://schemas.openxmlformats.org/officeDocument/2006/math">
                    <m:r>
                      <a:rPr lang="ar-AE" sz="1800" b="1" i="1">
                        <a:latin typeface="Cambria Math" panose="02040503050406030204" pitchFamily="18" charset="0"/>
                      </a:rPr>
                      <m:t>𝝐</m:t>
                    </m:r>
                    <m:r>
                      <a:rPr lang="es-CO" sz="1800" b="0" i="0" smtClean="0">
                        <a:latin typeface="Cambria Math" panose="02040503050406030204" pitchFamily="18" charset="0"/>
                      </a:rPr>
                      <m:t>:</m:t>
                    </m:r>
                  </m:oMath>
                </a14:m>
                <a:r>
                  <a:rPr lang="es-ES" sz="1800" dirty="0"/>
                  <a:t> errores del modelo</a:t>
                </a:r>
              </a:p>
            </p:txBody>
          </p:sp>
        </mc:Choice>
        <mc:Fallback xmlns="">
          <p:sp>
            <p:nvSpPr>
              <p:cNvPr id="9" name="CuadroTexto 8">
                <a:extLst>
                  <a:ext uri="{FF2B5EF4-FFF2-40B4-BE49-F238E27FC236}">
                    <a16:creationId xmlns:a16="http://schemas.microsoft.com/office/drawing/2014/main" id="{DC7A8DBD-F309-4D37-974B-00B4DDBFC8AD}"/>
                  </a:ext>
                </a:extLst>
              </p:cNvPr>
              <p:cNvSpPr txBox="1">
                <a:spLocks noRot="1" noChangeAspect="1" noMove="1" noResize="1" noEditPoints="1" noAdjustHandles="1" noChangeArrowheads="1" noChangeShapeType="1" noTextEdit="1"/>
              </p:cNvSpPr>
              <p:nvPr/>
            </p:nvSpPr>
            <p:spPr>
              <a:xfrm>
                <a:off x="1417864" y="3251743"/>
                <a:ext cx="10948307" cy="1780616"/>
              </a:xfrm>
              <a:prstGeom prst="rect">
                <a:avLst/>
              </a:prstGeom>
              <a:blipFill>
                <a:blip r:embed="rId5"/>
                <a:stretch>
                  <a:fillRect l="-557" t="-1365" b="-4096"/>
                </a:stretch>
              </a:blipFill>
            </p:spPr>
            <p:txBody>
              <a:bodyPr/>
              <a:lstStyle/>
              <a:p>
                <a:r>
                  <a:rPr lang="es-CO">
                    <a:noFill/>
                  </a:rPr>
                  <a:t> </a:t>
                </a:r>
              </a:p>
            </p:txBody>
          </p:sp>
        </mc:Fallback>
      </mc:AlternateContent>
    </p:spTree>
    <p:extLst>
      <p:ext uri="{BB962C8B-B14F-4D97-AF65-F5344CB8AC3E}">
        <p14:creationId xmlns:p14="http://schemas.microsoft.com/office/powerpoint/2010/main" val="8893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rgbClr val="FFC000"/>
                </a:solidFill>
                <a:latin typeface="+mn-lt"/>
                <a:ea typeface="+mn-ea"/>
                <a:cs typeface="+mn-cs"/>
              </a:rPr>
              <a:t>Resultados</a:t>
            </a:r>
            <a:r>
              <a:rPr sz="5400" b="1" dirty="0">
                <a:solidFill>
                  <a:srgbClr val="FFC000"/>
                </a:solidFill>
                <a:latin typeface="+mn-lt"/>
                <a:ea typeface="+mn-ea"/>
                <a:cs typeface="+mn-cs"/>
              </a:rPr>
              <a:t> - </a:t>
            </a:r>
            <a:r>
              <a:rPr lang="es-CO" sz="5400" b="1" dirty="0">
                <a:solidFill>
                  <a:srgbClr val="FFC000"/>
                </a:solidFill>
                <a:latin typeface="+mn-lt"/>
                <a:ea typeface="+mn-ea"/>
                <a:cs typeface="+mn-cs"/>
              </a:rPr>
              <a:t>Aptos</a:t>
            </a:r>
            <a:endParaRPr sz="5400" b="1" dirty="0">
              <a:solidFill>
                <a:srgbClr val="FFC000"/>
              </a:solidFill>
              <a:latin typeface="+mn-lt"/>
              <a:ea typeface="+mn-ea"/>
              <a:cs typeface="+mn-cs"/>
            </a:endParaRPr>
          </a:p>
        </p:txBody>
      </p:sp>
      <p:sp>
        <p:nvSpPr>
          <p:cNvPr id="4" name="TextBox 3"/>
          <p:cNvSpPr txBox="1"/>
          <p:nvPr/>
        </p:nvSpPr>
        <p:spPr>
          <a:xfrm>
            <a:off x="838200" y="1182688"/>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apartamentos</a:t>
            </a:r>
            <a:endParaRPr sz="2000" dirty="0"/>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8161D554-8C01-4F9B-8198-856BC18D6A9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BB2A5E2-1D78-48FA-AC01-8AAD0B832BC7}"/>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Picture 1" descr="PRESENTACION_ESTUDIO_TASA_RENTA_files/figure-pptx/scph-1.png"/>
          <p:cNvPicPr>
            <a:picLocks noGrp="1" noChangeAspect="1"/>
          </p:cNvPicPr>
          <p:nvPr/>
        </p:nvPicPr>
        <p:blipFill>
          <a:blip r:embed="rId2"/>
          <a:stretch>
            <a:fillRect/>
          </a:stretch>
        </p:blipFill>
        <p:spPr bwMode="auto">
          <a:xfrm>
            <a:off x="1288884" y="2014853"/>
            <a:ext cx="9338660" cy="4478022"/>
          </a:xfrm>
          <a:prstGeom prst="rect">
            <a:avLst/>
          </a:prstGeom>
          <a:noFill/>
          <a:ln w="9525">
            <a:noFill/>
            <a:headEnd/>
            <a:tailEnd/>
          </a:ln>
        </p:spPr>
      </p:pic>
    </p:spTree>
    <p:extLst>
      <p:ext uri="{BB962C8B-B14F-4D97-AF65-F5344CB8AC3E}">
        <p14:creationId xmlns:p14="http://schemas.microsoft.com/office/powerpoint/2010/main" val="10854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E246C84A-44AE-4B2B-88C9-B132D3A37EDA}"/>
              </a:ext>
            </a:extLst>
          </p:cNvPr>
          <p:cNvSpPr/>
          <p:nvPr/>
        </p:nvSpPr>
        <p:spPr>
          <a:xfrm>
            <a:off x="-22228" y="4136571"/>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9F04BCC-E852-476C-8A9F-A17E7D3D64A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3" name="Picture 1" descr="PRESENTACION_ESTUDIO_TASA_RENTA_files/figure-pptx/tasaphest-1.png">
            <a:extLst>
              <a:ext uri="{FF2B5EF4-FFF2-40B4-BE49-F238E27FC236}">
                <a16:creationId xmlns:a16="http://schemas.microsoft.com/office/drawing/2014/main" id="{025A9326-85FA-4384-BEC7-06FD92AB0B83}"/>
              </a:ext>
            </a:extLst>
          </p:cNvPr>
          <p:cNvPicPr>
            <a:picLocks noGrp="1" noChangeAspect="1"/>
          </p:cNvPicPr>
          <p:nvPr/>
        </p:nvPicPr>
        <p:blipFill>
          <a:blip r:embed="rId2"/>
          <a:stretch>
            <a:fillRect/>
          </a:stretch>
        </p:blipFill>
        <p:spPr bwMode="auto">
          <a:xfrm>
            <a:off x="838200" y="1901825"/>
            <a:ext cx="10335821" cy="4956175"/>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52F8F43A-622C-4BCA-A6AD-0CE9B2B6CA84}"/>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6E9EBEB7-7C64-4B88-B723-B0A504B26884}"/>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phloc-1.png">
            <a:extLst>
              <a:ext uri="{FF2B5EF4-FFF2-40B4-BE49-F238E27FC236}">
                <a16:creationId xmlns:a16="http://schemas.microsoft.com/office/drawing/2014/main" id="{CE44209F-EAB8-4BE7-BB9F-5251FE92622B}"/>
              </a:ext>
            </a:extLst>
          </p:cNvPr>
          <p:cNvPicPr>
            <a:picLocks noGrp="1" noChangeAspect="1"/>
          </p:cNvPicPr>
          <p:nvPr/>
        </p:nvPicPr>
        <p:blipFill>
          <a:blip r:embed="rId2"/>
          <a:stretch>
            <a:fillRect/>
          </a:stretch>
        </p:blipFill>
        <p:spPr bwMode="auto">
          <a:xfrm>
            <a:off x="-33649" y="2267562"/>
            <a:ext cx="12218849" cy="4072950"/>
          </a:xfrm>
          <a:prstGeom prst="rect">
            <a:avLst/>
          </a:prstGeom>
          <a:noFill/>
          <a:ln w="9525">
            <a:noFill/>
            <a:headEnd/>
            <a:tailEnd/>
          </a:ln>
        </p:spPr>
      </p:pic>
    </p:spTree>
    <p:extLst>
      <p:ext uri="{BB962C8B-B14F-4D97-AF65-F5344CB8AC3E}">
        <p14:creationId xmlns:p14="http://schemas.microsoft.com/office/powerpoint/2010/main" val="220783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42AEAABA-4987-48F7-A1AF-325B8D3EC90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7AA5E304-76E4-4777-B12C-87780D89A63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descr="Mapa&#10;&#10;Descripción generada automáticamente con confianza media">
            <a:extLst>
              <a:ext uri="{FF2B5EF4-FFF2-40B4-BE49-F238E27FC236}">
                <a16:creationId xmlns:a16="http://schemas.microsoft.com/office/drawing/2014/main" id="{1438E3EC-C7E1-4FFF-A0B2-67EC0978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67009"/>
            <a:ext cx="10889516" cy="5313851"/>
          </a:xfrm>
          <a:prstGeom prst="rect">
            <a:avLst/>
          </a:prstGeom>
        </p:spPr>
      </p:pic>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Tree>
    <p:extLst>
      <p:ext uri="{BB962C8B-B14F-4D97-AF65-F5344CB8AC3E}">
        <p14:creationId xmlns:p14="http://schemas.microsoft.com/office/powerpoint/2010/main" val="3916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chemeClr val="accent2"/>
                </a:solidFill>
                <a:latin typeface="+mn-lt"/>
                <a:ea typeface="+mn-ea"/>
                <a:cs typeface="+mn-cs"/>
              </a:rPr>
              <a:t>Resultados</a:t>
            </a:r>
            <a:r>
              <a:rPr sz="5400" b="1" dirty="0">
                <a:solidFill>
                  <a:schemeClr val="accent2"/>
                </a:solidFill>
                <a:latin typeface="+mn-lt"/>
                <a:ea typeface="+mn-ea"/>
                <a:cs typeface="+mn-cs"/>
              </a:rPr>
              <a:t> - </a:t>
            </a:r>
            <a:r>
              <a:rPr lang="es-CO" sz="5400" b="1" dirty="0">
                <a:solidFill>
                  <a:schemeClr val="accent2"/>
                </a:solidFill>
                <a:latin typeface="+mn-lt"/>
                <a:ea typeface="+mn-ea"/>
                <a:cs typeface="+mn-cs"/>
              </a:rPr>
              <a:t>Casas</a:t>
            </a:r>
            <a:endParaRPr sz="5400" b="1" dirty="0">
              <a:solidFill>
                <a:schemeClr val="accent2"/>
              </a:solidFill>
              <a:latin typeface="+mn-lt"/>
              <a:ea typeface="+mn-ea"/>
              <a:cs typeface="+mn-cs"/>
            </a:endParaRPr>
          </a:p>
        </p:txBody>
      </p:sp>
      <p:sp>
        <p:nvSpPr>
          <p:cNvPr id="4" name="TextBox 3"/>
          <p:cNvSpPr txBox="1"/>
          <p:nvPr/>
        </p:nvSpPr>
        <p:spPr>
          <a:xfrm>
            <a:off x="957943" y="1096716"/>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casas</a:t>
            </a:r>
            <a:r>
              <a:rPr sz="2000" dirty="0"/>
              <a:t>.</a:t>
            </a:r>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699101E1-9B89-417C-AEE9-E2E139198D37}"/>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5BE358C-3BC1-47C9-8A2C-7D9D74F18D4F}"/>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1" descr="PRESENTACION_ESTUDIO_TASA_RENTA_files/figure-pptx/scnph-1.png">
            <a:extLst>
              <a:ext uri="{FF2B5EF4-FFF2-40B4-BE49-F238E27FC236}">
                <a16:creationId xmlns:a16="http://schemas.microsoft.com/office/drawing/2014/main" id="{06798D63-4332-4B3F-93CB-AFA1DF185675}"/>
              </a:ext>
            </a:extLst>
          </p:cNvPr>
          <p:cNvPicPr>
            <a:picLocks noGrp="1" noChangeAspect="1"/>
          </p:cNvPicPr>
          <p:nvPr/>
        </p:nvPicPr>
        <p:blipFill>
          <a:blip r:embed="rId2"/>
          <a:stretch>
            <a:fillRect/>
          </a:stretch>
        </p:blipFill>
        <p:spPr bwMode="auto">
          <a:xfrm>
            <a:off x="957943" y="2236099"/>
            <a:ext cx="9739086" cy="4670033"/>
          </a:xfrm>
          <a:prstGeom prst="rect">
            <a:avLst/>
          </a:prstGeom>
          <a:noFill/>
          <a:ln w="9525">
            <a:noFill/>
            <a:headEnd/>
            <a:tailEnd/>
          </a:ln>
        </p:spPr>
      </p:pic>
    </p:spTree>
    <p:extLst>
      <p:ext uri="{BB962C8B-B14F-4D97-AF65-F5344CB8AC3E}">
        <p14:creationId xmlns:p14="http://schemas.microsoft.com/office/powerpoint/2010/main" val="383904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65677515-C9B1-4407-9130-1022BD642D86}"/>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F7D701BD-F25E-47BC-A0D2-A7C28EEBD47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nphest-1.png">
            <a:extLst>
              <a:ext uri="{FF2B5EF4-FFF2-40B4-BE49-F238E27FC236}">
                <a16:creationId xmlns:a16="http://schemas.microsoft.com/office/drawing/2014/main" id="{735249EF-7B0D-4F3E-9353-4A00601AFD2A}"/>
              </a:ext>
            </a:extLst>
          </p:cNvPr>
          <p:cNvPicPr>
            <a:picLocks noGrp="1" noChangeAspect="1"/>
          </p:cNvPicPr>
          <p:nvPr/>
        </p:nvPicPr>
        <p:blipFill>
          <a:blip r:embed="rId2"/>
          <a:stretch>
            <a:fillRect/>
          </a:stretch>
        </p:blipFill>
        <p:spPr bwMode="auto">
          <a:xfrm>
            <a:off x="609600" y="1866108"/>
            <a:ext cx="10550113" cy="4636767"/>
          </a:xfrm>
          <a:prstGeom prst="rect">
            <a:avLst/>
          </a:prstGeom>
          <a:noFill/>
          <a:ln w="9525">
            <a:noFill/>
            <a:headEnd/>
            <a:tailEnd/>
          </a:ln>
        </p:spPr>
      </p:pic>
    </p:spTree>
    <p:extLst>
      <p:ext uri="{BB962C8B-B14F-4D97-AF65-F5344CB8AC3E}">
        <p14:creationId xmlns:p14="http://schemas.microsoft.com/office/powerpoint/2010/main" val="116662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r>
              <a:rPr dirty="0"/>
              <a:t>.</a:t>
            </a: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030F99F0-4C95-42DA-A6C1-8C9AAF2E58E9}"/>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54CE2A6-E717-42F2-9573-49F2C40AAA0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Picture 1" descr="PRESENTACION_ESTUDIO_TASA_RENTA_files/figure-pptx/tasanphloc-1.png">
            <a:extLst>
              <a:ext uri="{FF2B5EF4-FFF2-40B4-BE49-F238E27FC236}">
                <a16:creationId xmlns:a16="http://schemas.microsoft.com/office/drawing/2014/main" id="{E6BCA76A-1B15-43E3-9C09-3E0A80F66183}"/>
              </a:ext>
            </a:extLst>
          </p:cNvPr>
          <p:cNvPicPr>
            <a:picLocks noGrp="1" noChangeAspect="1"/>
          </p:cNvPicPr>
          <p:nvPr/>
        </p:nvPicPr>
        <p:blipFill>
          <a:blip r:embed="rId2"/>
          <a:stretch>
            <a:fillRect/>
          </a:stretch>
        </p:blipFill>
        <p:spPr bwMode="auto">
          <a:xfrm>
            <a:off x="6800" y="2472085"/>
            <a:ext cx="12212346" cy="4070782"/>
          </a:xfrm>
          <a:prstGeom prst="rect">
            <a:avLst/>
          </a:prstGeom>
          <a:noFill/>
          <a:ln w="9525">
            <a:noFill/>
            <a:headEnd/>
            <a:tailEnd/>
          </a:ln>
        </p:spPr>
      </p:pic>
    </p:spTree>
    <p:extLst>
      <p:ext uri="{BB962C8B-B14F-4D97-AF65-F5344CB8AC3E}">
        <p14:creationId xmlns:p14="http://schemas.microsoft.com/office/powerpoint/2010/main" val="394554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8A4BB727-D822-46F4-9B3E-6FB7C99F73BE}"/>
              </a:ext>
            </a:extLst>
          </p:cNvPr>
          <p:cNvSpPr/>
          <p:nvPr/>
        </p:nvSpPr>
        <p:spPr>
          <a:xfrm>
            <a:off x="6602490" y="1943419"/>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
        <p:nvSpPr>
          <p:cNvPr id="43" name="CuadroTexto 42">
            <a:extLst>
              <a:ext uri="{FF2B5EF4-FFF2-40B4-BE49-F238E27FC236}">
                <a16:creationId xmlns:a16="http://schemas.microsoft.com/office/drawing/2014/main" id="{D1EDF12F-E00F-47A1-AE16-B5174DBD7CB5}"/>
              </a:ext>
            </a:extLst>
          </p:cNvPr>
          <p:cNvSpPr txBox="1"/>
          <p:nvPr/>
        </p:nvSpPr>
        <p:spPr>
          <a:xfrm>
            <a:off x="7597915" y="1784957"/>
            <a:ext cx="3287800" cy="1200329"/>
          </a:xfrm>
          <a:prstGeom prst="rect">
            <a:avLst/>
          </a:prstGeom>
          <a:noFill/>
        </p:spPr>
        <p:txBody>
          <a:bodyPr wrap="square" rtlCol="0">
            <a:spAutoFit/>
          </a:bodyPr>
          <a:lstStyle/>
          <a:p>
            <a:r>
              <a:rPr lang="es-ES" sz="3600" b="1" dirty="0">
                <a:solidFill>
                  <a:schemeClr val="bg2">
                    <a:lumMod val="25000"/>
                  </a:schemeClr>
                </a:solidFill>
              </a:rPr>
              <a:t>Metodología </a:t>
            </a:r>
          </a:p>
          <a:p>
            <a:r>
              <a:rPr lang="es-ES" sz="3600" b="1" dirty="0">
                <a:solidFill>
                  <a:schemeClr val="bg2">
                    <a:lumMod val="25000"/>
                  </a:schemeClr>
                </a:solidFill>
              </a:rPr>
              <a:t>y resultados</a:t>
            </a:r>
            <a:endParaRPr lang="es-MX" sz="3600" b="1" dirty="0">
              <a:solidFill>
                <a:schemeClr val="bg2">
                  <a:lumMod val="25000"/>
                </a:schemeClr>
              </a:solidFill>
            </a:endParaRPr>
          </a:p>
        </p:txBody>
      </p:sp>
      <p:sp>
        <p:nvSpPr>
          <p:cNvPr id="44" name="CuadroTexto 43">
            <a:extLst>
              <a:ext uri="{FF2B5EF4-FFF2-40B4-BE49-F238E27FC236}">
                <a16:creationId xmlns:a16="http://schemas.microsoft.com/office/drawing/2014/main" id="{B11DFF5A-E6A1-44A1-972E-FFBFCFC9FDDC}"/>
              </a:ext>
            </a:extLst>
          </p:cNvPr>
          <p:cNvSpPr txBox="1"/>
          <p:nvPr/>
        </p:nvSpPr>
        <p:spPr>
          <a:xfrm>
            <a:off x="7597914" y="2985286"/>
            <a:ext cx="2346540" cy="1631216"/>
          </a:xfrm>
          <a:prstGeom prst="rect">
            <a:avLst/>
          </a:prstGeom>
          <a:noFill/>
        </p:spPr>
        <p:txBody>
          <a:bodyPr wrap="none" rtlCol="0">
            <a:spAutoFit/>
          </a:bodyPr>
          <a:lstStyle/>
          <a:p>
            <a:r>
              <a:rPr lang="es-ES" sz="2000" b="1" dirty="0">
                <a:solidFill>
                  <a:schemeClr val="bg2">
                    <a:lumMod val="25000"/>
                  </a:schemeClr>
                </a:solidFill>
              </a:rPr>
              <a:t>Exclusiones</a:t>
            </a:r>
          </a:p>
          <a:p>
            <a:r>
              <a:rPr lang="es-ES" sz="2000" b="1" dirty="0">
                <a:solidFill>
                  <a:schemeClr val="bg2">
                    <a:lumMod val="25000"/>
                  </a:schemeClr>
                </a:solidFill>
              </a:rPr>
              <a:t>Controles de calidad</a:t>
            </a:r>
          </a:p>
          <a:p>
            <a:r>
              <a:rPr lang="es-ES" sz="2000" b="1" dirty="0">
                <a:solidFill>
                  <a:schemeClr val="bg2">
                    <a:lumMod val="25000"/>
                  </a:schemeClr>
                </a:solidFill>
              </a:rPr>
              <a:t>Modelo Aplicado</a:t>
            </a:r>
          </a:p>
          <a:p>
            <a:r>
              <a:rPr lang="es-ES" sz="2000" b="1" dirty="0">
                <a:solidFill>
                  <a:schemeClr val="bg2">
                    <a:lumMod val="25000"/>
                  </a:schemeClr>
                </a:solidFill>
              </a:rPr>
              <a:t>Resultados Aptos</a:t>
            </a:r>
          </a:p>
          <a:p>
            <a:r>
              <a:rPr lang="es-ES" sz="2000" b="1" dirty="0">
                <a:solidFill>
                  <a:schemeClr val="bg2">
                    <a:lumMod val="25000"/>
                  </a:schemeClr>
                </a:solidFill>
              </a:rPr>
              <a:t>Resultados Casas</a:t>
            </a:r>
            <a:endParaRPr lang="es-MX" sz="2000" b="1" dirty="0">
              <a:solidFill>
                <a:schemeClr val="bg2">
                  <a:lumMod val="25000"/>
                </a:schemeClr>
              </a:solidFill>
            </a:endParaRPr>
          </a:p>
        </p:txBody>
      </p:sp>
      <p:sp>
        <p:nvSpPr>
          <p:cNvPr id="62" name="CuadroTexto 61">
            <a:extLst>
              <a:ext uri="{FF2B5EF4-FFF2-40B4-BE49-F238E27FC236}">
                <a16:creationId xmlns:a16="http://schemas.microsoft.com/office/drawing/2014/main" id="{DFA964D9-43E2-4ACE-AFD6-33E25D1EC88A}"/>
              </a:ext>
            </a:extLst>
          </p:cNvPr>
          <p:cNvSpPr txBox="1"/>
          <p:nvPr/>
        </p:nvSpPr>
        <p:spPr>
          <a:xfrm>
            <a:off x="682907" y="93515"/>
            <a:ext cx="3154582" cy="923330"/>
          </a:xfrm>
          <a:prstGeom prst="rect">
            <a:avLst/>
          </a:prstGeom>
          <a:noFill/>
        </p:spPr>
        <p:txBody>
          <a:bodyPr wrap="none" rtlCol="0">
            <a:spAutoFit/>
          </a:bodyPr>
          <a:lstStyle/>
          <a:p>
            <a:r>
              <a:rPr lang="es-ES" sz="5400" b="1" dirty="0">
                <a:solidFill>
                  <a:schemeClr val="bg2">
                    <a:lumMod val="25000"/>
                  </a:schemeClr>
                </a:solidFill>
              </a:rPr>
              <a:t>Contenido</a:t>
            </a:r>
            <a:endParaRPr lang="es-MX" sz="5400" b="1" dirty="0">
              <a:solidFill>
                <a:schemeClr val="bg2">
                  <a:lumMod val="25000"/>
                </a:schemeClr>
              </a:solidFill>
            </a:endParaRPr>
          </a:p>
        </p:txBody>
      </p:sp>
      <p:sp>
        <p:nvSpPr>
          <p:cNvPr id="63" name="Rectángulo 62">
            <a:extLst>
              <a:ext uri="{FF2B5EF4-FFF2-40B4-BE49-F238E27FC236}">
                <a16:creationId xmlns:a16="http://schemas.microsoft.com/office/drawing/2014/main" id="{663C69C9-6B19-4A57-B2DE-272216424784}"/>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0" name="Rectángulo 9">
            <a:extLst>
              <a:ext uri="{FF2B5EF4-FFF2-40B4-BE49-F238E27FC236}">
                <a16:creationId xmlns:a16="http://schemas.microsoft.com/office/drawing/2014/main" id="{50EEC184-05B3-4180-9594-D6E9ABE2F10A}"/>
              </a:ext>
            </a:extLst>
          </p:cNvPr>
          <p:cNvSpPr/>
          <p:nvPr/>
        </p:nvSpPr>
        <p:spPr>
          <a:xfrm>
            <a:off x="1132850" y="195853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
        <p:nvSpPr>
          <p:cNvPr id="11" name="CuadroTexto 10">
            <a:extLst>
              <a:ext uri="{FF2B5EF4-FFF2-40B4-BE49-F238E27FC236}">
                <a16:creationId xmlns:a16="http://schemas.microsoft.com/office/drawing/2014/main" id="{6BC8B891-2B82-4E3C-87AC-2486CDFFD2CA}"/>
              </a:ext>
            </a:extLst>
          </p:cNvPr>
          <p:cNvSpPr txBox="1"/>
          <p:nvPr/>
        </p:nvSpPr>
        <p:spPr>
          <a:xfrm>
            <a:off x="2128274" y="1800071"/>
            <a:ext cx="2847372" cy="646331"/>
          </a:xfrm>
          <a:prstGeom prst="rect">
            <a:avLst/>
          </a:prstGeom>
          <a:noFill/>
        </p:spPr>
        <p:txBody>
          <a:bodyPr wrap="square" rtlCol="0">
            <a:spAutoFit/>
          </a:bodyPr>
          <a:lstStyle/>
          <a:p>
            <a:r>
              <a:rPr lang="es-ES" sz="3600" b="1" dirty="0">
                <a:solidFill>
                  <a:schemeClr val="bg2">
                    <a:lumMod val="25000"/>
                  </a:schemeClr>
                </a:solidFill>
              </a:rPr>
              <a:t>Introducción</a:t>
            </a:r>
            <a:endParaRPr lang="es-MX" sz="3600" b="1" dirty="0">
              <a:solidFill>
                <a:schemeClr val="bg2">
                  <a:lumMod val="25000"/>
                </a:schemeClr>
              </a:solidFill>
            </a:endParaRPr>
          </a:p>
        </p:txBody>
      </p:sp>
      <p:sp>
        <p:nvSpPr>
          <p:cNvPr id="12" name="CuadroTexto 11">
            <a:extLst>
              <a:ext uri="{FF2B5EF4-FFF2-40B4-BE49-F238E27FC236}">
                <a16:creationId xmlns:a16="http://schemas.microsoft.com/office/drawing/2014/main" id="{690B24B0-CF7C-4322-B4FC-D6279BEC37EF}"/>
              </a:ext>
            </a:extLst>
          </p:cNvPr>
          <p:cNvSpPr txBox="1"/>
          <p:nvPr/>
        </p:nvSpPr>
        <p:spPr>
          <a:xfrm>
            <a:off x="2128274" y="3000400"/>
            <a:ext cx="2126351" cy="1015663"/>
          </a:xfrm>
          <a:prstGeom prst="rect">
            <a:avLst/>
          </a:prstGeom>
          <a:noFill/>
        </p:spPr>
        <p:txBody>
          <a:bodyPr wrap="none" rtlCol="0">
            <a:spAutoFit/>
          </a:bodyPr>
          <a:lstStyle/>
          <a:p>
            <a:r>
              <a:rPr lang="es-ES" sz="2000" b="1" dirty="0">
                <a:solidFill>
                  <a:schemeClr val="bg2">
                    <a:lumMod val="25000"/>
                  </a:schemeClr>
                </a:solidFill>
              </a:rPr>
              <a:t>Justificación</a:t>
            </a:r>
          </a:p>
          <a:p>
            <a:r>
              <a:rPr lang="es-ES" sz="2000" b="1" dirty="0">
                <a:solidFill>
                  <a:schemeClr val="bg2">
                    <a:lumMod val="25000"/>
                  </a:schemeClr>
                </a:solidFill>
              </a:rPr>
              <a:t>Objetivos</a:t>
            </a:r>
          </a:p>
          <a:p>
            <a:r>
              <a:rPr lang="es-ES" sz="2000" b="1" dirty="0">
                <a:solidFill>
                  <a:schemeClr val="bg2">
                    <a:lumMod val="25000"/>
                  </a:schemeClr>
                </a:solidFill>
              </a:rPr>
              <a:t>Marco Conceptual</a:t>
            </a:r>
            <a:endParaRPr lang="es-MX" sz="2000" b="1" dirty="0">
              <a:solidFill>
                <a:schemeClr val="bg2">
                  <a:lumMod val="25000"/>
                </a:schemeClr>
              </a:solidFill>
            </a:endParaRPr>
          </a:p>
        </p:txBody>
      </p:sp>
      <p:sp>
        <p:nvSpPr>
          <p:cNvPr id="15" name="Rectángulo 14">
            <a:extLst>
              <a:ext uri="{FF2B5EF4-FFF2-40B4-BE49-F238E27FC236}">
                <a16:creationId xmlns:a16="http://schemas.microsoft.com/office/drawing/2014/main" id="{B7F1B592-C1C8-444F-861D-362B57EE0BB8}"/>
              </a:ext>
            </a:extLst>
          </p:cNvPr>
          <p:cNvSpPr/>
          <p:nvPr/>
        </p:nvSpPr>
        <p:spPr>
          <a:xfrm>
            <a:off x="3755118" y="5328962"/>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
        <p:nvSpPr>
          <p:cNvPr id="16" name="CuadroTexto 15">
            <a:extLst>
              <a:ext uri="{FF2B5EF4-FFF2-40B4-BE49-F238E27FC236}">
                <a16:creationId xmlns:a16="http://schemas.microsoft.com/office/drawing/2014/main" id="{CD96AFF0-7289-48B5-A077-4002260A7F4C}"/>
              </a:ext>
            </a:extLst>
          </p:cNvPr>
          <p:cNvSpPr txBox="1"/>
          <p:nvPr/>
        </p:nvSpPr>
        <p:spPr>
          <a:xfrm>
            <a:off x="4672314" y="5447499"/>
            <a:ext cx="2847372" cy="646331"/>
          </a:xfrm>
          <a:prstGeom prst="rect">
            <a:avLst/>
          </a:prstGeom>
          <a:noFill/>
        </p:spPr>
        <p:txBody>
          <a:bodyPr wrap="square" rtlCol="0">
            <a:spAutoFit/>
          </a:bodyPr>
          <a:lstStyle/>
          <a:p>
            <a:r>
              <a:rPr lang="es-ES" sz="3600" b="1" dirty="0"/>
              <a:t>Conclusiones</a:t>
            </a:r>
            <a:endParaRPr lang="es-MX" sz="3600" b="1" dirty="0"/>
          </a:p>
        </p:txBody>
      </p:sp>
    </p:spTree>
    <p:extLst>
      <p:ext uri="{BB962C8B-B14F-4D97-AF65-F5344CB8AC3E}">
        <p14:creationId xmlns:p14="http://schemas.microsoft.com/office/powerpoint/2010/main" val="179999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7" name="Rectángulo 6">
            <a:extLst>
              <a:ext uri="{FF2B5EF4-FFF2-40B4-BE49-F238E27FC236}">
                <a16:creationId xmlns:a16="http://schemas.microsoft.com/office/drawing/2014/main" id="{2D735003-ADDD-4277-B728-AE2F8E468E6F}"/>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4E8C54EB-B68E-41BF-8F39-75233E7F31CD}"/>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descr="Imagen que contiene Mapa&#10;&#10;Descripción generada automáticamente">
            <a:extLst>
              <a:ext uri="{FF2B5EF4-FFF2-40B4-BE49-F238E27FC236}">
                <a16:creationId xmlns:a16="http://schemas.microsoft.com/office/drawing/2014/main" id="{4922132F-15B9-4F28-9DA6-40DFBAB92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21" y="1400967"/>
            <a:ext cx="11190369" cy="5460661"/>
          </a:xfrm>
          <a:prstGeom prst="rect">
            <a:avLst/>
          </a:prstGeom>
        </p:spPr>
      </p:pic>
      <p:sp>
        <p:nvSpPr>
          <p:cNvPr id="27" name="Marcador de contenido 2">
            <a:extLst>
              <a:ext uri="{FF2B5EF4-FFF2-40B4-BE49-F238E27FC236}">
                <a16:creationId xmlns:a16="http://schemas.microsoft.com/office/drawing/2014/main" id="{FFAFF6B2-ED7D-4545-AD85-DE018A9D4F64}"/>
              </a:ext>
            </a:extLst>
          </p:cNvPr>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Tree>
    <p:extLst>
      <p:ext uri="{BB962C8B-B14F-4D97-AF65-F5344CB8AC3E}">
        <p14:creationId xmlns:p14="http://schemas.microsoft.com/office/powerpoint/2010/main" val="375484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488DD9AE-4CA3-44D9-BC0D-1C0866C732DF}"/>
              </a:ext>
            </a:extLst>
          </p:cNvPr>
          <p:cNvSpPr/>
          <p:nvPr/>
        </p:nvSpPr>
        <p:spPr>
          <a:xfrm>
            <a:off x="939895" y="2711171"/>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Tree>
    <p:extLst>
      <p:ext uri="{BB962C8B-B14F-4D97-AF65-F5344CB8AC3E}">
        <p14:creationId xmlns:p14="http://schemas.microsoft.com/office/powerpoint/2010/main" val="264397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10476" y="1016845"/>
            <a:ext cx="11265930" cy="4401205"/>
          </a:xfrm>
          <a:prstGeom prst="rect">
            <a:avLst/>
          </a:prstGeom>
          <a:noFill/>
        </p:spPr>
        <p:txBody>
          <a:bodyPr wrap="square" rtlCol="0">
            <a:spAutoFit/>
          </a:bodyPr>
          <a:lstStyle/>
          <a:p>
            <a:pPr marL="342900" indent="-342900">
              <a:buFont typeface="Wingdings" panose="05000000000000000000" pitchFamily="2" charset="2"/>
              <a:buChar char="q"/>
            </a:pPr>
            <a:r>
              <a:rPr lang="es-ES" sz="2000" dirty="0">
                <a:solidFill>
                  <a:schemeClr val="bg2">
                    <a:lumMod val="25000"/>
                  </a:schemeClr>
                </a:solidFill>
              </a:rPr>
              <a:t>En este trabajo se realizó la estimación de la tasa de rentabilidad para predios residenciales a diferentes niveles de desagregaciones  geográficas, clases de predio, estratos y años.</a:t>
            </a:r>
          </a:p>
          <a:p>
            <a:pPr marL="342900" indent="-342900">
              <a:buFont typeface="Wingdings" panose="05000000000000000000" pitchFamily="2" charset="2"/>
              <a:buChar char="q"/>
            </a:pPr>
            <a:endParaRPr lang="es-ES" sz="2000" dirty="0">
              <a:solidFill>
                <a:schemeClr val="bg2">
                  <a:lumMod val="25000"/>
                </a:schemeClr>
              </a:solidFill>
            </a:endParaRPr>
          </a:p>
          <a:p>
            <a:pPr marL="342900" indent="-342900">
              <a:buFont typeface="Wingdings" panose="05000000000000000000" pitchFamily="2" charset="2"/>
              <a:buChar char="q"/>
            </a:pPr>
            <a:r>
              <a:rPr lang="es-ES" sz="2000" dirty="0">
                <a:solidFill>
                  <a:schemeClr val="bg2">
                    <a:lumMod val="25000"/>
                  </a:schemeClr>
                </a:solidFill>
              </a:rPr>
              <a:t>En el caso de los apartamentos, las TCR  son similares a través de los años considerados, a diferencia del caso de casas donde se observa una TCR menor para 2020.</a:t>
            </a:r>
          </a:p>
          <a:p>
            <a:pPr marL="342900" indent="-342900">
              <a:buFont typeface="Wingdings" panose="05000000000000000000" pitchFamily="2" charset="2"/>
              <a:buChar char="q"/>
            </a:pPr>
            <a:endParaRPr lang="es-ES" sz="2000" dirty="0">
              <a:solidFill>
                <a:schemeClr val="bg2">
                  <a:lumMod val="25000"/>
                </a:schemeClr>
              </a:solidFill>
            </a:endParaRPr>
          </a:p>
          <a:p>
            <a:pPr marL="342900" indent="-342900">
              <a:buFont typeface="Wingdings" panose="05000000000000000000" pitchFamily="2" charset="2"/>
              <a:buChar char="q"/>
            </a:pPr>
            <a:r>
              <a:rPr lang="es-ES" sz="2000" dirty="0">
                <a:solidFill>
                  <a:schemeClr val="bg2">
                    <a:lumMod val="25000"/>
                  </a:schemeClr>
                </a:solidFill>
              </a:rPr>
              <a:t>Para el caso NPH, las localidades con una mayor tasa de rentabilidad en casas son Chapinero, Los Mártires y Santa </a:t>
            </a:r>
            <a:r>
              <a:rPr lang="es-ES" sz="2000" dirty="0" err="1">
                <a:solidFill>
                  <a:schemeClr val="bg2">
                    <a:lumMod val="25000"/>
                  </a:schemeClr>
                </a:solidFill>
              </a:rPr>
              <a:t>Fé</a:t>
            </a:r>
            <a:r>
              <a:rPr lang="es-ES" sz="2000" dirty="0">
                <a:solidFill>
                  <a:schemeClr val="bg2">
                    <a:lumMod val="25000"/>
                  </a:schemeClr>
                </a:solidFill>
              </a:rPr>
              <a:t>, mientras que las de menor tasa son Bosa y Puente Aranda, mientras que en el caso PH las localidades con mayores tasas de renta son Chapinero, La Candelaria y Santa </a:t>
            </a:r>
            <a:r>
              <a:rPr lang="es-ES" sz="2000" dirty="0" err="1">
                <a:solidFill>
                  <a:schemeClr val="bg2">
                    <a:lumMod val="25000"/>
                  </a:schemeClr>
                </a:solidFill>
              </a:rPr>
              <a:t>Fé</a:t>
            </a:r>
            <a:r>
              <a:rPr lang="es-ES" sz="2000" dirty="0">
                <a:solidFill>
                  <a:schemeClr val="bg2">
                    <a:lumMod val="25000"/>
                  </a:schemeClr>
                </a:solidFill>
              </a:rPr>
              <a:t>. Por otro lado, la localidad con menor tasa de rentabilidad es Puente Aranda.</a:t>
            </a:r>
          </a:p>
          <a:p>
            <a:pPr marL="342900" indent="-342900">
              <a:buFont typeface="Wingdings" panose="05000000000000000000" pitchFamily="2" charset="2"/>
              <a:buChar char="q"/>
            </a:pPr>
            <a:endParaRPr lang="es-ES" sz="2000" dirty="0">
              <a:solidFill>
                <a:schemeClr val="bg2">
                  <a:lumMod val="25000"/>
                </a:schemeClr>
              </a:solidFill>
            </a:endParaRPr>
          </a:p>
          <a:p>
            <a:pPr marL="342900" indent="-342900">
              <a:buFont typeface="Wingdings" panose="05000000000000000000" pitchFamily="2" charset="2"/>
              <a:buChar char="q"/>
            </a:pPr>
            <a:r>
              <a:rPr lang="es-ES" sz="2000" dirty="0">
                <a:solidFill>
                  <a:schemeClr val="bg2">
                    <a:lumMod val="25000"/>
                  </a:schemeClr>
                </a:solidFill>
              </a:rPr>
              <a:t>Mediante esta metodología y resultados se pueden utilizar las ofertas de arriendo para los procesos de la Unidad que trabajan con información de ventas.</a:t>
            </a:r>
          </a:p>
          <a:p>
            <a:endParaRPr lang="es-MX" sz="2000" dirty="0">
              <a:solidFill>
                <a:schemeClr val="bg2">
                  <a:lumMod val="25000"/>
                </a:schemeClr>
              </a:solidFill>
            </a:endParaRPr>
          </a:p>
        </p:txBody>
      </p:sp>
    </p:spTree>
    <p:extLst>
      <p:ext uri="{BB962C8B-B14F-4D97-AF65-F5344CB8AC3E}">
        <p14:creationId xmlns:p14="http://schemas.microsoft.com/office/powerpoint/2010/main" val="3797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4298100" cy="923330"/>
          </a:xfrm>
          <a:prstGeom prst="rect">
            <a:avLst/>
          </a:prstGeom>
          <a:noFill/>
        </p:spPr>
        <p:txBody>
          <a:bodyPr wrap="none" rtlCol="0">
            <a:spAutoFit/>
          </a:bodyPr>
          <a:lstStyle/>
          <a:p>
            <a:r>
              <a:rPr lang="es-ES" sz="5400" b="1" dirty="0">
                <a:solidFill>
                  <a:schemeClr val="bg2">
                    <a:lumMod val="25000"/>
                  </a:schemeClr>
                </a:solidFill>
              </a:rPr>
              <a:t>Trabajo futuro</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85632" y="1278455"/>
            <a:ext cx="11265930" cy="1631216"/>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A partir de una depuración de la información, en futuros ejercicios se podría incluir la edad de los inmuebles como una variable independiente adicional en los modelos para obtener su tasa de rentabilidad asociada.</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Realizar estimaciones para usos diferentes al residencial</a:t>
            </a:r>
          </a:p>
        </p:txBody>
      </p:sp>
    </p:spTree>
    <p:extLst>
      <p:ext uri="{BB962C8B-B14F-4D97-AF65-F5344CB8AC3E}">
        <p14:creationId xmlns:p14="http://schemas.microsoft.com/office/powerpoint/2010/main" val="59431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de foto bogota">
            <a:extLst>
              <a:ext uri="{FF2B5EF4-FFF2-40B4-BE49-F238E27FC236}">
                <a16:creationId xmlns:a16="http://schemas.microsoft.com/office/drawing/2014/main" id="{475C2864-0DE1-4B52-9825-D9530D02C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72"/>
          <a:stretch/>
        </p:blipFill>
        <p:spPr bwMode="auto">
          <a:xfrm>
            <a:off x="7535119" y="0"/>
            <a:ext cx="3877519" cy="553708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30EF06B-4B2C-4FCA-9830-AA9182C6236A}"/>
              </a:ext>
            </a:extLst>
          </p:cNvPr>
          <p:cNvSpPr/>
          <p:nvPr/>
        </p:nvSpPr>
        <p:spPr>
          <a:xfrm>
            <a:off x="7814955" y="4333860"/>
            <a:ext cx="825660" cy="8218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16" name="Rectángulo 15">
            <a:extLst>
              <a:ext uri="{FF2B5EF4-FFF2-40B4-BE49-F238E27FC236}">
                <a16:creationId xmlns:a16="http://schemas.microsoft.com/office/drawing/2014/main" id="{CCC72EC8-3288-4EA2-B28A-E6CC5E07B579}"/>
              </a:ext>
            </a:extLst>
          </p:cNvPr>
          <p:cNvSpPr/>
          <p:nvPr/>
        </p:nvSpPr>
        <p:spPr>
          <a:xfrm>
            <a:off x="11412638" y="-1"/>
            <a:ext cx="92598" cy="55370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34" name="Google Shape;660;p47">
            <a:extLst>
              <a:ext uri="{FF2B5EF4-FFF2-40B4-BE49-F238E27FC236}">
                <a16:creationId xmlns:a16="http://schemas.microsoft.com/office/drawing/2014/main" id="{BDF0941F-3CEA-496D-95F4-436400D15EDF}"/>
              </a:ext>
            </a:extLst>
          </p:cNvPr>
          <p:cNvSpPr txBox="1">
            <a:spLocks/>
          </p:cNvSpPr>
          <p:nvPr/>
        </p:nvSpPr>
        <p:spPr>
          <a:xfrm>
            <a:off x="396262" y="2869117"/>
            <a:ext cx="6772844"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5200"/>
              <a:buFont typeface="Bebas Neue"/>
              <a:buNone/>
              <a:defRPr sz="72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2pPr>
            <a:lvl3pPr marR="0" lvl="2"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3pPr>
            <a:lvl4pPr marR="0" lvl="3"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4pPr>
            <a:lvl5pPr marR="0" lvl="4"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5pPr>
            <a:lvl6pPr marR="0" lvl="5"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6pPr>
            <a:lvl7pPr marR="0" lvl="6"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7pPr>
            <a:lvl8pPr marR="0" lvl="7"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8pPr>
            <a:lvl9pPr marR="0" lvl="8"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5200"/>
              <a:buFont typeface="Bebas Neue"/>
              <a:buNone/>
              <a:tabLst/>
              <a:defRPr/>
            </a:pPr>
            <a:r>
              <a:rPr kumimoji="0" lang="es-MX" sz="16600" b="1" i="0" u="none" strike="noStrike" kern="0" cap="none" spc="0" normalizeH="0" baseline="0" noProof="0" dirty="0">
                <a:ln>
                  <a:noFill/>
                </a:ln>
                <a:solidFill>
                  <a:schemeClr val="bg2">
                    <a:lumMod val="25000"/>
                  </a:schemeClr>
                </a:solidFill>
                <a:effectLst/>
                <a:uLnTx/>
                <a:uFillTx/>
                <a:latin typeface="+mn-lt"/>
                <a:sym typeface="Fjalla One"/>
              </a:rPr>
              <a:t>Gracias</a:t>
            </a:r>
          </a:p>
        </p:txBody>
      </p:sp>
      <p:sp>
        <p:nvSpPr>
          <p:cNvPr id="52" name="Google Shape;679;p47">
            <a:extLst>
              <a:ext uri="{FF2B5EF4-FFF2-40B4-BE49-F238E27FC236}">
                <a16:creationId xmlns:a16="http://schemas.microsoft.com/office/drawing/2014/main" id="{477A607B-826C-4586-8CED-6EA13B5421A5}"/>
              </a:ext>
            </a:extLst>
          </p:cNvPr>
          <p:cNvSpPr/>
          <p:nvPr/>
        </p:nvSpPr>
        <p:spPr>
          <a:xfrm flipH="1">
            <a:off x="431512" y="-1"/>
            <a:ext cx="695700" cy="1714500"/>
          </a:xfrm>
          <a:prstGeom prst="rect">
            <a:avLst/>
          </a:pr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lumMod val="25000"/>
                </a:schemeClr>
              </a:solidFill>
              <a:effectLst/>
              <a:uLnTx/>
              <a:uFillTx/>
              <a:latin typeface="Arial"/>
              <a:cs typeface="Arial"/>
              <a:sym typeface="Arial"/>
            </a:endParaRPr>
          </a:p>
        </p:txBody>
      </p:sp>
    </p:spTree>
    <p:extLst>
      <p:ext uri="{BB962C8B-B14F-4D97-AF65-F5344CB8AC3E}">
        <p14:creationId xmlns:p14="http://schemas.microsoft.com/office/powerpoint/2010/main" val="2402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823034" cy="923330"/>
          </a:xfrm>
          <a:prstGeom prst="rect">
            <a:avLst/>
          </a:prstGeom>
          <a:noFill/>
        </p:spPr>
        <p:txBody>
          <a:bodyPr wrap="none" rtlCol="0">
            <a:spAutoFit/>
          </a:bodyPr>
          <a:lstStyle/>
          <a:p>
            <a:r>
              <a:rPr lang="es-ES" sz="5400" b="1" dirty="0">
                <a:solidFill>
                  <a:schemeClr val="bg2">
                    <a:lumMod val="25000"/>
                  </a:schemeClr>
                </a:solidFill>
              </a:rPr>
              <a:t>Introducción</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BBA24B39-1F2A-461D-B687-6E554CE96484}"/>
              </a:ext>
            </a:extLst>
          </p:cNvPr>
          <p:cNvSpPr/>
          <p:nvPr/>
        </p:nvSpPr>
        <p:spPr>
          <a:xfrm>
            <a:off x="992455" y="266300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Tree>
    <p:extLst>
      <p:ext uri="{BB962C8B-B14F-4D97-AF65-F5344CB8AC3E}">
        <p14:creationId xmlns:p14="http://schemas.microsoft.com/office/powerpoint/2010/main" val="111968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685048" cy="923330"/>
          </a:xfrm>
          <a:prstGeom prst="rect">
            <a:avLst/>
          </a:prstGeom>
          <a:noFill/>
        </p:spPr>
        <p:txBody>
          <a:bodyPr wrap="none" rtlCol="0">
            <a:spAutoFit/>
          </a:bodyPr>
          <a:lstStyle/>
          <a:p>
            <a:r>
              <a:rPr lang="es-ES" sz="5400" b="1" dirty="0">
                <a:solidFill>
                  <a:schemeClr val="bg2">
                    <a:lumMod val="25000"/>
                  </a:schemeClr>
                </a:solidFill>
              </a:rPr>
              <a:t>Justificación</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CuadroTexto 8">
            <a:extLst>
              <a:ext uri="{FF2B5EF4-FFF2-40B4-BE49-F238E27FC236}">
                <a16:creationId xmlns:a16="http://schemas.microsoft.com/office/drawing/2014/main" id="{7514F490-0413-473E-8807-9D0BBFFB7BDF}"/>
              </a:ext>
            </a:extLst>
          </p:cNvPr>
          <p:cNvSpPr txBox="1"/>
          <p:nvPr/>
        </p:nvSpPr>
        <p:spPr>
          <a:xfrm>
            <a:off x="436195" y="5902955"/>
            <a:ext cx="11519072" cy="646331"/>
          </a:xfrm>
          <a:prstGeom prst="rect">
            <a:avLst/>
          </a:prstGeom>
          <a:noFill/>
        </p:spPr>
        <p:txBody>
          <a:bodyPr wrap="square">
            <a:spAutoFit/>
          </a:bodyPr>
          <a:lstStyle/>
          <a:p>
            <a:pPr algn="l"/>
            <a:r>
              <a:rPr lang="es-CO" sz="1800" b="0" i="0" u="none" strike="noStrike" baseline="0" dirty="0">
                <a:latin typeface="+mj-lt"/>
                <a:ea typeface="Microsoft JhengHei UI" panose="020B0604030504040204" pitchFamily="34" charset="-120"/>
              </a:rPr>
              <a:t>Frente a esta problemática </a:t>
            </a:r>
            <a:r>
              <a:rPr lang="es-ES" sz="1800" b="0" i="0" u="none" strike="noStrike" baseline="0" dirty="0">
                <a:latin typeface="+mj-lt"/>
                <a:ea typeface="Microsoft JhengHei UI" panose="020B0604030504040204" pitchFamily="34" charset="-120"/>
              </a:rPr>
              <a:t>surge la propuesta de utilizar la información de ofertas de mercado para estimar</a:t>
            </a:r>
          </a:p>
          <a:p>
            <a:pPr algn="ctr"/>
            <a:r>
              <a:rPr lang="es-ES" sz="1800" b="0" i="0" u="none" strike="noStrike" baseline="0" dirty="0">
                <a:latin typeface="+mj-lt"/>
                <a:ea typeface="Microsoft JhengHei UI" panose="020B0604030504040204" pitchFamily="34" charset="-120"/>
              </a:rPr>
              <a:t>las tasas de capitalización de renta (TCR).</a:t>
            </a:r>
            <a:endParaRPr lang="es-CO" dirty="0">
              <a:latin typeface="+mj-lt"/>
              <a:ea typeface="Microsoft JhengHei UI" panose="020B0604030504040204" pitchFamily="34" charset="-120"/>
            </a:endParaRPr>
          </a:p>
        </p:txBody>
      </p:sp>
      <p:grpSp>
        <p:nvGrpSpPr>
          <p:cNvPr id="5" name="Grupo 4">
            <a:extLst>
              <a:ext uri="{FF2B5EF4-FFF2-40B4-BE49-F238E27FC236}">
                <a16:creationId xmlns:a16="http://schemas.microsoft.com/office/drawing/2014/main" id="{BDDB3A3B-9923-4FD7-8509-E3A9644CB897}"/>
              </a:ext>
            </a:extLst>
          </p:cNvPr>
          <p:cNvGrpSpPr/>
          <p:nvPr/>
        </p:nvGrpSpPr>
        <p:grpSpPr>
          <a:xfrm>
            <a:off x="4693301" y="955045"/>
            <a:ext cx="6906754" cy="1859726"/>
            <a:chOff x="4693301" y="955045"/>
            <a:chExt cx="6453485" cy="1691832"/>
          </a:xfrm>
        </p:grpSpPr>
        <p:pic>
          <p:nvPicPr>
            <p:cNvPr id="13" name="Gráfico 12" descr="Marca de verificación con relleno sólido">
              <a:extLst>
                <a:ext uri="{FF2B5EF4-FFF2-40B4-BE49-F238E27FC236}">
                  <a16:creationId xmlns:a16="http://schemas.microsoft.com/office/drawing/2014/main" id="{9F1B0062-223C-41B6-A248-89247DB8E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9257" y="1630154"/>
              <a:ext cx="731520" cy="731520"/>
            </a:xfrm>
            <a:prstGeom prst="rect">
              <a:avLst/>
            </a:prstGeom>
          </p:spPr>
        </p:pic>
        <p:grpSp>
          <p:nvGrpSpPr>
            <p:cNvPr id="3" name="Grupo 2">
              <a:extLst>
                <a:ext uri="{FF2B5EF4-FFF2-40B4-BE49-F238E27FC236}">
                  <a16:creationId xmlns:a16="http://schemas.microsoft.com/office/drawing/2014/main" id="{5FB197A1-B4A9-4088-9AEA-280EC5FAFE6C}"/>
                </a:ext>
              </a:extLst>
            </p:cNvPr>
            <p:cNvGrpSpPr/>
            <p:nvPr/>
          </p:nvGrpSpPr>
          <p:grpSpPr>
            <a:xfrm>
              <a:off x="4693301" y="955045"/>
              <a:ext cx="6453485" cy="1691832"/>
              <a:chOff x="4693301" y="955045"/>
              <a:chExt cx="6453485" cy="1691832"/>
            </a:xfrm>
          </p:grpSpPr>
          <p:grpSp>
            <p:nvGrpSpPr>
              <p:cNvPr id="10" name="Google Shape;791;p52">
                <a:extLst>
                  <a:ext uri="{FF2B5EF4-FFF2-40B4-BE49-F238E27FC236}">
                    <a16:creationId xmlns:a16="http://schemas.microsoft.com/office/drawing/2014/main" id="{373ACE05-711A-4B27-AB66-3BC049DF305C}"/>
                  </a:ext>
                </a:extLst>
              </p:cNvPr>
              <p:cNvGrpSpPr/>
              <p:nvPr/>
            </p:nvGrpSpPr>
            <p:grpSpPr>
              <a:xfrm>
                <a:off x="4693301" y="955045"/>
                <a:ext cx="1646795" cy="1645935"/>
                <a:chOff x="4411970" y="4340222"/>
                <a:chExt cx="197723" cy="197677"/>
              </a:xfrm>
              <a:noFill/>
            </p:grpSpPr>
            <p:sp>
              <p:nvSpPr>
                <p:cNvPr id="12" name="Google Shape;792;p52">
                  <a:extLst>
                    <a:ext uri="{FF2B5EF4-FFF2-40B4-BE49-F238E27FC236}">
                      <a16:creationId xmlns:a16="http://schemas.microsoft.com/office/drawing/2014/main" id="{9874D99E-63BD-44F0-80E2-E59EAE7C8CE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3;p52">
                  <a:extLst>
                    <a:ext uri="{FF2B5EF4-FFF2-40B4-BE49-F238E27FC236}">
                      <a16:creationId xmlns:a16="http://schemas.microsoft.com/office/drawing/2014/main" id="{581F9F00-DB9E-4397-906A-08A66B03F7E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DC84CBA7-A1DB-48EE-BE48-E56F13938C37}"/>
                  </a:ext>
                </a:extLst>
              </p:cNvPr>
              <p:cNvSpPr txBox="1"/>
              <p:nvPr/>
            </p:nvSpPr>
            <p:spPr>
              <a:xfrm>
                <a:off x="6610109" y="1446548"/>
                <a:ext cx="4536677" cy="1200329"/>
              </a:xfrm>
              <a:prstGeom prst="rect">
                <a:avLst/>
              </a:prstGeom>
              <a:noFill/>
            </p:spPr>
            <p:txBody>
              <a:bodyPr wrap="square" rtlCol="0">
                <a:spAutoFit/>
              </a:bodyPr>
              <a:lstStyle/>
              <a:p>
                <a:pPr algn="ctr"/>
                <a:r>
                  <a:rPr lang="es-ES" sz="1800" dirty="0">
                    <a:solidFill>
                      <a:schemeClr val="bg2">
                        <a:lumMod val="25000"/>
                      </a:schemeClr>
                    </a:solidFill>
                  </a:rPr>
                  <a:t>La UAECD cuenta </a:t>
                </a:r>
                <a:r>
                  <a:rPr lang="es-ES" sz="1800" dirty="0">
                    <a:solidFill>
                      <a:schemeClr val="tx1"/>
                    </a:solidFill>
                  </a:rPr>
                  <a:t>con una amplia base de </a:t>
                </a:r>
                <a:r>
                  <a:rPr lang="es-ES" sz="1800" b="1" dirty="0">
                    <a:solidFill>
                      <a:schemeClr val="tx1"/>
                    </a:solidFill>
                  </a:rPr>
                  <a:t>ofertas de mercado de venta y arriendo</a:t>
                </a:r>
                <a:r>
                  <a:rPr lang="es-ES" sz="1800" dirty="0">
                    <a:solidFill>
                      <a:schemeClr val="bg2">
                        <a:lumMod val="25000"/>
                      </a:schemeClr>
                    </a:solidFill>
                  </a:rPr>
                  <a:t> : obtenida de su fuente primaria OIC y de diferentes fuentes secundarias.</a:t>
                </a:r>
                <a:endParaRPr lang="es-CO" sz="1800" dirty="0"/>
              </a:p>
            </p:txBody>
          </p:sp>
        </p:grpSp>
      </p:grpSp>
      <p:grpSp>
        <p:nvGrpSpPr>
          <p:cNvPr id="4" name="Grupo 3">
            <a:extLst>
              <a:ext uri="{FF2B5EF4-FFF2-40B4-BE49-F238E27FC236}">
                <a16:creationId xmlns:a16="http://schemas.microsoft.com/office/drawing/2014/main" id="{037F71E9-9CA3-4154-A47D-E99A1717763B}"/>
              </a:ext>
            </a:extLst>
          </p:cNvPr>
          <p:cNvGrpSpPr/>
          <p:nvPr/>
        </p:nvGrpSpPr>
        <p:grpSpPr>
          <a:xfrm>
            <a:off x="4694844" y="3429003"/>
            <a:ext cx="6904140" cy="1890052"/>
            <a:chOff x="4693301" y="3246697"/>
            <a:chExt cx="6452467" cy="1718230"/>
          </a:xfrm>
        </p:grpSpPr>
        <p:grpSp>
          <p:nvGrpSpPr>
            <p:cNvPr id="18" name="Grupo 17">
              <a:extLst>
                <a:ext uri="{FF2B5EF4-FFF2-40B4-BE49-F238E27FC236}">
                  <a16:creationId xmlns:a16="http://schemas.microsoft.com/office/drawing/2014/main" id="{E5904250-E977-4C15-8C6E-7E1869CFC443}"/>
                </a:ext>
              </a:extLst>
            </p:cNvPr>
            <p:cNvGrpSpPr/>
            <p:nvPr/>
          </p:nvGrpSpPr>
          <p:grpSpPr>
            <a:xfrm>
              <a:off x="4693301" y="3246697"/>
              <a:ext cx="6452467" cy="1718230"/>
              <a:chOff x="4693301" y="955045"/>
              <a:chExt cx="6452467" cy="1718230"/>
            </a:xfrm>
          </p:grpSpPr>
          <p:grpSp>
            <p:nvGrpSpPr>
              <p:cNvPr id="19" name="Google Shape;791;p52">
                <a:extLst>
                  <a:ext uri="{FF2B5EF4-FFF2-40B4-BE49-F238E27FC236}">
                    <a16:creationId xmlns:a16="http://schemas.microsoft.com/office/drawing/2014/main" id="{5A3DF138-8725-4A0D-B762-8D630D337A30}"/>
                  </a:ext>
                </a:extLst>
              </p:cNvPr>
              <p:cNvGrpSpPr/>
              <p:nvPr/>
            </p:nvGrpSpPr>
            <p:grpSpPr>
              <a:xfrm>
                <a:off x="4693301" y="955045"/>
                <a:ext cx="1646795" cy="1645935"/>
                <a:chOff x="4411970" y="4340222"/>
                <a:chExt cx="197723" cy="197677"/>
              </a:xfrm>
              <a:noFill/>
            </p:grpSpPr>
            <p:sp>
              <p:nvSpPr>
                <p:cNvPr id="21" name="Google Shape;792;p52">
                  <a:extLst>
                    <a:ext uri="{FF2B5EF4-FFF2-40B4-BE49-F238E27FC236}">
                      <a16:creationId xmlns:a16="http://schemas.microsoft.com/office/drawing/2014/main" id="{3DE6C568-1EDB-42D3-85EE-3D5589D6AE14}"/>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52">
                  <a:extLst>
                    <a:ext uri="{FF2B5EF4-FFF2-40B4-BE49-F238E27FC236}">
                      <a16:creationId xmlns:a16="http://schemas.microsoft.com/office/drawing/2014/main" id="{84680675-0A42-4CB6-91D4-8BF93188452F}"/>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uadroTexto 19">
                <a:extLst>
                  <a:ext uri="{FF2B5EF4-FFF2-40B4-BE49-F238E27FC236}">
                    <a16:creationId xmlns:a16="http://schemas.microsoft.com/office/drawing/2014/main" id="{9AF0EF28-B5E6-4A96-BB9A-E89ED7368733}"/>
                  </a:ext>
                </a:extLst>
              </p:cNvPr>
              <p:cNvSpPr txBox="1"/>
              <p:nvPr/>
            </p:nvSpPr>
            <p:spPr>
              <a:xfrm>
                <a:off x="6609091" y="1330249"/>
                <a:ext cx="4536677" cy="1343026"/>
              </a:xfrm>
              <a:prstGeom prst="rect">
                <a:avLst/>
              </a:prstGeom>
              <a:noFill/>
            </p:spPr>
            <p:txBody>
              <a:bodyPr wrap="square" rtlCol="0">
                <a:spAutoFit/>
              </a:bodyPr>
              <a:lstStyle/>
              <a:p>
                <a:pPr algn="ctr"/>
                <a:r>
                  <a:rPr lang="es-ES" sz="1800" b="1" dirty="0"/>
                  <a:t>Las tasas de capitalización de renta (TCR)</a:t>
                </a:r>
                <a:r>
                  <a:rPr lang="es-ES" sz="1800" dirty="0"/>
                  <a:t>, </a:t>
                </a:r>
                <a:r>
                  <a:rPr lang="es-ES" sz="1800" dirty="0">
                    <a:solidFill>
                      <a:schemeClr val="bg2">
                        <a:lumMod val="25000"/>
                      </a:schemeClr>
                    </a:solidFill>
                  </a:rPr>
                  <a:t>son útiles en el campo de la valuación inmobiliaria porque </a:t>
                </a:r>
                <a:r>
                  <a:rPr lang="es-ES" sz="1800" b="1" dirty="0"/>
                  <a:t>permiten estimar el valor de mercado de un inmueble a partir del valor de arriendo o alquiler</a:t>
                </a:r>
              </a:p>
            </p:txBody>
          </p:sp>
        </p:grpSp>
        <p:pic>
          <p:nvPicPr>
            <p:cNvPr id="24" name="Gráfico 23" descr="Marca de verificación con relleno sólido">
              <a:extLst>
                <a:ext uri="{FF2B5EF4-FFF2-40B4-BE49-F238E27FC236}">
                  <a16:creationId xmlns:a16="http://schemas.microsoft.com/office/drawing/2014/main" id="{E3EF1F3D-CF88-4A0A-B0B6-43DA0B277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960" y="3908377"/>
              <a:ext cx="731520" cy="731520"/>
            </a:xfrm>
            <a:prstGeom prst="rect">
              <a:avLst/>
            </a:prstGeom>
          </p:spPr>
        </p:pic>
      </p:grpSp>
      <p:sp>
        <p:nvSpPr>
          <p:cNvPr id="26" name="CuadroTexto 25">
            <a:extLst>
              <a:ext uri="{FF2B5EF4-FFF2-40B4-BE49-F238E27FC236}">
                <a16:creationId xmlns:a16="http://schemas.microsoft.com/office/drawing/2014/main" id="{11FC8518-A17E-4E54-BEE0-5A6EF63E4361}"/>
              </a:ext>
            </a:extLst>
          </p:cNvPr>
          <p:cNvSpPr txBox="1"/>
          <p:nvPr/>
        </p:nvSpPr>
        <p:spPr>
          <a:xfrm>
            <a:off x="436195" y="2696165"/>
            <a:ext cx="4257106" cy="1200329"/>
          </a:xfrm>
          <a:prstGeom prst="rect">
            <a:avLst/>
          </a:prstGeom>
          <a:noFill/>
        </p:spPr>
        <p:txBody>
          <a:bodyPr wrap="square">
            <a:spAutoFit/>
          </a:bodyPr>
          <a:lstStyle/>
          <a:p>
            <a:pPr algn="just"/>
            <a:r>
              <a:rPr lang="es-ES" sz="1800" dirty="0"/>
              <a:t>En la UAECD se han identificado dificultades relacionadas con la </a:t>
            </a:r>
            <a:r>
              <a:rPr lang="es-ES" sz="1800" b="1" dirty="0"/>
              <a:t>escasa o nula información de valores comerciales en algunas locaciones de la ciudad.</a:t>
            </a:r>
          </a:p>
        </p:txBody>
      </p:sp>
    </p:spTree>
    <p:extLst>
      <p:ext uri="{BB962C8B-B14F-4D97-AF65-F5344CB8AC3E}">
        <p14:creationId xmlns:p14="http://schemas.microsoft.com/office/powerpoint/2010/main" val="40682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2922660" cy="923330"/>
          </a:xfrm>
          <a:prstGeom prst="rect">
            <a:avLst/>
          </a:prstGeom>
          <a:noFill/>
        </p:spPr>
        <p:txBody>
          <a:bodyPr wrap="none" rtlCol="0">
            <a:spAutoFit/>
          </a:bodyPr>
          <a:lstStyle/>
          <a:p>
            <a:r>
              <a:rPr lang="es-ES" sz="5400" b="1" dirty="0">
                <a:solidFill>
                  <a:schemeClr val="bg2">
                    <a:lumMod val="25000"/>
                  </a:schemeClr>
                </a:solidFill>
              </a:rPr>
              <a:t>Objetivos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 name="CuadroTexto 2">
            <a:extLst>
              <a:ext uri="{FF2B5EF4-FFF2-40B4-BE49-F238E27FC236}">
                <a16:creationId xmlns:a16="http://schemas.microsoft.com/office/drawing/2014/main" id="{FDA67EB2-E8CC-4077-8839-0EC4AE8B06E6}"/>
              </a:ext>
            </a:extLst>
          </p:cNvPr>
          <p:cNvSpPr txBox="1"/>
          <p:nvPr/>
        </p:nvSpPr>
        <p:spPr>
          <a:xfrm>
            <a:off x="334782" y="1728048"/>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General</a:t>
            </a:r>
          </a:p>
        </p:txBody>
      </p:sp>
      <p:sp>
        <p:nvSpPr>
          <p:cNvPr id="9" name="CuadroTexto 8">
            <a:extLst>
              <a:ext uri="{FF2B5EF4-FFF2-40B4-BE49-F238E27FC236}">
                <a16:creationId xmlns:a16="http://schemas.microsoft.com/office/drawing/2014/main" id="{0BCBA9F4-B824-4EBD-AA10-7B8C2BA0A466}"/>
              </a:ext>
            </a:extLst>
          </p:cNvPr>
          <p:cNvSpPr txBox="1"/>
          <p:nvPr/>
        </p:nvSpPr>
        <p:spPr>
          <a:xfrm>
            <a:off x="2044266" y="1247051"/>
            <a:ext cx="9117218" cy="1569660"/>
          </a:xfrm>
          <a:prstGeom prst="rect">
            <a:avLst/>
          </a:prstGeom>
          <a:noFill/>
          <a:ln>
            <a:noFill/>
          </a:ln>
        </p:spPr>
        <p:txBody>
          <a:bodyPr wrap="square">
            <a:spAutoFit/>
          </a:bodyPr>
          <a:lstStyle/>
          <a:p>
            <a:pPr lvl="0" algn="just"/>
            <a:r>
              <a:rPr lang="es-ES" sz="2400" b="1" dirty="0"/>
              <a:t>Proponer una metodología para la estimación de las TCR y hacer la estimación del índice para inmuebles residenciales de Bogotá, según tipos de inmuebles, estratos y diferentes desagregaciones geográficas como lo son las localidades y sectores catastrales</a:t>
            </a:r>
            <a:r>
              <a:rPr lang="es-ES" sz="2400" b="0" dirty="0">
                <a:effectLst>
                  <a:outerShdw blurRad="38100" dist="38100" dir="2700000" algn="tl">
                    <a:srgbClr val="000000">
                      <a:alpha val="43137"/>
                    </a:srgbClr>
                  </a:outerShdw>
                </a:effectLst>
              </a:rPr>
              <a:t>.</a:t>
            </a:r>
            <a:endParaRPr lang="es-CO" sz="2400" b="0" dirty="0">
              <a:effectLst>
                <a:outerShdw blurRad="38100" dist="38100" dir="2700000" algn="tl">
                  <a:srgbClr val="000000">
                    <a:alpha val="43137"/>
                  </a:srgbClr>
                </a:outerShdw>
              </a:effectLst>
            </a:endParaRPr>
          </a:p>
        </p:txBody>
      </p:sp>
      <p:grpSp>
        <p:nvGrpSpPr>
          <p:cNvPr id="42" name="Grupo 41">
            <a:extLst>
              <a:ext uri="{FF2B5EF4-FFF2-40B4-BE49-F238E27FC236}">
                <a16:creationId xmlns:a16="http://schemas.microsoft.com/office/drawing/2014/main" id="{B8F87B79-7F6D-4FF0-A1C4-DD0595595380}"/>
              </a:ext>
            </a:extLst>
          </p:cNvPr>
          <p:cNvGrpSpPr/>
          <p:nvPr/>
        </p:nvGrpSpPr>
        <p:grpSpPr>
          <a:xfrm>
            <a:off x="2044266" y="3189379"/>
            <a:ext cx="9981060" cy="3143780"/>
            <a:chOff x="2044266" y="3177915"/>
            <a:chExt cx="9981060" cy="3143780"/>
          </a:xfrm>
        </p:grpSpPr>
        <p:grpSp>
          <p:nvGrpSpPr>
            <p:cNvPr id="26" name="Grupo 25">
              <a:extLst>
                <a:ext uri="{FF2B5EF4-FFF2-40B4-BE49-F238E27FC236}">
                  <a16:creationId xmlns:a16="http://schemas.microsoft.com/office/drawing/2014/main" id="{FD92AF3A-B220-4CC7-B444-6A208BC501D0}"/>
                </a:ext>
              </a:extLst>
            </p:cNvPr>
            <p:cNvGrpSpPr/>
            <p:nvPr/>
          </p:nvGrpSpPr>
          <p:grpSpPr>
            <a:xfrm>
              <a:off x="2044266" y="3299972"/>
              <a:ext cx="9812952" cy="523356"/>
              <a:chOff x="984946" y="2508578"/>
              <a:chExt cx="10649128" cy="523356"/>
            </a:xfrm>
          </p:grpSpPr>
          <p:sp>
            <p:nvSpPr>
              <p:cNvPr id="27" name="Rectángulo 26">
                <a:extLst>
                  <a:ext uri="{FF2B5EF4-FFF2-40B4-BE49-F238E27FC236}">
                    <a16:creationId xmlns:a16="http://schemas.microsoft.com/office/drawing/2014/main" id="{AB51417A-1A79-4DD7-830E-F08C05D5DB58}"/>
                  </a:ext>
                </a:extLst>
              </p:cNvPr>
              <p:cNvSpPr/>
              <p:nvPr/>
            </p:nvSpPr>
            <p:spPr>
              <a:xfrm>
                <a:off x="984948" y="2579322"/>
                <a:ext cx="10649126"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CuadroTexto 27">
                <a:extLst>
                  <a:ext uri="{FF2B5EF4-FFF2-40B4-BE49-F238E27FC236}">
                    <a16:creationId xmlns:a16="http://schemas.microsoft.com/office/drawing/2014/main" id="{8FBCD2E4-0A39-4D7F-AD92-7CA3D20ACEA4}"/>
                  </a:ext>
                </a:extLst>
              </p:cNvPr>
              <p:cNvSpPr txBox="1"/>
              <p:nvPr/>
            </p:nvSpPr>
            <p:spPr>
              <a:xfrm>
                <a:off x="984946" y="2508578"/>
                <a:ext cx="10649126"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Identificar metodologías </a:t>
                </a:r>
                <a:r>
                  <a:rPr lang="es-ES" sz="2000" kern="1200" dirty="0"/>
                  <a:t>que sirvan de referencia para el desarrollo del estudio.</a:t>
                </a:r>
                <a:endParaRPr lang="es-CO" sz="2000" kern="1200" dirty="0"/>
              </a:p>
            </p:txBody>
          </p:sp>
        </p:grpSp>
        <p:grpSp>
          <p:nvGrpSpPr>
            <p:cNvPr id="29" name="Grupo 28">
              <a:extLst>
                <a:ext uri="{FF2B5EF4-FFF2-40B4-BE49-F238E27FC236}">
                  <a16:creationId xmlns:a16="http://schemas.microsoft.com/office/drawing/2014/main" id="{F04D87EE-DD03-4881-91DC-73F38D30CFC8}"/>
                </a:ext>
              </a:extLst>
            </p:cNvPr>
            <p:cNvGrpSpPr/>
            <p:nvPr/>
          </p:nvGrpSpPr>
          <p:grpSpPr>
            <a:xfrm>
              <a:off x="2044267" y="3953552"/>
              <a:ext cx="9812952" cy="452612"/>
              <a:chOff x="984948" y="3131256"/>
              <a:chExt cx="6011097" cy="452612"/>
            </a:xfrm>
          </p:grpSpPr>
          <p:sp>
            <p:nvSpPr>
              <p:cNvPr id="30" name="Rectángulo 29">
                <a:extLst>
                  <a:ext uri="{FF2B5EF4-FFF2-40B4-BE49-F238E27FC236}">
                    <a16:creationId xmlns:a16="http://schemas.microsoft.com/office/drawing/2014/main" id="{C668B5A1-F9EC-452B-8970-43714896E14E}"/>
                  </a:ext>
                </a:extLst>
              </p:cNvPr>
              <p:cNvSpPr/>
              <p:nvPr/>
            </p:nvSpPr>
            <p:spPr>
              <a:xfrm>
                <a:off x="984948" y="3131256"/>
                <a:ext cx="6011097"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CuadroTexto 30">
                <a:extLst>
                  <a:ext uri="{FF2B5EF4-FFF2-40B4-BE49-F238E27FC236}">
                    <a16:creationId xmlns:a16="http://schemas.microsoft.com/office/drawing/2014/main" id="{542427BF-BB44-4401-B8A3-5BB123A043B2}"/>
                  </a:ext>
                </a:extLst>
              </p:cNvPr>
              <p:cNvSpPr txBox="1"/>
              <p:nvPr/>
            </p:nvSpPr>
            <p:spPr>
              <a:xfrm>
                <a:off x="984948" y="3131256"/>
                <a:ext cx="6011097"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Realizar</a:t>
                </a:r>
                <a:r>
                  <a:rPr lang="es-ES" sz="2000" kern="1200" dirty="0"/>
                  <a:t> un </a:t>
                </a:r>
                <a:r>
                  <a:rPr lang="es-ES" sz="2000" b="1" kern="1200" dirty="0"/>
                  <a:t>análisis descriptivo </a:t>
                </a:r>
                <a:r>
                  <a:rPr lang="es-ES" sz="2000" b="0" kern="1200" dirty="0"/>
                  <a:t>de la base de datos </a:t>
                </a:r>
                <a:r>
                  <a:rPr lang="es-ES" sz="2000" kern="1200" dirty="0"/>
                  <a:t>disponible para la realización del ejercicio.</a:t>
                </a:r>
              </a:p>
            </p:txBody>
          </p:sp>
        </p:grpSp>
        <p:grpSp>
          <p:nvGrpSpPr>
            <p:cNvPr id="32" name="Grupo 31">
              <a:extLst>
                <a:ext uri="{FF2B5EF4-FFF2-40B4-BE49-F238E27FC236}">
                  <a16:creationId xmlns:a16="http://schemas.microsoft.com/office/drawing/2014/main" id="{2B5F2F76-056A-4415-A96B-F3E0EF39310D}"/>
                </a:ext>
              </a:extLst>
            </p:cNvPr>
            <p:cNvGrpSpPr/>
            <p:nvPr/>
          </p:nvGrpSpPr>
          <p:grpSpPr>
            <a:xfrm>
              <a:off x="2044267" y="4551151"/>
              <a:ext cx="9812951" cy="452612"/>
              <a:chOff x="984948" y="3606500"/>
              <a:chExt cx="7991672" cy="452612"/>
            </a:xfrm>
          </p:grpSpPr>
          <p:sp>
            <p:nvSpPr>
              <p:cNvPr id="33" name="Rectángulo 32">
                <a:extLst>
                  <a:ext uri="{FF2B5EF4-FFF2-40B4-BE49-F238E27FC236}">
                    <a16:creationId xmlns:a16="http://schemas.microsoft.com/office/drawing/2014/main" id="{D0D2D79D-AA4F-4A4D-840E-40EBF776506F}"/>
                  </a:ext>
                </a:extLst>
              </p:cNvPr>
              <p:cNvSpPr/>
              <p:nvPr/>
            </p:nvSpPr>
            <p:spPr>
              <a:xfrm>
                <a:off x="984948" y="3606500"/>
                <a:ext cx="7991672"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CuadroTexto 33">
                <a:extLst>
                  <a:ext uri="{FF2B5EF4-FFF2-40B4-BE49-F238E27FC236}">
                    <a16:creationId xmlns:a16="http://schemas.microsoft.com/office/drawing/2014/main" id="{4DDFF363-5B4C-4E55-86A7-5F7E52E30907}"/>
                  </a:ext>
                </a:extLst>
              </p:cNvPr>
              <p:cNvSpPr txBox="1"/>
              <p:nvPr/>
            </p:nvSpPr>
            <p:spPr>
              <a:xfrm>
                <a:off x="984948" y="3606500"/>
                <a:ext cx="7991672"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Detectar</a:t>
                </a:r>
                <a:r>
                  <a:rPr lang="es-ES" sz="2000" kern="1200" dirty="0"/>
                  <a:t> aquellas </a:t>
                </a:r>
                <a:r>
                  <a:rPr lang="es-ES" sz="2000" b="1" kern="1200" dirty="0"/>
                  <a:t>ofertas atípicas </a:t>
                </a:r>
                <a:r>
                  <a:rPr lang="es-ES" sz="2000" kern="1200" dirty="0"/>
                  <a:t>que puedan sesgar los resultados del estudio.</a:t>
                </a:r>
              </a:p>
            </p:txBody>
          </p:sp>
        </p:grpSp>
        <p:grpSp>
          <p:nvGrpSpPr>
            <p:cNvPr id="35" name="Grupo 34">
              <a:extLst>
                <a:ext uri="{FF2B5EF4-FFF2-40B4-BE49-F238E27FC236}">
                  <a16:creationId xmlns:a16="http://schemas.microsoft.com/office/drawing/2014/main" id="{8AB3C3B4-4498-4265-8B00-00B6835EDFA4}"/>
                </a:ext>
              </a:extLst>
            </p:cNvPr>
            <p:cNvGrpSpPr/>
            <p:nvPr/>
          </p:nvGrpSpPr>
          <p:grpSpPr>
            <a:xfrm>
              <a:off x="2044268" y="5082584"/>
              <a:ext cx="9812950" cy="777066"/>
              <a:chOff x="984948" y="4032635"/>
              <a:chExt cx="8986779" cy="777066"/>
            </a:xfrm>
          </p:grpSpPr>
          <p:sp>
            <p:nvSpPr>
              <p:cNvPr id="36" name="Rectángulo 35">
                <a:extLst>
                  <a:ext uri="{FF2B5EF4-FFF2-40B4-BE49-F238E27FC236}">
                    <a16:creationId xmlns:a16="http://schemas.microsoft.com/office/drawing/2014/main" id="{C9417042-248B-47BF-B5C3-7F1BCE9C0006}"/>
                  </a:ext>
                </a:extLst>
              </p:cNvPr>
              <p:cNvSpPr/>
              <p:nvPr/>
            </p:nvSpPr>
            <p:spPr>
              <a:xfrm>
                <a:off x="984948" y="4032635"/>
                <a:ext cx="8986779" cy="6849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CuadroTexto 36">
                <a:extLst>
                  <a:ext uri="{FF2B5EF4-FFF2-40B4-BE49-F238E27FC236}">
                    <a16:creationId xmlns:a16="http://schemas.microsoft.com/office/drawing/2014/main" id="{E15F62F0-5E21-47E1-B228-935BAC51354C}"/>
                  </a:ext>
                </a:extLst>
              </p:cNvPr>
              <p:cNvSpPr txBox="1"/>
              <p:nvPr/>
            </p:nvSpPr>
            <p:spPr>
              <a:xfrm>
                <a:off x="984948" y="4124726"/>
                <a:ext cx="8986779" cy="6849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Calcular las TCR </a:t>
                </a:r>
                <a:r>
                  <a:rPr lang="es-ES" sz="2000" kern="1200" dirty="0"/>
                  <a:t>para inmuebles de uso residencial en diferentes desagregaciones: tipos de inmuebles, estrato, localidad y sector catastral</a:t>
                </a:r>
              </a:p>
            </p:txBody>
          </p:sp>
        </p:grpSp>
        <p:grpSp>
          <p:nvGrpSpPr>
            <p:cNvPr id="38" name="Grupo 37">
              <a:extLst>
                <a:ext uri="{FF2B5EF4-FFF2-40B4-BE49-F238E27FC236}">
                  <a16:creationId xmlns:a16="http://schemas.microsoft.com/office/drawing/2014/main" id="{3E273E3F-40C8-4697-B981-C544BEBCEBA5}"/>
                </a:ext>
              </a:extLst>
            </p:cNvPr>
            <p:cNvGrpSpPr/>
            <p:nvPr/>
          </p:nvGrpSpPr>
          <p:grpSpPr>
            <a:xfrm>
              <a:off x="2044268" y="5837917"/>
              <a:ext cx="9981058" cy="452612"/>
              <a:chOff x="984948" y="4789349"/>
              <a:chExt cx="9981058" cy="452612"/>
            </a:xfrm>
          </p:grpSpPr>
          <p:sp>
            <p:nvSpPr>
              <p:cNvPr id="39" name="Rectángulo 38">
                <a:extLst>
                  <a:ext uri="{FF2B5EF4-FFF2-40B4-BE49-F238E27FC236}">
                    <a16:creationId xmlns:a16="http://schemas.microsoft.com/office/drawing/2014/main" id="{3D085A5C-049A-4FE4-A900-38C19A194C21}"/>
                  </a:ext>
                </a:extLst>
              </p:cNvPr>
              <p:cNvSpPr/>
              <p:nvPr/>
            </p:nvSpPr>
            <p:spPr>
              <a:xfrm>
                <a:off x="984948" y="4789349"/>
                <a:ext cx="9981058"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CuadroTexto 39">
                <a:extLst>
                  <a:ext uri="{FF2B5EF4-FFF2-40B4-BE49-F238E27FC236}">
                    <a16:creationId xmlns:a16="http://schemas.microsoft.com/office/drawing/2014/main" id="{BE513700-D47B-4A8E-BCAC-F776170FC9BA}"/>
                  </a:ext>
                </a:extLst>
              </p:cNvPr>
              <p:cNvSpPr txBox="1"/>
              <p:nvPr/>
            </p:nvSpPr>
            <p:spPr>
              <a:xfrm>
                <a:off x="984948" y="4789349"/>
                <a:ext cx="9981058"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Presentar</a:t>
                </a:r>
                <a:r>
                  <a:rPr lang="es-ES" sz="2000" kern="1200" dirty="0"/>
                  <a:t> una </a:t>
                </a:r>
                <a:r>
                  <a:rPr lang="es-ES" sz="2000" b="1" kern="1200" dirty="0"/>
                  <a:t>documentación metodológica </a:t>
                </a:r>
                <a:r>
                  <a:rPr lang="es-ES" sz="2000" kern="1200" dirty="0"/>
                  <a:t>de los resultados</a:t>
                </a:r>
              </a:p>
            </p:txBody>
          </p:sp>
        </p:grpSp>
        <p:grpSp>
          <p:nvGrpSpPr>
            <p:cNvPr id="41" name="Grupo 40">
              <a:extLst>
                <a:ext uri="{FF2B5EF4-FFF2-40B4-BE49-F238E27FC236}">
                  <a16:creationId xmlns:a16="http://schemas.microsoft.com/office/drawing/2014/main" id="{D5766557-945B-4484-B7D8-BFFB3BD18D36}"/>
                </a:ext>
              </a:extLst>
            </p:cNvPr>
            <p:cNvGrpSpPr/>
            <p:nvPr/>
          </p:nvGrpSpPr>
          <p:grpSpPr>
            <a:xfrm>
              <a:off x="2044266" y="3177915"/>
              <a:ext cx="9827942" cy="3143780"/>
              <a:chOff x="2044266" y="3177915"/>
              <a:chExt cx="9827942" cy="3143780"/>
            </a:xfrm>
          </p:grpSpPr>
          <p:cxnSp>
            <p:nvCxnSpPr>
              <p:cNvPr id="7" name="Conector recto 6">
                <a:extLst>
                  <a:ext uri="{FF2B5EF4-FFF2-40B4-BE49-F238E27FC236}">
                    <a16:creationId xmlns:a16="http://schemas.microsoft.com/office/drawing/2014/main" id="{B28EA4D4-00F9-492A-91BC-DCAFAB134D39}"/>
                  </a:ext>
                </a:extLst>
              </p:cNvPr>
              <p:cNvCxnSpPr>
                <a:cxnSpLocks/>
              </p:cNvCxnSpPr>
              <p:nvPr/>
            </p:nvCxnSpPr>
            <p:spPr>
              <a:xfrm>
                <a:off x="2059257" y="3177915"/>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C0001AB-F3F5-4E47-8149-B347DA4D892C}"/>
                  </a:ext>
                </a:extLst>
              </p:cNvPr>
              <p:cNvCxnSpPr>
                <a:cxnSpLocks/>
              </p:cNvCxnSpPr>
              <p:nvPr/>
            </p:nvCxnSpPr>
            <p:spPr>
              <a:xfrm>
                <a:off x="2044267" y="3825827"/>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82B23851-505E-4E1F-9138-291DAFEB7CC6}"/>
                  </a:ext>
                </a:extLst>
              </p:cNvPr>
              <p:cNvCxnSpPr>
                <a:cxnSpLocks/>
              </p:cNvCxnSpPr>
              <p:nvPr/>
            </p:nvCxnSpPr>
            <p:spPr>
              <a:xfrm>
                <a:off x="2044267" y="4411998"/>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73BE628-4F6B-4135-A432-13B8554606DB}"/>
                  </a:ext>
                </a:extLst>
              </p:cNvPr>
              <p:cNvCxnSpPr>
                <a:cxnSpLocks/>
              </p:cNvCxnSpPr>
              <p:nvPr/>
            </p:nvCxnSpPr>
            <p:spPr>
              <a:xfrm>
                <a:off x="2044267" y="5026141"/>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019D297-D73D-4964-A8D3-6583B21EFB82}"/>
                  </a:ext>
                </a:extLst>
              </p:cNvPr>
              <p:cNvCxnSpPr>
                <a:cxnSpLocks/>
              </p:cNvCxnSpPr>
              <p:nvPr/>
            </p:nvCxnSpPr>
            <p:spPr>
              <a:xfrm>
                <a:off x="2044267" y="5874832"/>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F278D0C1-B525-4CB7-BEC3-EE5F7DF9BAF5}"/>
                  </a:ext>
                </a:extLst>
              </p:cNvPr>
              <p:cNvCxnSpPr>
                <a:cxnSpLocks/>
              </p:cNvCxnSpPr>
              <p:nvPr/>
            </p:nvCxnSpPr>
            <p:spPr>
              <a:xfrm>
                <a:off x="2044266" y="6321695"/>
                <a:ext cx="9812952"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9" name="CuadroTexto 48">
            <a:extLst>
              <a:ext uri="{FF2B5EF4-FFF2-40B4-BE49-F238E27FC236}">
                <a16:creationId xmlns:a16="http://schemas.microsoft.com/office/drawing/2014/main" id="{9EEF54BE-2880-4F4A-A170-9F11E6FD4CA4}"/>
              </a:ext>
            </a:extLst>
          </p:cNvPr>
          <p:cNvSpPr txBox="1"/>
          <p:nvPr/>
        </p:nvSpPr>
        <p:spPr>
          <a:xfrm>
            <a:off x="334781" y="3215006"/>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Específicos</a:t>
            </a:r>
          </a:p>
        </p:txBody>
      </p:sp>
    </p:spTree>
    <p:extLst>
      <p:ext uri="{BB962C8B-B14F-4D97-AF65-F5344CB8AC3E}">
        <p14:creationId xmlns:p14="http://schemas.microsoft.com/office/powerpoint/2010/main" val="209712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426614" cy="923330"/>
          </a:xfrm>
          <a:prstGeom prst="rect">
            <a:avLst/>
          </a:prstGeom>
          <a:noFill/>
        </p:spPr>
        <p:txBody>
          <a:bodyPr wrap="none" rtlCol="0">
            <a:spAutoFit/>
          </a:bodyPr>
          <a:lstStyle/>
          <a:p>
            <a:r>
              <a:rPr lang="es-ES" sz="5400" b="1" dirty="0">
                <a:solidFill>
                  <a:schemeClr val="bg2">
                    <a:lumMod val="25000"/>
                  </a:schemeClr>
                </a:solidFill>
              </a:rPr>
              <a:t>Marco Conceptual</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mc:AlternateContent xmlns:mc="http://schemas.openxmlformats.org/markup-compatibility/2006" xmlns:a14="http://schemas.microsoft.com/office/drawing/2010/main">
        <mc:Choice Requires="a14">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962603639"/>
                  </p:ext>
                </p:extLst>
              </p:nvPr>
            </p:nvGraphicFramePr>
            <p:xfrm>
              <a:off x="1123864" y="874504"/>
              <a:ext cx="99713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962603639"/>
                  </p:ext>
                </p:extLst>
              </p:nvPr>
            </p:nvGraphicFramePr>
            <p:xfrm>
              <a:off x="1123864" y="874504"/>
              <a:ext cx="9971314"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7005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500943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66920" cy="1754326"/>
          </a:xfrm>
          <a:prstGeom prst="rect">
            <a:avLst/>
          </a:prstGeom>
          <a:noFill/>
        </p:spPr>
        <p:txBody>
          <a:bodyPr wrap="none" rtlCol="0">
            <a:spAutoFit/>
          </a:bodyPr>
          <a:lstStyle/>
          <a:p>
            <a:r>
              <a:rPr lang="es-ES" sz="5400" b="1" dirty="0">
                <a:solidFill>
                  <a:schemeClr val="bg2">
                    <a:lumMod val="25000"/>
                  </a:schemeClr>
                </a:solidFill>
              </a:rPr>
              <a:t>Metodología</a:t>
            </a:r>
          </a:p>
          <a:p>
            <a:r>
              <a:rPr lang="es-ES" sz="5400" b="1" dirty="0">
                <a:solidFill>
                  <a:schemeClr val="bg2">
                    <a:lumMod val="25000"/>
                  </a:schemeClr>
                </a:solidFill>
              </a:rPr>
              <a:t> y resultados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3" name="Rectángulo 12">
            <a:extLst>
              <a:ext uri="{FF2B5EF4-FFF2-40B4-BE49-F238E27FC236}">
                <a16:creationId xmlns:a16="http://schemas.microsoft.com/office/drawing/2014/main" id="{99A15B3A-3482-4392-9F26-AC17597832DA}"/>
              </a:ext>
            </a:extLst>
          </p:cNvPr>
          <p:cNvSpPr/>
          <p:nvPr/>
        </p:nvSpPr>
        <p:spPr>
          <a:xfrm>
            <a:off x="992455" y="2987296"/>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Tree>
    <p:extLst>
      <p:ext uri="{BB962C8B-B14F-4D97-AF65-F5344CB8AC3E}">
        <p14:creationId xmlns:p14="http://schemas.microsoft.com/office/powerpoint/2010/main" val="37626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1189303" cy="923330"/>
          </a:xfrm>
          <a:prstGeom prst="rect">
            <a:avLst/>
          </a:prstGeom>
          <a:noFill/>
        </p:spPr>
        <p:txBody>
          <a:bodyPr wrap="square" rtlCol="0">
            <a:spAutoFit/>
          </a:bodyPr>
          <a:lstStyle/>
          <a:p>
            <a:r>
              <a:rPr lang="es-ES" sz="5400" b="1" dirty="0">
                <a:solidFill>
                  <a:schemeClr val="bg2">
                    <a:lumMod val="25000"/>
                  </a:schemeClr>
                </a:solidFill>
              </a:rPr>
              <a:t>Metodología de trabajo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5" name="CuadroTexto 34">
            <a:extLst>
              <a:ext uri="{FF2B5EF4-FFF2-40B4-BE49-F238E27FC236}">
                <a16:creationId xmlns:a16="http://schemas.microsoft.com/office/drawing/2014/main" id="{90736EB2-8418-4B02-AE29-F998A1221024}"/>
              </a:ext>
            </a:extLst>
          </p:cNvPr>
          <p:cNvSpPr txBox="1"/>
          <p:nvPr/>
        </p:nvSpPr>
        <p:spPr>
          <a:xfrm>
            <a:off x="626565" y="1357680"/>
            <a:ext cx="10585449" cy="707886"/>
          </a:xfrm>
          <a:prstGeom prst="rect">
            <a:avLst/>
          </a:prstGeom>
          <a:noFill/>
        </p:spPr>
        <p:txBody>
          <a:bodyPr wrap="square">
            <a:spAutoFit/>
          </a:bodyPr>
          <a:lstStyle/>
          <a:p>
            <a:pPr algn="just"/>
            <a:r>
              <a:rPr lang="es-ES" sz="2000" b="1" dirty="0"/>
              <a:t>¿Cómo estimar las TCR con las ofertas de mercado disponibles, teniendo en cuenta que cada oferta no cuenta con información de venta y arriendo simultáneamente?</a:t>
            </a:r>
            <a:endParaRPr lang="es-CO" sz="2000" b="1" dirty="0"/>
          </a:p>
        </p:txBody>
      </p:sp>
      <p:grpSp>
        <p:nvGrpSpPr>
          <p:cNvPr id="5" name="Grupo 4">
            <a:extLst>
              <a:ext uri="{FF2B5EF4-FFF2-40B4-BE49-F238E27FC236}">
                <a16:creationId xmlns:a16="http://schemas.microsoft.com/office/drawing/2014/main" id="{BE6228EE-A7F5-456F-B20B-D7C36CB6361A}"/>
              </a:ext>
            </a:extLst>
          </p:cNvPr>
          <p:cNvGrpSpPr/>
          <p:nvPr/>
        </p:nvGrpSpPr>
        <p:grpSpPr>
          <a:xfrm>
            <a:off x="4889897" y="2668011"/>
            <a:ext cx="6832412" cy="3159455"/>
            <a:chOff x="4889897" y="2668011"/>
            <a:chExt cx="6832412" cy="3159455"/>
          </a:xfrm>
        </p:grpSpPr>
        <p:grpSp>
          <p:nvGrpSpPr>
            <p:cNvPr id="34" name="Google Shape;7491;p54">
              <a:extLst>
                <a:ext uri="{FF2B5EF4-FFF2-40B4-BE49-F238E27FC236}">
                  <a16:creationId xmlns:a16="http://schemas.microsoft.com/office/drawing/2014/main" id="{DD2B8BD5-2144-425B-8C40-5AC8504ED570}"/>
                </a:ext>
              </a:extLst>
            </p:cNvPr>
            <p:cNvGrpSpPr/>
            <p:nvPr/>
          </p:nvGrpSpPr>
          <p:grpSpPr>
            <a:xfrm>
              <a:off x="4889897" y="2668011"/>
              <a:ext cx="6832412" cy="2124424"/>
              <a:chOff x="5194708" y="3484366"/>
              <a:chExt cx="3148148" cy="987304"/>
            </a:xfrm>
            <a:noFill/>
          </p:grpSpPr>
          <p:grpSp>
            <p:nvGrpSpPr>
              <p:cNvPr id="36" name="Google Shape;7492;p54">
                <a:extLst>
                  <a:ext uri="{FF2B5EF4-FFF2-40B4-BE49-F238E27FC236}">
                    <a16:creationId xmlns:a16="http://schemas.microsoft.com/office/drawing/2014/main" id="{39F27CC5-C558-4A1A-9908-3F9C356DCB18}"/>
                  </a:ext>
                </a:extLst>
              </p:cNvPr>
              <p:cNvGrpSpPr/>
              <p:nvPr/>
            </p:nvGrpSpPr>
            <p:grpSpPr>
              <a:xfrm>
                <a:off x="7531521" y="3484366"/>
                <a:ext cx="811335" cy="987304"/>
                <a:chOff x="3379425" y="1617275"/>
                <a:chExt cx="1090650" cy="1327200"/>
              </a:xfrm>
              <a:grpFill/>
            </p:grpSpPr>
            <p:sp>
              <p:nvSpPr>
                <p:cNvPr id="49" name="Google Shape;7493;p54">
                  <a:extLst>
                    <a:ext uri="{FF2B5EF4-FFF2-40B4-BE49-F238E27FC236}">
                      <a16:creationId xmlns:a16="http://schemas.microsoft.com/office/drawing/2014/main" id="{5B02BD4D-ACA6-4599-9945-20539C47E9F1}"/>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4;p54">
                  <a:extLst>
                    <a:ext uri="{FF2B5EF4-FFF2-40B4-BE49-F238E27FC236}">
                      <a16:creationId xmlns:a16="http://schemas.microsoft.com/office/drawing/2014/main" id="{E6660E86-1E33-46A1-ABE0-C70AEF9FD1E6}"/>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95;p54">
                  <a:extLst>
                    <a:ext uri="{FF2B5EF4-FFF2-40B4-BE49-F238E27FC236}">
                      <a16:creationId xmlns:a16="http://schemas.microsoft.com/office/drawing/2014/main" id="{9D117DA0-4B49-435E-8412-036747F595AE}"/>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7496;p54">
                <a:extLst>
                  <a:ext uri="{FF2B5EF4-FFF2-40B4-BE49-F238E27FC236}">
                    <a16:creationId xmlns:a16="http://schemas.microsoft.com/office/drawing/2014/main" id="{56F29A0B-C6F3-4726-9F23-D048B36779F1}"/>
                  </a:ext>
                </a:extLst>
              </p:cNvPr>
              <p:cNvGrpSpPr/>
              <p:nvPr/>
            </p:nvGrpSpPr>
            <p:grpSpPr>
              <a:xfrm>
                <a:off x="6752546" y="3484366"/>
                <a:ext cx="811428" cy="987304"/>
                <a:chOff x="2332275" y="1617275"/>
                <a:chExt cx="1090775" cy="1327200"/>
              </a:xfrm>
              <a:grpFill/>
            </p:grpSpPr>
            <p:sp>
              <p:nvSpPr>
                <p:cNvPr id="46" name="Google Shape;7497;p54">
                  <a:extLst>
                    <a:ext uri="{FF2B5EF4-FFF2-40B4-BE49-F238E27FC236}">
                      <a16:creationId xmlns:a16="http://schemas.microsoft.com/office/drawing/2014/main" id="{78158746-1601-4E04-B1D2-45A4BC7FEBD0}"/>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98;p54">
                  <a:extLst>
                    <a:ext uri="{FF2B5EF4-FFF2-40B4-BE49-F238E27FC236}">
                      <a16:creationId xmlns:a16="http://schemas.microsoft.com/office/drawing/2014/main" id="{090C3E51-5D5E-4686-B998-91CF944BC17F}"/>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99;p54">
                  <a:extLst>
                    <a:ext uri="{FF2B5EF4-FFF2-40B4-BE49-F238E27FC236}">
                      <a16:creationId xmlns:a16="http://schemas.microsoft.com/office/drawing/2014/main" id="{0A09248B-2812-4E4F-B9F6-0C3C31F9F230}"/>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7500;p54">
                <a:extLst>
                  <a:ext uri="{FF2B5EF4-FFF2-40B4-BE49-F238E27FC236}">
                    <a16:creationId xmlns:a16="http://schemas.microsoft.com/office/drawing/2014/main" id="{21608D3A-5359-4374-871A-2DED13C32165}"/>
                  </a:ext>
                </a:extLst>
              </p:cNvPr>
              <p:cNvGrpSpPr/>
              <p:nvPr/>
            </p:nvGrpSpPr>
            <p:grpSpPr>
              <a:xfrm>
                <a:off x="5973664" y="3484366"/>
                <a:ext cx="811335" cy="987304"/>
                <a:chOff x="1285250" y="1617275"/>
                <a:chExt cx="1090650" cy="1327200"/>
              </a:xfrm>
              <a:grpFill/>
            </p:grpSpPr>
            <p:sp>
              <p:nvSpPr>
                <p:cNvPr id="43" name="Google Shape;7501;p54">
                  <a:extLst>
                    <a:ext uri="{FF2B5EF4-FFF2-40B4-BE49-F238E27FC236}">
                      <a16:creationId xmlns:a16="http://schemas.microsoft.com/office/drawing/2014/main" id="{042C6028-A309-42EE-9C78-79EA016E73F5}"/>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02;p54">
                  <a:extLst>
                    <a:ext uri="{FF2B5EF4-FFF2-40B4-BE49-F238E27FC236}">
                      <a16:creationId xmlns:a16="http://schemas.microsoft.com/office/drawing/2014/main" id="{257C7F75-24C8-404B-9DD0-90A52CE09A05}"/>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03;p54">
                  <a:extLst>
                    <a:ext uri="{FF2B5EF4-FFF2-40B4-BE49-F238E27FC236}">
                      <a16:creationId xmlns:a16="http://schemas.microsoft.com/office/drawing/2014/main" id="{6B132F4F-31D9-4379-8347-460051884875}"/>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504;p54">
                <a:extLst>
                  <a:ext uri="{FF2B5EF4-FFF2-40B4-BE49-F238E27FC236}">
                    <a16:creationId xmlns:a16="http://schemas.microsoft.com/office/drawing/2014/main" id="{0D0F5151-9224-4823-A9DB-FC1BA883FD4D}"/>
                  </a:ext>
                </a:extLst>
              </p:cNvPr>
              <p:cNvGrpSpPr/>
              <p:nvPr/>
            </p:nvGrpSpPr>
            <p:grpSpPr>
              <a:xfrm>
                <a:off x="5194708" y="3484366"/>
                <a:ext cx="811409" cy="987304"/>
                <a:chOff x="238125" y="1617275"/>
                <a:chExt cx="1090750" cy="1327200"/>
              </a:xfrm>
              <a:grpFill/>
            </p:grpSpPr>
            <p:sp>
              <p:nvSpPr>
                <p:cNvPr id="40" name="Google Shape;7505;p54">
                  <a:extLst>
                    <a:ext uri="{FF2B5EF4-FFF2-40B4-BE49-F238E27FC236}">
                      <a16:creationId xmlns:a16="http://schemas.microsoft.com/office/drawing/2014/main" id="{E2FC8801-98F8-4435-BDAA-F15209B0D6B3}"/>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06;p54">
                  <a:extLst>
                    <a:ext uri="{FF2B5EF4-FFF2-40B4-BE49-F238E27FC236}">
                      <a16:creationId xmlns:a16="http://schemas.microsoft.com/office/drawing/2014/main" id="{3600C156-2841-4DB7-AADE-37E76AADCBF3}"/>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07;p54">
                  <a:extLst>
                    <a:ext uri="{FF2B5EF4-FFF2-40B4-BE49-F238E27FC236}">
                      <a16:creationId xmlns:a16="http://schemas.microsoft.com/office/drawing/2014/main" id="{32C8010C-21AF-4F4E-A623-935327F24CA1}"/>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CuadroTexto 3">
              <a:extLst>
                <a:ext uri="{FF2B5EF4-FFF2-40B4-BE49-F238E27FC236}">
                  <a16:creationId xmlns:a16="http://schemas.microsoft.com/office/drawing/2014/main" id="{9F9628B5-46A4-49E0-A246-2C1BCF3B6025}"/>
                </a:ext>
              </a:extLst>
            </p:cNvPr>
            <p:cNvSpPr txBox="1"/>
            <p:nvPr/>
          </p:nvSpPr>
          <p:spPr>
            <a:xfrm>
              <a:off x="5031163" y="4901551"/>
              <a:ext cx="1478261" cy="646331"/>
            </a:xfrm>
            <a:prstGeom prst="rect">
              <a:avLst/>
            </a:prstGeom>
            <a:noFill/>
          </p:spPr>
          <p:txBody>
            <a:bodyPr wrap="square" rtlCol="0">
              <a:spAutoFit/>
            </a:bodyPr>
            <a:lstStyle/>
            <a:p>
              <a:pPr algn="ctr"/>
              <a:r>
                <a:rPr lang="es-CO" b="1" dirty="0"/>
                <a:t>1. Exclusiones</a:t>
              </a:r>
            </a:p>
          </p:txBody>
        </p:sp>
        <p:sp>
          <p:nvSpPr>
            <p:cNvPr id="54" name="CuadroTexto 53">
              <a:extLst>
                <a:ext uri="{FF2B5EF4-FFF2-40B4-BE49-F238E27FC236}">
                  <a16:creationId xmlns:a16="http://schemas.microsoft.com/office/drawing/2014/main" id="{C5F9D4B5-0361-4A11-955C-7F626438A8FF}"/>
                </a:ext>
              </a:extLst>
            </p:cNvPr>
            <p:cNvSpPr txBox="1"/>
            <p:nvPr/>
          </p:nvSpPr>
          <p:spPr>
            <a:xfrm>
              <a:off x="6721650" y="4904136"/>
              <a:ext cx="1478261" cy="923330"/>
            </a:xfrm>
            <a:prstGeom prst="rect">
              <a:avLst/>
            </a:prstGeom>
            <a:noFill/>
          </p:spPr>
          <p:txBody>
            <a:bodyPr wrap="square" rtlCol="0">
              <a:spAutoFit/>
            </a:bodyPr>
            <a:lstStyle/>
            <a:p>
              <a:pPr algn="ctr"/>
              <a:r>
                <a:rPr lang="es-CO" b="1" dirty="0"/>
                <a:t>2. </a:t>
              </a:r>
            </a:p>
            <a:p>
              <a:pPr algn="ctr"/>
              <a:r>
                <a:rPr lang="es-CO" b="1" dirty="0"/>
                <a:t>Controles de Calidad</a:t>
              </a:r>
            </a:p>
          </p:txBody>
        </p:sp>
        <p:sp>
          <p:nvSpPr>
            <p:cNvPr id="55" name="CuadroTexto 54">
              <a:extLst>
                <a:ext uri="{FF2B5EF4-FFF2-40B4-BE49-F238E27FC236}">
                  <a16:creationId xmlns:a16="http://schemas.microsoft.com/office/drawing/2014/main" id="{A8A264E6-9606-4B1A-9991-4A03C7F2DDAE}"/>
                </a:ext>
              </a:extLst>
            </p:cNvPr>
            <p:cNvSpPr txBox="1"/>
            <p:nvPr/>
          </p:nvSpPr>
          <p:spPr>
            <a:xfrm>
              <a:off x="8412174" y="4904136"/>
              <a:ext cx="1478261" cy="646331"/>
            </a:xfrm>
            <a:prstGeom prst="rect">
              <a:avLst/>
            </a:prstGeom>
            <a:noFill/>
          </p:spPr>
          <p:txBody>
            <a:bodyPr wrap="square" rtlCol="0">
              <a:spAutoFit/>
            </a:bodyPr>
            <a:lstStyle/>
            <a:p>
              <a:pPr algn="ctr"/>
              <a:r>
                <a:rPr lang="es-CO" b="1" dirty="0"/>
                <a:t>3. </a:t>
              </a:r>
            </a:p>
            <a:p>
              <a:pPr algn="ctr"/>
              <a:r>
                <a:rPr lang="es-CO" b="1" dirty="0"/>
                <a:t>Modelo</a:t>
              </a:r>
            </a:p>
          </p:txBody>
        </p:sp>
        <p:sp>
          <p:nvSpPr>
            <p:cNvPr id="56" name="CuadroTexto 55">
              <a:extLst>
                <a:ext uri="{FF2B5EF4-FFF2-40B4-BE49-F238E27FC236}">
                  <a16:creationId xmlns:a16="http://schemas.microsoft.com/office/drawing/2014/main" id="{CC689636-6FBE-4480-BAE4-F783CA0CA052}"/>
                </a:ext>
              </a:extLst>
            </p:cNvPr>
            <p:cNvSpPr txBox="1"/>
            <p:nvPr/>
          </p:nvSpPr>
          <p:spPr>
            <a:xfrm>
              <a:off x="10102698" y="4901551"/>
              <a:ext cx="1478261" cy="646331"/>
            </a:xfrm>
            <a:prstGeom prst="rect">
              <a:avLst/>
            </a:prstGeom>
            <a:noFill/>
          </p:spPr>
          <p:txBody>
            <a:bodyPr wrap="square" rtlCol="0">
              <a:spAutoFit/>
            </a:bodyPr>
            <a:lstStyle/>
            <a:p>
              <a:pPr algn="ctr"/>
              <a:r>
                <a:rPr lang="es-CO" b="1" dirty="0"/>
                <a:t>4. </a:t>
              </a:r>
            </a:p>
            <a:p>
              <a:pPr algn="ctr"/>
              <a:r>
                <a:rPr lang="es-CO" b="1" dirty="0"/>
                <a:t>Resultados</a:t>
              </a:r>
            </a:p>
          </p:txBody>
        </p:sp>
      </p:grpSp>
      <p:sp>
        <p:nvSpPr>
          <p:cNvPr id="60" name="Marcador de contenido 2">
            <a:extLst>
              <a:ext uri="{FF2B5EF4-FFF2-40B4-BE49-F238E27FC236}">
                <a16:creationId xmlns:a16="http://schemas.microsoft.com/office/drawing/2014/main" id="{13168716-98B2-4D11-9BE7-DE80FDEDD72D}"/>
              </a:ext>
            </a:extLst>
          </p:cNvPr>
          <p:cNvSpPr txBox="1">
            <a:spLocks/>
          </p:cNvSpPr>
          <p:nvPr/>
        </p:nvSpPr>
        <p:spPr>
          <a:xfrm>
            <a:off x="276449" y="2586474"/>
            <a:ext cx="4138826" cy="30939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t>El </a:t>
            </a:r>
            <a:r>
              <a:rPr lang="es-ES" sz="2000" b="1" dirty="0"/>
              <a:t>Universo de estudio </a:t>
            </a:r>
            <a:r>
              <a:rPr lang="es-ES" sz="2000" dirty="0"/>
              <a:t>para este documento corresponde al conjunto de predios urbanos en la ciudad de Bogotá en los años 2017 al 2020.</a:t>
            </a:r>
          </a:p>
          <a:p>
            <a:pPr algn="just"/>
            <a:r>
              <a:rPr lang="es-ES" sz="2000" dirty="0"/>
              <a:t>La </a:t>
            </a:r>
            <a:r>
              <a:rPr lang="es-ES" sz="2000" b="1" dirty="0"/>
              <a:t>población objetivo </a:t>
            </a:r>
            <a:r>
              <a:rPr lang="es-ES" sz="2000" dirty="0"/>
              <a:t>corresponde a los predios residenciales, tanto de apartamentos como casas en la ciudad de Bogotá comprendidos en los años 2017 al 2020.</a:t>
            </a:r>
          </a:p>
        </p:txBody>
      </p:sp>
    </p:spTree>
    <p:extLst>
      <p:ext uri="{BB962C8B-B14F-4D97-AF65-F5344CB8AC3E}">
        <p14:creationId xmlns:p14="http://schemas.microsoft.com/office/powerpoint/2010/main" val="369481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469348" cy="923330"/>
          </a:xfrm>
          <a:prstGeom prst="rect">
            <a:avLst/>
          </a:prstGeom>
          <a:noFill/>
        </p:spPr>
        <p:txBody>
          <a:bodyPr wrap="none" rtlCol="0">
            <a:spAutoFit/>
          </a:bodyPr>
          <a:lstStyle/>
          <a:p>
            <a:r>
              <a:rPr lang="es-ES" sz="5400" b="1" dirty="0">
                <a:solidFill>
                  <a:schemeClr val="bg2">
                    <a:lumMod val="25000"/>
                  </a:schemeClr>
                </a:solidFill>
              </a:rPr>
              <a:t>Exclusiones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5" name="CuadroTexto 4">
            <a:extLst>
              <a:ext uri="{FF2B5EF4-FFF2-40B4-BE49-F238E27FC236}">
                <a16:creationId xmlns:a16="http://schemas.microsoft.com/office/drawing/2014/main" id="{C42B262D-D606-4D13-9760-D3C1D1E2577E}"/>
              </a:ext>
            </a:extLst>
          </p:cNvPr>
          <p:cNvSpPr txBox="1"/>
          <p:nvPr/>
        </p:nvSpPr>
        <p:spPr>
          <a:xfrm>
            <a:off x="0" y="1247677"/>
            <a:ext cx="11263085" cy="707886"/>
          </a:xfrm>
          <a:prstGeom prst="rect">
            <a:avLst/>
          </a:prstGeom>
          <a:noFill/>
        </p:spPr>
        <p:txBody>
          <a:bodyPr wrap="square">
            <a:spAutoFit/>
          </a:bodyPr>
          <a:lstStyle/>
          <a:p>
            <a:pPr lvl="1" algn="just"/>
            <a:r>
              <a:rPr lang="es-ES" sz="2000" dirty="0"/>
              <a:t>No. de registros base inicial </a:t>
            </a:r>
            <a:r>
              <a:rPr lang="es-ES" sz="2000" b="1" dirty="0"/>
              <a:t>1.390.326</a:t>
            </a:r>
          </a:p>
          <a:p>
            <a:pPr lvl="1" algn="just"/>
            <a:r>
              <a:rPr lang="es-ES" sz="2000" dirty="0"/>
              <a:t>No. de Registros residenciales  </a:t>
            </a:r>
            <a:r>
              <a:rPr lang="es-ES" sz="2000" b="1" dirty="0"/>
              <a:t>1.072.252</a:t>
            </a:r>
          </a:p>
        </p:txBody>
      </p:sp>
      <p:graphicFrame>
        <p:nvGraphicFramePr>
          <p:cNvPr id="7" name="Gráfico 6">
            <a:extLst>
              <a:ext uri="{FF2B5EF4-FFF2-40B4-BE49-F238E27FC236}">
                <a16:creationId xmlns:a16="http://schemas.microsoft.com/office/drawing/2014/main" id="{0CC2DAC0-ECAE-43D6-93E8-2302F0EA3EB9}"/>
              </a:ext>
            </a:extLst>
          </p:cNvPr>
          <p:cNvGraphicFramePr/>
          <p:nvPr>
            <p:extLst>
              <p:ext uri="{D42A27DB-BD31-4B8C-83A1-F6EECF244321}">
                <p14:modId xmlns:p14="http://schemas.microsoft.com/office/powerpoint/2010/main" val="1098251068"/>
              </p:ext>
            </p:extLst>
          </p:nvPr>
        </p:nvGraphicFramePr>
        <p:xfrm>
          <a:off x="0" y="2186396"/>
          <a:ext cx="5936344" cy="4049485"/>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a:extLst>
              <a:ext uri="{FF2B5EF4-FFF2-40B4-BE49-F238E27FC236}">
                <a16:creationId xmlns:a16="http://schemas.microsoft.com/office/drawing/2014/main" id="{3C001DD2-6541-4EB2-BAAD-836365ED466B}"/>
              </a:ext>
            </a:extLst>
          </p:cNvPr>
          <p:cNvSpPr txBox="1"/>
          <p:nvPr/>
        </p:nvSpPr>
        <p:spPr>
          <a:xfrm>
            <a:off x="5936342" y="1057204"/>
            <a:ext cx="5936344" cy="1077218"/>
          </a:xfrm>
          <a:prstGeom prst="rect">
            <a:avLst/>
          </a:prstGeom>
          <a:noFill/>
        </p:spPr>
        <p:txBody>
          <a:bodyPr wrap="square">
            <a:spAutoFit/>
          </a:bodyPr>
          <a:lstStyle/>
          <a:p>
            <a:pPr lvl="1" algn="just"/>
            <a:r>
              <a:rPr lang="es-ES" sz="2000" dirty="0"/>
              <a:t>Luego de estas exclusiones (no excluyentes), el número de ofertas en la base para trabajar es</a:t>
            </a:r>
            <a:r>
              <a:rPr lang="es-ES" sz="1800" dirty="0"/>
              <a:t> </a:t>
            </a:r>
            <a:r>
              <a:rPr lang="es-ES" sz="2400" b="1" dirty="0"/>
              <a:t>705.025</a:t>
            </a:r>
          </a:p>
        </p:txBody>
      </p:sp>
      <p:graphicFrame>
        <p:nvGraphicFramePr>
          <p:cNvPr id="10" name="Gráfico 9">
            <a:extLst>
              <a:ext uri="{FF2B5EF4-FFF2-40B4-BE49-F238E27FC236}">
                <a16:creationId xmlns:a16="http://schemas.microsoft.com/office/drawing/2014/main" id="{8D2AC65B-72D4-4B89-A95E-CA1F7AA8CE9A}"/>
              </a:ext>
            </a:extLst>
          </p:cNvPr>
          <p:cNvGraphicFramePr/>
          <p:nvPr>
            <p:extLst>
              <p:ext uri="{D42A27DB-BD31-4B8C-83A1-F6EECF244321}">
                <p14:modId xmlns:p14="http://schemas.microsoft.com/office/powerpoint/2010/main" val="1736309941"/>
              </p:ext>
            </p:extLst>
          </p:nvPr>
        </p:nvGraphicFramePr>
        <p:xfrm>
          <a:off x="6096000" y="2186395"/>
          <a:ext cx="4426856" cy="2178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BD6DA3AB-5FCE-483C-8DED-6FE26F623521}"/>
              </a:ext>
            </a:extLst>
          </p:cNvPr>
          <p:cNvGraphicFramePr/>
          <p:nvPr>
            <p:extLst>
              <p:ext uri="{D42A27DB-BD31-4B8C-83A1-F6EECF244321}">
                <p14:modId xmlns:p14="http://schemas.microsoft.com/office/powerpoint/2010/main" val="771804362"/>
              </p:ext>
            </p:extLst>
          </p:nvPr>
        </p:nvGraphicFramePr>
        <p:xfrm>
          <a:off x="6096001" y="4491911"/>
          <a:ext cx="4426856" cy="21786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5158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1802</Words>
  <Application>Microsoft Office PowerPoint</Application>
  <PresentationFormat>Panorámica</PresentationFormat>
  <Paragraphs>163</Paragraphs>
  <Slides>24</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Bebas Neue</vt:lpstr>
      <vt:lpstr>Calibri</vt:lpstr>
      <vt:lpstr>Calibri Light</vt:lpstr>
      <vt:lpstr>Cambria Math</vt:lpstr>
      <vt:lpstr>LMRoman12-Regular</vt:lpstr>
      <vt:lpstr>Wingdings</vt:lpstr>
      <vt:lpstr>Tema de Office</vt:lpstr>
      <vt:lpstr>METODOLOGÍA PARA LA ESTIMACIÓN DE LAS TASAS DE CAPITALIZACIÓN DE RENTAS DE INMUEBLES RESIDENCIALES,  RESULTADOS PARA BOGOTÁ 2017-2020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Resultados - Aptos</vt:lpstr>
      <vt:lpstr>Presentación de PowerPoint</vt:lpstr>
      <vt:lpstr>Presentación de PowerPoint</vt:lpstr>
      <vt:lpstr>Presentación de PowerPoint</vt:lpstr>
      <vt:lpstr>Resultados - Casas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Avendaño Leal</dc:creator>
  <cp:lastModifiedBy>Camilo Andres Avellaneda Garcia</cp:lastModifiedBy>
  <cp:revision>36</cp:revision>
  <dcterms:created xsi:type="dcterms:W3CDTF">2020-04-02T20:20:05Z</dcterms:created>
  <dcterms:modified xsi:type="dcterms:W3CDTF">2021-07-15T23:36:40Z</dcterms:modified>
</cp:coreProperties>
</file>