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46" r:id="rId1"/>
  </p:sldMasterIdLst>
  <p:notesMasterIdLst>
    <p:notesMasterId r:id="rId34"/>
  </p:notesMasterIdLst>
  <p:handoutMasterIdLst>
    <p:handoutMasterId r:id="rId35"/>
  </p:handoutMasterIdLst>
  <p:sldIdLst>
    <p:sldId id="503" r:id="rId2"/>
    <p:sldId id="438" r:id="rId3"/>
    <p:sldId id="491" r:id="rId4"/>
    <p:sldId id="565" r:id="rId5"/>
    <p:sldId id="566" r:id="rId6"/>
    <p:sldId id="564" r:id="rId7"/>
    <p:sldId id="567" r:id="rId8"/>
    <p:sldId id="548" r:id="rId9"/>
    <p:sldId id="549" r:id="rId10"/>
    <p:sldId id="550" r:id="rId11"/>
    <p:sldId id="492" r:id="rId12"/>
    <p:sldId id="551" r:id="rId13"/>
    <p:sldId id="568" r:id="rId14"/>
    <p:sldId id="553" r:id="rId15"/>
    <p:sldId id="554" r:id="rId16"/>
    <p:sldId id="552" r:id="rId17"/>
    <p:sldId id="555" r:id="rId18"/>
    <p:sldId id="558" r:id="rId19"/>
    <p:sldId id="556" r:id="rId20"/>
    <p:sldId id="557" r:id="rId21"/>
    <p:sldId id="559" r:id="rId22"/>
    <p:sldId id="528" r:id="rId23"/>
    <p:sldId id="530" r:id="rId24"/>
    <p:sldId id="569" r:id="rId25"/>
    <p:sldId id="570" r:id="rId26"/>
    <p:sldId id="571" r:id="rId27"/>
    <p:sldId id="572" r:id="rId28"/>
    <p:sldId id="539" r:id="rId29"/>
    <p:sldId id="573" r:id="rId30"/>
    <p:sldId id="560" r:id="rId31"/>
    <p:sldId id="561" r:id="rId32"/>
    <p:sldId id="562" r:id="rId33"/>
  </p:sldIdLst>
  <p:sldSz cx="12192000" cy="6858000"/>
  <p:notesSz cx="7315200" cy="9601200"/>
  <p:custDataLst>
    <p:tags r:id="rId36"/>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5pPr>
    <a:lvl6pPr marL="2286000" algn="l" defTabSz="914400" rtl="0" eaLnBrk="1" latinLnBrk="0" hangingPunct="1">
      <a:defRPr sz="2400" kern="1200">
        <a:solidFill>
          <a:schemeClr val="tx1"/>
        </a:solidFill>
        <a:latin typeface="Times New Roman" pitchFamily="18" charset="0"/>
        <a:ea typeface="ＭＳ Ｐゴシック" charset="-128"/>
        <a:cs typeface="+mn-cs"/>
      </a:defRPr>
    </a:lvl6pPr>
    <a:lvl7pPr marL="2743200" algn="l" defTabSz="914400" rtl="0" eaLnBrk="1" latinLnBrk="0" hangingPunct="1">
      <a:defRPr sz="2400" kern="1200">
        <a:solidFill>
          <a:schemeClr val="tx1"/>
        </a:solidFill>
        <a:latin typeface="Times New Roman" pitchFamily="18" charset="0"/>
        <a:ea typeface="ＭＳ Ｐゴシック" charset="-128"/>
        <a:cs typeface="+mn-cs"/>
      </a:defRPr>
    </a:lvl7pPr>
    <a:lvl8pPr marL="3200400" algn="l" defTabSz="914400" rtl="0" eaLnBrk="1" latinLnBrk="0" hangingPunct="1">
      <a:defRPr sz="2400" kern="1200">
        <a:solidFill>
          <a:schemeClr val="tx1"/>
        </a:solidFill>
        <a:latin typeface="Times New Roman" pitchFamily="18" charset="0"/>
        <a:ea typeface="ＭＳ Ｐゴシック" charset="-128"/>
        <a:cs typeface="+mn-cs"/>
      </a:defRPr>
    </a:lvl8pPr>
    <a:lvl9pPr marL="3657600" algn="l" defTabSz="914400" rtl="0" eaLnBrk="1" latinLnBrk="0" hangingPunct="1">
      <a:defRPr sz="2400" kern="1200">
        <a:solidFill>
          <a:schemeClr val="tx1"/>
        </a:solidFill>
        <a:latin typeface="Times New Roman" pitchFamily="18"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66CCFF"/>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02" y="70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4350"/>
    </p:cViewPr>
  </p:sorterViewPr>
  <p:notesViewPr>
    <p:cSldViewPr>
      <p:cViewPr>
        <p:scale>
          <a:sx n="75" d="100"/>
          <a:sy n="75" d="100"/>
        </p:scale>
        <p:origin x="-702" y="18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5139" tIns="49472" rIns="95139" bIns="49472" numCol="1" anchor="ctr"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7577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none" lIns="95139" tIns="49472" rIns="95139" bIns="49472" numCol="1" anchor="ctr" anchorCtr="0" compatLnSpc="1">
            <a:prstTxWarp prst="textNoShape">
              <a:avLst/>
            </a:prstTxWarp>
          </a:bodyPr>
          <a:lstStyle>
            <a:lvl1pPr algn="r" defTabSz="966788">
              <a:defRPr sz="1300">
                <a:latin typeface="Times New Roman" charset="0"/>
                <a:ea typeface="+mn-ea"/>
              </a:defRPr>
            </a:lvl1pPr>
          </a:lstStyle>
          <a:p>
            <a:pPr>
              <a:defRPr/>
            </a:pPr>
            <a:endParaRPr lang="en-US"/>
          </a:p>
        </p:txBody>
      </p:sp>
      <p:sp>
        <p:nvSpPr>
          <p:cNvPr id="75780" name="Rectangle 4"/>
          <p:cNvSpPr>
            <a:spLocks noGrp="1" noChangeArrowheads="1"/>
          </p:cNvSpPr>
          <p:nvPr>
            <p:ph type="ftr" sz="quarter" idx="2"/>
          </p:nvPr>
        </p:nvSpPr>
        <p:spPr bwMode="auto">
          <a:xfrm>
            <a:off x="0" y="9121775"/>
            <a:ext cx="3983038" cy="479425"/>
          </a:xfrm>
          <a:prstGeom prst="rect">
            <a:avLst/>
          </a:prstGeom>
          <a:noFill/>
          <a:ln w="9525">
            <a:noFill/>
            <a:miter lim="800000"/>
            <a:headEnd/>
            <a:tailEnd/>
          </a:ln>
          <a:effectLst/>
        </p:spPr>
        <p:txBody>
          <a:bodyPr vert="horz" wrap="none" lIns="95139" tIns="49472" rIns="95139" bIns="49472" numCol="1" anchor="b"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7578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none" lIns="95139" tIns="49472" rIns="95139" bIns="49472" numCol="1" anchor="b" anchorCtr="0" compatLnSpc="1">
            <a:prstTxWarp prst="textNoShape">
              <a:avLst/>
            </a:prstTxWarp>
          </a:bodyPr>
          <a:lstStyle>
            <a:lvl1pPr algn="r" defTabSz="966788">
              <a:defRPr sz="1300"/>
            </a:lvl1pPr>
          </a:lstStyle>
          <a:p>
            <a:fld id="{F938F3DB-F048-4E51-8B18-39EB386926CB}" type="slidenum">
              <a:rPr lang="en-US"/>
              <a:pPr/>
              <a:t>‹#›</a:t>
            </a:fld>
            <a:endParaRPr lang="en-US"/>
          </a:p>
        </p:txBody>
      </p:sp>
    </p:spTree>
    <p:extLst>
      <p:ext uri="{BB962C8B-B14F-4D97-AF65-F5344CB8AC3E}">
        <p14:creationId xmlns:p14="http://schemas.microsoft.com/office/powerpoint/2010/main" val="2008407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12697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charset="0"/>
                <a:ea typeface="+mn-ea"/>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p:spPr>
      </p:sp>
      <p:sp>
        <p:nvSpPr>
          <p:cNvPr id="126981"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698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12698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6D8A87F0-E8A0-44C1-8726-39E7C149C1BB}" type="slidenum">
              <a:rPr lang="en-US"/>
              <a:pPr/>
              <a:t>‹#›</a:t>
            </a:fld>
            <a:endParaRPr lang="en-US"/>
          </a:p>
        </p:txBody>
      </p:sp>
    </p:spTree>
    <p:extLst>
      <p:ext uri="{BB962C8B-B14F-4D97-AF65-F5344CB8AC3E}">
        <p14:creationId xmlns:p14="http://schemas.microsoft.com/office/powerpoint/2010/main" val="30819249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8A87F0-E8A0-44C1-8726-39E7C149C1BB}" type="slidenum">
              <a:rPr lang="en-US" smtClean="0"/>
              <a:pPr/>
              <a:t>19</a:t>
            </a:fld>
            <a:endParaRPr lang="en-US"/>
          </a:p>
        </p:txBody>
      </p:sp>
    </p:spTree>
    <p:extLst>
      <p:ext uri="{BB962C8B-B14F-4D97-AF65-F5344CB8AC3E}">
        <p14:creationId xmlns:p14="http://schemas.microsoft.com/office/powerpoint/2010/main" val="3761742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8A87F0-E8A0-44C1-8726-39E7C149C1BB}" type="slidenum">
              <a:rPr lang="en-US" smtClean="0"/>
              <a:pPr/>
              <a:t>22</a:t>
            </a:fld>
            <a:endParaRPr lang="en-US"/>
          </a:p>
        </p:txBody>
      </p:sp>
    </p:spTree>
    <p:extLst>
      <p:ext uri="{BB962C8B-B14F-4D97-AF65-F5344CB8AC3E}">
        <p14:creationId xmlns:p14="http://schemas.microsoft.com/office/powerpoint/2010/main" val="4039087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8A87F0-E8A0-44C1-8726-39E7C149C1BB}" type="slidenum">
              <a:rPr lang="en-US" smtClean="0"/>
              <a:pPr/>
              <a:t>23</a:t>
            </a:fld>
            <a:endParaRPr lang="en-US"/>
          </a:p>
        </p:txBody>
      </p:sp>
    </p:spTree>
    <p:extLst>
      <p:ext uri="{BB962C8B-B14F-4D97-AF65-F5344CB8AC3E}">
        <p14:creationId xmlns:p14="http://schemas.microsoft.com/office/powerpoint/2010/main" val="849361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8A87F0-E8A0-44C1-8726-39E7C149C1BB}" type="slidenum">
              <a:rPr lang="en-US" smtClean="0"/>
              <a:pPr/>
              <a:t>24</a:t>
            </a:fld>
            <a:endParaRPr lang="en-US"/>
          </a:p>
        </p:txBody>
      </p:sp>
    </p:spTree>
    <p:extLst>
      <p:ext uri="{BB962C8B-B14F-4D97-AF65-F5344CB8AC3E}">
        <p14:creationId xmlns:p14="http://schemas.microsoft.com/office/powerpoint/2010/main" val="3353763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8A87F0-E8A0-44C1-8726-39E7C149C1BB}" type="slidenum">
              <a:rPr lang="en-US" smtClean="0"/>
              <a:pPr/>
              <a:t>25</a:t>
            </a:fld>
            <a:endParaRPr lang="en-US"/>
          </a:p>
        </p:txBody>
      </p:sp>
    </p:spTree>
    <p:extLst>
      <p:ext uri="{BB962C8B-B14F-4D97-AF65-F5344CB8AC3E}">
        <p14:creationId xmlns:p14="http://schemas.microsoft.com/office/powerpoint/2010/main" val="2625649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8A87F0-E8A0-44C1-8726-39E7C149C1BB}" type="slidenum">
              <a:rPr lang="en-US" smtClean="0"/>
              <a:pPr/>
              <a:t>26</a:t>
            </a:fld>
            <a:endParaRPr lang="en-US"/>
          </a:p>
        </p:txBody>
      </p:sp>
    </p:spTree>
    <p:extLst>
      <p:ext uri="{BB962C8B-B14F-4D97-AF65-F5344CB8AC3E}">
        <p14:creationId xmlns:p14="http://schemas.microsoft.com/office/powerpoint/2010/main" val="2165982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8A87F0-E8A0-44C1-8726-39E7C149C1BB}" type="slidenum">
              <a:rPr lang="en-US" smtClean="0"/>
              <a:pPr/>
              <a:t>27</a:t>
            </a:fld>
            <a:endParaRPr lang="en-US"/>
          </a:p>
        </p:txBody>
      </p:sp>
    </p:spTree>
    <p:extLst>
      <p:ext uri="{BB962C8B-B14F-4D97-AF65-F5344CB8AC3E}">
        <p14:creationId xmlns:p14="http://schemas.microsoft.com/office/powerpoint/2010/main" val="3972144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8A87F0-E8A0-44C1-8726-39E7C149C1BB}" type="slidenum">
              <a:rPr lang="en-US" smtClean="0"/>
              <a:pPr/>
              <a:t>28</a:t>
            </a:fld>
            <a:endParaRPr lang="en-US"/>
          </a:p>
        </p:txBody>
      </p:sp>
    </p:spTree>
    <p:extLst>
      <p:ext uri="{BB962C8B-B14F-4D97-AF65-F5344CB8AC3E}">
        <p14:creationId xmlns:p14="http://schemas.microsoft.com/office/powerpoint/2010/main" val="3205211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8A87F0-E8A0-44C1-8726-39E7C149C1BB}" type="slidenum">
              <a:rPr lang="en-US" smtClean="0"/>
              <a:pPr/>
              <a:t>29</a:t>
            </a:fld>
            <a:endParaRPr lang="en-US"/>
          </a:p>
        </p:txBody>
      </p:sp>
    </p:spTree>
    <p:extLst>
      <p:ext uri="{BB962C8B-B14F-4D97-AF65-F5344CB8AC3E}">
        <p14:creationId xmlns:p14="http://schemas.microsoft.com/office/powerpoint/2010/main" val="2801160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10/20/2010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E116-056E-4288-B7F7-411CB7E437A9}" type="slidenum">
              <a:rPr lang="en-US" smtClean="0"/>
              <a:pPr/>
              <a:t>‹#›</a:t>
            </a:fld>
            <a:endParaRPr lang="en-US"/>
          </a:p>
        </p:txBody>
      </p:sp>
    </p:spTree>
    <p:extLst>
      <p:ext uri="{BB962C8B-B14F-4D97-AF65-F5344CB8AC3E}">
        <p14:creationId xmlns:p14="http://schemas.microsoft.com/office/powerpoint/2010/main" val="472324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10/20/2010</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Tree>
    <p:extLst>
      <p:ext uri="{BB962C8B-B14F-4D97-AF65-F5344CB8AC3E}">
        <p14:creationId xmlns:p14="http://schemas.microsoft.com/office/powerpoint/2010/main" val="3818344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10/20/2010</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Tree>
    <p:extLst>
      <p:ext uri="{BB962C8B-B14F-4D97-AF65-F5344CB8AC3E}">
        <p14:creationId xmlns:p14="http://schemas.microsoft.com/office/powerpoint/2010/main" val="395018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10/20/2010</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30258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10/20/2010</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Tree>
    <p:extLst>
      <p:ext uri="{BB962C8B-B14F-4D97-AF65-F5344CB8AC3E}">
        <p14:creationId xmlns:p14="http://schemas.microsoft.com/office/powerpoint/2010/main" val="3889918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mtClean="0"/>
              <a:t>10/20/2010</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0EE116-056E-4288-B7F7-411CB7E437A9}" type="slidenum">
              <a:rPr lang="en-US" smtClean="0"/>
              <a:pPr/>
              <a:t>‹#›</a:t>
            </a:fld>
            <a:endParaRPr lang="en-US"/>
          </a:p>
        </p:txBody>
      </p:sp>
    </p:spTree>
    <p:extLst>
      <p:ext uri="{BB962C8B-B14F-4D97-AF65-F5344CB8AC3E}">
        <p14:creationId xmlns:p14="http://schemas.microsoft.com/office/powerpoint/2010/main" val="87411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mtClean="0"/>
              <a:t>10/20/2010</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0EE116-056E-4288-B7F7-411CB7E437A9}" type="slidenum">
              <a:rPr lang="en-US" smtClean="0"/>
              <a:pPr/>
              <a:t>‹#›</a:t>
            </a:fld>
            <a:endParaRPr lang="en-US"/>
          </a:p>
        </p:txBody>
      </p:sp>
    </p:spTree>
    <p:extLst>
      <p:ext uri="{BB962C8B-B14F-4D97-AF65-F5344CB8AC3E}">
        <p14:creationId xmlns:p14="http://schemas.microsoft.com/office/powerpoint/2010/main" val="927565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10/20/2010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E116-056E-4288-B7F7-411CB7E437A9}" type="slidenum">
              <a:rPr lang="en-US" smtClean="0"/>
              <a:pPr/>
              <a:t>‹#›</a:t>
            </a:fld>
            <a:endParaRPr lang="en-US"/>
          </a:p>
        </p:txBody>
      </p:sp>
    </p:spTree>
    <p:extLst>
      <p:ext uri="{BB962C8B-B14F-4D97-AF65-F5344CB8AC3E}">
        <p14:creationId xmlns:p14="http://schemas.microsoft.com/office/powerpoint/2010/main" val="582358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10/20/2010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E116-056E-4288-B7F7-411CB7E437A9}" type="slidenum">
              <a:rPr lang="en-US" smtClean="0"/>
              <a:pPr/>
              <a:t>‹#›</a:t>
            </a:fld>
            <a:endParaRPr lang="en-US"/>
          </a:p>
        </p:txBody>
      </p:sp>
    </p:spTree>
    <p:extLst>
      <p:ext uri="{BB962C8B-B14F-4D97-AF65-F5344CB8AC3E}">
        <p14:creationId xmlns:p14="http://schemas.microsoft.com/office/powerpoint/2010/main" val="1439425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10/20/2010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E116-056E-4288-B7F7-411CB7E437A9}" type="slidenum">
              <a:rPr lang="en-US" smtClean="0"/>
              <a:pPr/>
              <a:t>‹#›</a:t>
            </a:fld>
            <a:endParaRPr lang="en-US"/>
          </a:p>
        </p:txBody>
      </p:sp>
    </p:spTree>
    <p:extLst>
      <p:ext uri="{BB962C8B-B14F-4D97-AF65-F5344CB8AC3E}">
        <p14:creationId xmlns:p14="http://schemas.microsoft.com/office/powerpoint/2010/main" val="71353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10/20/2010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E116-056E-4288-B7F7-411CB7E437A9}" type="slidenum">
              <a:rPr lang="en-US" smtClean="0"/>
              <a:pPr/>
              <a:t>‹#›</a:t>
            </a:fld>
            <a:endParaRPr lang="en-US"/>
          </a:p>
        </p:txBody>
      </p:sp>
    </p:spTree>
    <p:extLst>
      <p:ext uri="{BB962C8B-B14F-4D97-AF65-F5344CB8AC3E}">
        <p14:creationId xmlns:p14="http://schemas.microsoft.com/office/powerpoint/2010/main" val="220572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10/20/2010</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Tree>
    <p:extLst>
      <p:ext uri="{BB962C8B-B14F-4D97-AF65-F5344CB8AC3E}">
        <p14:creationId xmlns:p14="http://schemas.microsoft.com/office/powerpoint/2010/main" val="868192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10/20/2010</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0EE116-056E-4288-B7F7-411CB7E437A9}" type="slidenum">
              <a:rPr lang="en-US" smtClean="0"/>
              <a:pPr/>
              <a:t>‹#›</a:t>
            </a:fld>
            <a:endParaRPr lang="en-US"/>
          </a:p>
        </p:txBody>
      </p:sp>
    </p:spTree>
    <p:extLst>
      <p:ext uri="{BB962C8B-B14F-4D97-AF65-F5344CB8AC3E}">
        <p14:creationId xmlns:p14="http://schemas.microsoft.com/office/powerpoint/2010/main" val="364862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10/20/2010</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0EE116-056E-4288-B7F7-411CB7E437A9}" type="slidenum">
              <a:rPr lang="en-US" smtClean="0"/>
              <a:pPr/>
              <a:t>‹#›</a:t>
            </a:fld>
            <a:endParaRPr lang="en-US"/>
          </a:p>
        </p:txBody>
      </p:sp>
    </p:spTree>
    <p:extLst>
      <p:ext uri="{BB962C8B-B14F-4D97-AF65-F5344CB8AC3E}">
        <p14:creationId xmlns:p14="http://schemas.microsoft.com/office/powerpoint/2010/main" val="1832706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10/20/2010</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a:t>
            </a:fld>
            <a:endParaRPr lang="en-US"/>
          </a:p>
        </p:txBody>
      </p:sp>
    </p:spTree>
    <p:extLst>
      <p:ext uri="{BB962C8B-B14F-4D97-AF65-F5344CB8AC3E}">
        <p14:creationId xmlns:p14="http://schemas.microsoft.com/office/powerpoint/2010/main" val="779925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10/20/2010</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Tree>
    <p:extLst>
      <p:ext uri="{BB962C8B-B14F-4D97-AF65-F5344CB8AC3E}">
        <p14:creationId xmlns:p14="http://schemas.microsoft.com/office/powerpoint/2010/main" val="86212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10/20/2010</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Tree>
    <p:extLst>
      <p:ext uri="{BB962C8B-B14F-4D97-AF65-F5344CB8AC3E}">
        <p14:creationId xmlns:p14="http://schemas.microsoft.com/office/powerpoint/2010/main" val="2680064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r>
              <a:rPr lang="en-US" smtClean="0"/>
              <a:t>10/20/2010</a:t>
            </a:r>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30EE116-056E-4288-B7F7-411CB7E437A9}" type="slidenum">
              <a:rPr lang="en-US" smtClean="0"/>
              <a:pPr/>
              <a:t>‹#›</a:t>
            </a:fld>
            <a:endParaRPr lang="en-US"/>
          </a:p>
        </p:txBody>
      </p:sp>
    </p:spTree>
    <p:extLst>
      <p:ext uri="{BB962C8B-B14F-4D97-AF65-F5344CB8AC3E}">
        <p14:creationId xmlns:p14="http://schemas.microsoft.com/office/powerpoint/2010/main" val="123757615"/>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CS4710: Artificial Intelligence</a:t>
            </a:r>
            <a:br>
              <a:rPr lang="en-US" dirty="0" smtClean="0"/>
            </a:br>
            <a:r>
              <a:rPr lang="en-US" dirty="0" smtClean="0"/>
              <a:t>Search</a:t>
            </a:r>
            <a:endParaRPr lang="en-US" dirty="0"/>
          </a:p>
        </p:txBody>
      </p:sp>
      <p:sp>
        <p:nvSpPr>
          <p:cNvPr id="3" name="Subtitle 2"/>
          <p:cNvSpPr>
            <a:spLocks noGrp="1"/>
          </p:cNvSpPr>
          <p:nvPr>
            <p:ph type="subTitle" idx="1"/>
          </p:nvPr>
        </p:nvSpPr>
        <p:spPr/>
        <p:txBody>
          <a:bodyPr/>
          <a:lstStyle/>
          <a:p>
            <a:r>
              <a:rPr lang="en-US" dirty="0" smtClean="0"/>
              <a:t>Many AI problems boil down to graph search. What are the primary techniques for searching graphs? What do we do when the graph is very large?</a:t>
            </a:r>
            <a:endParaRPr lang="en-US" dirty="0"/>
          </a:p>
        </p:txBody>
      </p:sp>
    </p:spTree>
    <p:extLst>
      <p:ext uri="{BB962C8B-B14F-4D97-AF65-F5344CB8AC3E}">
        <p14:creationId xmlns:p14="http://schemas.microsoft.com/office/powerpoint/2010/main" val="3711859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Tic-Tac-Toe</a:t>
            </a:r>
            <a:endParaRPr lang="en-US" dirty="0"/>
          </a:p>
        </p:txBody>
      </p:sp>
      <p:sp>
        <p:nvSpPr>
          <p:cNvPr id="4" name="Content Placeholder 3"/>
          <p:cNvSpPr>
            <a:spLocks noGrp="1"/>
          </p:cNvSpPr>
          <p:nvPr>
            <p:ph sz="half" idx="2"/>
          </p:nvPr>
        </p:nvSpPr>
        <p:spPr/>
        <p:txBody>
          <a:bodyPr/>
          <a:lstStyle/>
          <a:p>
            <a:r>
              <a:rPr lang="en-US" dirty="0" smtClean="0"/>
              <a:t>More obvious example:</a:t>
            </a:r>
          </a:p>
          <a:p>
            <a:pPr lvl="1"/>
            <a:r>
              <a:rPr lang="en-US" dirty="0" smtClean="0"/>
              <a:t>Bottom state is a win state.</a:t>
            </a:r>
          </a:p>
          <a:p>
            <a:pPr lvl="1"/>
            <a:r>
              <a:rPr lang="en-US" dirty="0" smtClean="0"/>
              <a:t>If I’m at the upper state (and it is my turn) then I will definitely win.</a:t>
            </a:r>
          </a:p>
          <a:p>
            <a:pPr lvl="1"/>
            <a:endParaRPr lang="en-US" dirty="0"/>
          </a:p>
          <a:p>
            <a:r>
              <a:rPr lang="en-US" dirty="0" smtClean="0"/>
              <a:t>How do we extrapolate this to an algorithm?</a:t>
            </a:r>
            <a:endParaRPr lang="en-US" dirty="0"/>
          </a:p>
        </p:txBody>
      </p:sp>
      <p:pic>
        <p:nvPicPr>
          <p:cNvPr id="6" name="Picture 5"/>
          <p:cNvPicPr>
            <a:picLocks noChangeAspect="1"/>
          </p:cNvPicPr>
          <p:nvPr/>
        </p:nvPicPr>
        <p:blipFill>
          <a:blip r:embed="rId2"/>
          <a:stretch>
            <a:fillRect/>
          </a:stretch>
        </p:blipFill>
        <p:spPr>
          <a:xfrm>
            <a:off x="533400" y="1447800"/>
            <a:ext cx="3048000" cy="2643673"/>
          </a:xfrm>
          <a:prstGeom prst="rect">
            <a:avLst/>
          </a:prstGeom>
        </p:spPr>
      </p:pic>
      <p:pic>
        <p:nvPicPr>
          <p:cNvPr id="7" name="Picture 6"/>
          <p:cNvPicPr>
            <a:picLocks noChangeAspect="1"/>
          </p:cNvPicPr>
          <p:nvPr/>
        </p:nvPicPr>
        <p:blipFill>
          <a:blip r:embed="rId3"/>
          <a:stretch>
            <a:fillRect/>
          </a:stretch>
        </p:blipFill>
        <p:spPr>
          <a:xfrm>
            <a:off x="2743200" y="4191000"/>
            <a:ext cx="2835453" cy="2454571"/>
          </a:xfrm>
          <a:prstGeom prst="rect">
            <a:avLst/>
          </a:prstGeom>
        </p:spPr>
      </p:pic>
    </p:spTree>
    <p:extLst>
      <p:ext uri="{BB962C8B-B14F-4D97-AF65-F5344CB8AC3E}">
        <p14:creationId xmlns:p14="http://schemas.microsoft.com/office/powerpoint/2010/main" val="3972517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Tic-Tac-Toe: </a:t>
            </a:r>
            <a:r>
              <a:rPr lang="en-US" dirty="0" err="1" smtClean="0"/>
              <a:t>Minimax</a:t>
            </a:r>
            <a:r>
              <a:rPr lang="en-US" dirty="0" smtClean="0"/>
              <a:t> Procedure</a:t>
            </a:r>
            <a:endParaRPr lang="en-US" dirty="0"/>
          </a:p>
        </p:txBody>
      </p:sp>
      <p:sp>
        <p:nvSpPr>
          <p:cNvPr id="4" name="Content Placeholder 3"/>
          <p:cNvSpPr>
            <a:spLocks noGrp="1"/>
          </p:cNvSpPr>
          <p:nvPr>
            <p:ph sz="half" idx="2"/>
          </p:nvPr>
        </p:nvSpPr>
        <p:spPr>
          <a:xfrm>
            <a:off x="6202892" y="1732449"/>
            <a:ext cx="5064665" cy="4744551"/>
          </a:xfrm>
        </p:spPr>
        <p:txBody>
          <a:bodyPr>
            <a:normAutofit/>
          </a:bodyPr>
          <a:lstStyle/>
          <a:p>
            <a:r>
              <a:rPr lang="en-US" dirty="0" smtClean="0"/>
              <a:t>Give leaf nodes a score</a:t>
            </a:r>
          </a:p>
          <a:p>
            <a:pPr lvl="1"/>
            <a:r>
              <a:rPr lang="en-US" dirty="0" smtClean="0"/>
              <a:t>1 if AI wins</a:t>
            </a:r>
          </a:p>
          <a:p>
            <a:pPr lvl="1"/>
            <a:r>
              <a:rPr lang="en-US" dirty="0" smtClean="0"/>
              <a:t>-1 if AI loses</a:t>
            </a:r>
          </a:p>
          <a:p>
            <a:pPr lvl="1"/>
            <a:r>
              <a:rPr lang="en-US" dirty="0" smtClean="0"/>
              <a:t>0 if draw</a:t>
            </a:r>
          </a:p>
          <a:p>
            <a:pPr lvl="1"/>
            <a:endParaRPr lang="en-US" dirty="0"/>
          </a:p>
          <a:p>
            <a:r>
              <a:rPr lang="en-US" dirty="0" smtClean="0"/>
              <a:t>Base Case:</a:t>
            </a:r>
          </a:p>
          <a:p>
            <a:pPr lvl="1"/>
            <a:r>
              <a:rPr lang="en-US" dirty="0" smtClean="0"/>
              <a:t>If node on decision tree is a final state (win or lose or draw).</a:t>
            </a:r>
          </a:p>
          <a:p>
            <a:pPr lvl="1"/>
            <a:r>
              <a:rPr lang="en-US" dirty="0" smtClean="0"/>
              <a:t>Return 1, -1, or 0 respectively.</a:t>
            </a:r>
          </a:p>
          <a:p>
            <a:pPr lvl="1"/>
            <a:endParaRPr lang="en-US" dirty="0"/>
          </a:p>
          <a:p>
            <a:r>
              <a:rPr lang="en-US" dirty="0" smtClean="0"/>
              <a:t>So this algorithm will need to find the bottom of the tree in order to work.</a:t>
            </a:r>
            <a:endParaRPr lang="en-US" dirty="0"/>
          </a:p>
        </p:txBody>
      </p:sp>
      <p:pic>
        <p:nvPicPr>
          <p:cNvPr id="2050" name="Picture 2" descr="http://snipd.net/wp-content/uploads/2011/07/minimax-illustr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82" y="1828800"/>
            <a:ext cx="5762625" cy="432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696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Tic-Tac-Toe: </a:t>
            </a:r>
            <a:r>
              <a:rPr lang="en-US" dirty="0" err="1" smtClean="0"/>
              <a:t>Minimax</a:t>
            </a:r>
            <a:r>
              <a:rPr lang="en-US" dirty="0" smtClean="0"/>
              <a:t> Procedure</a:t>
            </a:r>
            <a:endParaRPr lang="en-US" dirty="0"/>
          </a:p>
        </p:txBody>
      </p:sp>
      <p:sp>
        <p:nvSpPr>
          <p:cNvPr id="4" name="Content Placeholder 3"/>
          <p:cNvSpPr>
            <a:spLocks noGrp="1"/>
          </p:cNvSpPr>
          <p:nvPr>
            <p:ph sz="half" idx="2"/>
          </p:nvPr>
        </p:nvSpPr>
        <p:spPr/>
        <p:txBody>
          <a:bodyPr>
            <a:normAutofit fontScale="92500" lnSpcReduction="10000"/>
          </a:bodyPr>
          <a:lstStyle/>
          <a:p>
            <a:r>
              <a:rPr lang="en-US" dirty="0" smtClean="0"/>
              <a:t>Give leaf nodes a score</a:t>
            </a:r>
          </a:p>
          <a:p>
            <a:pPr lvl="1"/>
            <a:r>
              <a:rPr lang="en-US" dirty="0" smtClean="0"/>
              <a:t>1	if AI wins</a:t>
            </a:r>
          </a:p>
          <a:p>
            <a:pPr lvl="1"/>
            <a:r>
              <a:rPr lang="en-US" dirty="0" smtClean="0"/>
              <a:t>-1	if AI loses</a:t>
            </a:r>
          </a:p>
          <a:p>
            <a:pPr lvl="1"/>
            <a:r>
              <a:rPr lang="en-US" dirty="0" smtClean="0"/>
              <a:t>0	if draw</a:t>
            </a:r>
          </a:p>
          <a:p>
            <a:pPr lvl="1"/>
            <a:endParaRPr lang="en-US" dirty="0"/>
          </a:p>
          <a:p>
            <a:r>
              <a:rPr lang="en-US" dirty="0" smtClean="0"/>
              <a:t>Recursive case: If internal node:</a:t>
            </a:r>
          </a:p>
          <a:p>
            <a:pPr lvl="1"/>
            <a:r>
              <a:rPr lang="en-US" dirty="0" smtClean="0"/>
              <a:t>Take the minimum score if it is the human’s turn (assume they make best play possible)</a:t>
            </a:r>
          </a:p>
          <a:p>
            <a:pPr lvl="1"/>
            <a:r>
              <a:rPr lang="en-US" dirty="0" smtClean="0"/>
              <a:t>Take max score if it is AI’s turn (AI takes best move possible)</a:t>
            </a:r>
          </a:p>
          <a:p>
            <a:pPr lvl="1"/>
            <a:r>
              <a:rPr lang="en-US" dirty="0" smtClean="0"/>
              <a:t>AI simply follows the maximum score path through the tree</a:t>
            </a:r>
            <a:endParaRPr lang="en-US" dirty="0"/>
          </a:p>
        </p:txBody>
      </p:sp>
      <p:pic>
        <p:nvPicPr>
          <p:cNvPr id="2050" name="Picture 2" descr="http://snipd.net/wp-content/uploads/2011/07/minimax-illustr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82" y="1828800"/>
            <a:ext cx="5762625" cy="432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483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Minimax</a:t>
            </a:r>
            <a:r>
              <a:rPr lang="en-US" dirty="0" smtClean="0"/>
              <a:t> Procedure</a:t>
            </a:r>
            <a:endParaRPr lang="en-US" dirty="0"/>
          </a:p>
        </p:txBody>
      </p:sp>
      <p:pic>
        <p:nvPicPr>
          <p:cNvPr id="6" name="Picture 5"/>
          <p:cNvPicPr>
            <a:picLocks noChangeAspect="1"/>
          </p:cNvPicPr>
          <p:nvPr/>
        </p:nvPicPr>
        <p:blipFill>
          <a:blip r:embed="rId2"/>
          <a:stretch>
            <a:fillRect/>
          </a:stretch>
        </p:blipFill>
        <p:spPr>
          <a:xfrm>
            <a:off x="2133600" y="1580050"/>
            <a:ext cx="7581900" cy="4895850"/>
          </a:xfrm>
          <a:prstGeom prst="rect">
            <a:avLst/>
          </a:prstGeom>
        </p:spPr>
      </p:pic>
    </p:spTree>
    <p:extLst>
      <p:ext uri="{BB962C8B-B14F-4D97-AF65-F5344CB8AC3E}">
        <p14:creationId xmlns:p14="http://schemas.microsoft.com/office/powerpoint/2010/main" val="434381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Tic-Tac-Toe: </a:t>
            </a:r>
            <a:r>
              <a:rPr lang="en-US" dirty="0" err="1" smtClean="0"/>
              <a:t>Minimax</a:t>
            </a:r>
            <a:r>
              <a:rPr lang="en-US" dirty="0" smtClean="0"/>
              <a:t> Procedure</a:t>
            </a:r>
            <a:endParaRPr lang="en-US" dirty="0"/>
          </a:p>
        </p:txBody>
      </p:sp>
      <p:sp>
        <p:nvSpPr>
          <p:cNvPr id="4" name="Content Placeholder 3"/>
          <p:cNvSpPr>
            <a:spLocks noGrp="1"/>
          </p:cNvSpPr>
          <p:nvPr>
            <p:ph sz="half" idx="2"/>
          </p:nvPr>
        </p:nvSpPr>
        <p:spPr>
          <a:xfrm>
            <a:off x="6202892" y="1732449"/>
            <a:ext cx="5064665" cy="4420702"/>
          </a:xfrm>
        </p:spPr>
        <p:txBody>
          <a:bodyPr>
            <a:normAutofit/>
          </a:bodyPr>
          <a:lstStyle/>
          <a:p>
            <a:r>
              <a:rPr lang="en-US" dirty="0" smtClean="0"/>
              <a:t>Another thing to think about:</a:t>
            </a:r>
          </a:p>
          <a:p>
            <a:endParaRPr lang="en-US" dirty="0"/>
          </a:p>
          <a:p>
            <a:r>
              <a:rPr lang="en-US" dirty="0" err="1" smtClean="0"/>
              <a:t>Minimax</a:t>
            </a:r>
            <a:r>
              <a:rPr lang="en-US" dirty="0" smtClean="0"/>
              <a:t> has a major assumption:</a:t>
            </a:r>
          </a:p>
          <a:p>
            <a:pPr lvl="1"/>
            <a:r>
              <a:rPr lang="en-US" dirty="0" smtClean="0"/>
              <a:t>The opponent is as knowledgeable as the computer and will ALWAYS make the best choice.</a:t>
            </a:r>
          </a:p>
          <a:p>
            <a:pPr lvl="1"/>
            <a:r>
              <a:rPr lang="en-US" dirty="0" smtClean="0"/>
              <a:t>This could lead the algorithm to be pessimistic in the sense that it never tries to sneak a counter-intuitive move past it’s opponent.</a:t>
            </a:r>
          </a:p>
          <a:p>
            <a:pPr lvl="1"/>
            <a:endParaRPr lang="en-US" dirty="0"/>
          </a:p>
          <a:p>
            <a:r>
              <a:rPr lang="en-US" dirty="0" smtClean="0"/>
              <a:t>Example?</a:t>
            </a:r>
            <a:endParaRPr lang="en-US" dirty="0"/>
          </a:p>
        </p:txBody>
      </p:sp>
      <p:pic>
        <p:nvPicPr>
          <p:cNvPr id="2050" name="Picture 2" descr="http://snipd.net/wp-content/uploads/2011/07/minimax-illustr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82" y="1828800"/>
            <a:ext cx="5762625" cy="432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708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Tic-Tac-Toe: </a:t>
            </a:r>
            <a:r>
              <a:rPr lang="en-US" dirty="0" err="1" smtClean="0"/>
              <a:t>Minimax</a:t>
            </a:r>
            <a:r>
              <a:rPr lang="en-US" dirty="0" smtClean="0"/>
              <a:t> Procedure</a:t>
            </a:r>
            <a:endParaRPr lang="en-US" dirty="0"/>
          </a:p>
        </p:txBody>
      </p:sp>
      <p:sp>
        <p:nvSpPr>
          <p:cNvPr id="4" name="Content Placeholder 3"/>
          <p:cNvSpPr>
            <a:spLocks noGrp="1"/>
          </p:cNvSpPr>
          <p:nvPr>
            <p:ph sz="half" idx="2"/>
          </p:nvPr>
        </p:nvSpPr>
        <p:spPr>
          <a:xfrm>
            <a:off x="6202892" y="1732449"/>
            <a:ext cx="5064665" cy="4420702"/>
          </a:xfrm>
        </p:spPr>
        <p:txBody>
          <a:bodyPr>
            <a:normAutofit/>
          </a:bodyPr>
          <a:lstStyle/>
          <a:p>
            <a:r>
              <a:rPr lang="en-US" dirty="0" smtClean="0"/>
              <a:t>Corollary:</a:t>
            </a:r>
          </a:p>
          <a:p>
            <a:endParaRPr lang="en-US" dirty="0"/>
          </a:p>
          <a:p>
            <a:r>
              <a:rPr lang="en-US" dirty="0" smtClean="0"/>
              <a:t>For many games (like tic-tac-toe) pure </a:t>
            </a:r>
            <a:r>
              <a:rPr lang="en-US" dirty="0" err="1" smtClean="0"/>
              <a:t>minimax</a:t>
            </a:r>
            <a:r>
              <a:rPr lang="en-US" dirty="0" smtClean="0"/>
              <a:t> will conclude that there is NO opening move that guarantees victory.</a:t>
            </a:r>
          </a:p>
          <a:p>
            <a:pPr lvl="1"/>
            <a:r>
              <a:rPr lang="en-US" dirty="0" smtClean="0"/>
              <a:t>Because there is not, and if there was no one would play the AI!</a:t>
            </a:r>
          </a:p>
          <a:p>
            <a:endParaRPr lang="en-US" dirty="0"/>
          </a:p>
          <a:p>
            <a:r>
              <a:rPr lang="en-US" dirty="0" smtClean="0"/>
              <a:t>Thus, it will choose optimal moves until (hopefully) the opponent messes up and leads to a node with a positive value.</a:t>
            </a:r>
            <a:endParaRPr lang="en-US" dirty="0"/>
          </a:p>
        </p:txBody>
      </p:sp>
      <p:pic>
        <p:nvPicPr>
          <p:cNvPr id="2050" name="Picture 2" descr="http://snipd.net/wp-content/uploads/2011/07/minimax-illustr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82" y="1828800"/>
            <a:ext cx="5762625" cy="432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370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Tic-Tac-Toe: </a:t>
            </a:r>
            <a:r>
              <a:rPr lang="en-US" dirty="0" err="1" smtClean="0"/>
              <a:t>Minimax</a:t>
            </a:r>
            <a:r>
              <a:rPr lang="en-US" dirty="0" smtClean="0"/>
              <a:t> Procedure</a:t>
            </a:r>
            <a:endParaRPr lang="en-US" dirty="0"/>
          </a:p>
        </p:txBody>
      </p:sp>
      <p:sp>
        <p:nvSpPr>
          <p:cNvPr id="4" name="Content Placeholder 3"/>
          <p:cNvSpPr>
            <a:spLocks noGrp="1"/>
          </p:cNvSpPr>
          <p:nvPr>
            <p:ph sz="half" idx="2"/>
          </p:nvPr>
        </p:nvSpPr>
        <p:spPr/>
        <p:txBody>
          <a:bodyPr>
            <a:normAutofit/>
          </a:bodyPr>
          <a:lstStyle/>
          <a:p>
            <a:r>
              <a:rPr lang="en-US" dirty="0" smtClean="0"/>
              <a:t>What about games like backgammon that have an actual score (not just a win or lose state like tic-tac-toe).</a:t>
            </a:r>
          </a:p>
          <a:p>
            <a:endParaRPr lang="en-US" dirty="0"/>
          </a:p>
          <a:p>
            <a:r>
              <a:rPr lang="en-US" dirty="0" smtClean="0"/>
              <a:t>How would we alter </a:t>
            </a:r>
            <a:r>
              <a:rPr lang="en-US" dirty="0" err="1" smtClean="0"/>
              <a:t>minimax</a:t>
            </a:r>
            <a:r>
              <a:rPr lang="en-US" dirty="0" smtClean="0"/>
              <a:t> algorithm to account for that?</a:t>
            </a:r>
            <a:endParaRPr lang="en-US" dirty="0"/>
          </a:p>
        </p:txBody>
      </p:sp>
      <p:pic>
        <p:nvPicPr>
          <p:cNvPr id="2050" name="Picture 2" descr="http://snipd.net/wp-content/uploads/2011/07/minimax-illustr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82" y="1828800"/>
            <a:ext cx="5762625" cy="432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428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Tic-Tac-Toe: </a:t>
            </a:r>
            <a:r>
              <a:rPr lang="en-US" dirty="0" err="1" smtClean="0"/>
              <a:t>Minimax</a:t>
            </a:r>
            <a:r>
              <a:rPr lang="en-US" dirty="0" smtClean="0"/>
              <a:t> Procedure</a:t>
            </a:r>
            <a:endParaRPr lang="en-US" dirty="0"/>
          </a:p>
        </p:txBody>
      </p:sp>
      <p:sp>
        <p:nvSpPr>
          <p:cNvPr id="4" name="Content Placeholder 3"/>
          <p:cNvSpPr>
            <a:spLocks noGrp="1"/>
          </p:cNvSpPr>
          <p:nvPr>
            <p:ph sz="half" idx="2"/>
          </p:nvPr>
        </p:nvSpPr>
        <p:spPr>
          <a:xfrm>
            <a:off x="6202892" y="1732449"/>
            <a:ext cx="5064665" cy="4420702"/>
          </a:xfrm>
        </p:spPr>
        <p:txBody>
          <a:bodyPr>
            <a:normAutofit/>
          </a:bodyPr>
          <a:lstStyle/>
          <a:p>
            <a:r>
              <a:rPr lang="en-US" dirty="0" smtClean="0"/>
              <a:t>Randomness:</a:t>
            </a:r>
          </a:p>
          <a:p>
            <a:endParaRPr lang="en-US" dirty="0"/>
          </a:p>
          <a:p>
            <a:r>
              <a:rPr lang="en-US" dirty="0" smtClean="0"/>
              <a:t>Life is complicated even further if a game has random components to it.</a:t>
            </a:r>
          </a:p>
          <a:p>
            <a:pPr lvl="1"/>
            <a:r>
              <a:rPr lang="en-US" dirty="0" smtClean="0"/>
              <a:t>Like backgammon</a:t>
            </a:r>
          </a:p>
          <a:p>
            <a:pPr lvl="1"/>
            <a:endParaRPr lang="en-US" dirty="0"/>
          </a:p>
          <a:p>
            <a:r>
              <a:rPr lang="en-US" dirty="0" smtClean="0"/>
              <a:t>Most systems, again, employ some kind of expected value function to choose moves.</a:t>
            </a:r>
          </a:p>
          <a:p>
            <a:pPr lvl="1"/>
            <a:r>
              <a:rPr lang="en-US" dirty="0" smtClean="0"/>
              <a:t>This is called the </a:t>
            </a:r>
            <a:r>
              <a:rPr lang="en-US" i="1" dirty="0" err="1" smtClean="0"/>
              <a:t>expectimax</a:t>
            </a:r>
            <a:r>
              <a:rPr lang="en-US" dirty="0" smtClean="0"/>
              <a:t> approach</a:t>
            </a:r>
            <a:endParaRPr lang="en-US" dirty="0"/>
          </a:p>
        </p:txBody>
      </p:sp>
      <p:pic>
        <p:nvPicPr>
          <p:cNvPr id="2050" name="Picture 2" descr="http://snipd.net/wp-content/uploads/2011/07/minimax-illustr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82" y="1828800"/>
            <a:ext cx="5762625" cy="432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625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Tic-Tac-Toe: Alpha-Beta Pruning</a:t>
            </a:r>
            <a:endParaRPr lang="en-US" dirty="0"/>
          </a:p>
        </p:txBody>
      </p:sp>
      <p:pic>
        <p:nvPicPr>
          <p:cNvPr id="4" name="Picture 3" descr="http://chessprogramming.wikispaces.com/file/view/alphabeta.gif/310259838/alphabet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79225"/>
            <a:ext cx="8915400" cy="5125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954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Tic-Tac-Toe: Alpha-Beta Pruning</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Slight optimization to the </a:t>
            </a:r>
            <a:r>
              <a:rPr lang="en-US" dirty="0" err="1" smtClean="0"/>
              <a:t>minimax</a:t>
            </a:r>
            <a:r>
              <a:rPr lang="en-US" dirty="0" smtClean="0"/>
              <a:t> procedure.</a:t>
            </a:r>
          </a:p>
          <a:p>
            <a:endParaRPr lang="en-US" dirty="0"/>
          </a:p>
          <a:p>
            <a:r>
              <a:rPr lang="en-US" dirty="0" smtClean="0"/>
              <a:t>Don’t evaluate branches if they won’t affect the AI’s choice.</a:t>
            </a:r>
          </a:p>
          <a:p>
            <a:pPr lvl="1"/>
            <a:r>
              <a:rPr lang="en-US" dirty="0" smtClean="0"/>
              <a:t>E.g., if I have a winning path I can take already, then don’t waste time calculating other paths that can’t exceed it</a:t>
            </a:r>
          </a:p>
          <a:p>
            <a:pPr lvl="1"/>
            <a:endParaRPr lang="en-US" dirty="0"/>
          </a:p>
          <a:p>
            <a:r>
              <a:rPr lang="en-US" dirty="0" smtClean="0"/>
              <a:t>PL’s do this with Boolean expressions</a:t>
            </a:r>
          </a:p>
          <a:p>
            <a:pPr lvl="1"/>
            <a:r>
              <a:rPr lang="en-US" dirty="0" smtClean="0"/>
              <a:t>A || B. If A is already evaluated to true, no need to evaluate B</a:t>
            </a:r>
            <a:endParaRPr lang="en-US" dirty="0"/>
          </a:p>
        </p:txBody>
      </p:sp>
      <p:pic>
        <p:nvPicPr>
          <p:cNvPr id="3" name="Picture 2" descr="http://chessprogramming.wikispaces.com/file/view/alphabeta.gif/310259838/alphabet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531" y="2362200"/>
            <a:ext cx="5964382"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736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Game Playing Systems</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8627270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Tic-Tac-Toe: Alpha-Beta Pruning</a:t>
            </a:r>
            <a:endParaRPr lang="en-US" dirty="0"/>
          </a:p>
        </p:txBody>
      </p:sp>
      <p:sp>
        <p:nvSpPr>
          <p:cNvPr id="4" name="Content Placeholder 3"/>
          <p:cNvSpPr>
            <a:spLocks noGrp="1"/>
          </p:cNvSpPr>
          <p:nvPr>
            <p:ph sz="half" idx="2"/>
          </p:nvPr>
        </p:nvSpPr>
        <p:spPr/>
        <p:txBody>
          <a:bodyPr>
            <a:normAutofit/>
          </a:bodyPr>
          <a:lstStyle/>
          <a:p>
            <a:r>
              <a:rPr lang="en-US" dirty="0" smtClean="0"/>
              <a:t>This is an example of a Branch-and-Bound algorithm.</a:t>
            </a:r>
          </a:p>
          <a:p>
            <a:endParaRPr lang="en-US" dirty="0"/>
          </a:p>
          <a:p>
            <a:r>
              <a:rPr lang="en-US" dirty="0" smtClean="0"/>
              <a:t>This means that we bound the solution with the best already discovered path, and stop searching once this bound is surpassed.</a:t>
            </a:r>
            <a:endParaRPr lang="en-US" dirty="0"/>
          </a:p>
        </p:txBody>
      </p:sp>
      <p:pic>
        <p:nvPicPr>
          <p:cNvPr id="5" name="Picture 4" descr="http://chessprogramming.wikispaces.com/file/view/alphabeta.gif/310259838/alphabet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531" y="2362200"/>
            <a:ext cx="5964382"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182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Tic-Tac-Toe: Killer Heuristic</a:t>
            </a:r>
            <a:endParaRPr lang="en-US" dirty="0"/>
          </a:p>
        </p:txBody>
      </p:sp>
      <p:sp>
        <p:nvSpPr>
          <p:cNvPr id="4" name="Content Placeholder 3"/>
          <p:cNvSpPr>
            <a:spLocks noGrp="1"/>
          </p:cNvSpPr>
          <p:nvPr>
            <p:ph sz="half" idx="2"/>
          </p:nvPr>
        </p:nvSpPr>
        <p:spPr>
          <a:xfrm>
            <a:off x="1066800" y="1732449"/>
            <a:ext cx="10200757" cy="4058751"/>
          </a:xfrm>
        </p:spPr>
        <p:txBody>
          <a:bodyPr>
            <a:normAutofit/>
          </a:bodyPr>
          <a:lstStyle/>
          <a:p>
            <a:r>
              <a:rPr lang="en-US" dirty="0" smtClean="0"/>
              <a:t>Alpha-Beta works best when best moves are considered first.</a:t>
            </a:r>
          </a:p>
          <a:p>
            <a:pPr lvl="1"/>
            <a:r>
              <a:rPr lang="en-US" dirty="0" smtClean="0"/>
              <a:t>Why?</a:t>
            </a:r>
          </a:p>
          <a:p>
            <a:pPr lvl="1"/>
            <a:endParaRPr lang="en-US" dirty="0"/>
          </a:p>
          <a:p>
            <a:r>
              <a:rPr lang="en-US" dirty="0" smtClean="0"/>
              <a:t>Consider we are in a state where:</a:t>
            </a:r>
          </a:p>
          <a:p>
            <a:pPr lvl="1"/>
            <a:r>
              <a:rPr lang="en-US" dirty="0" smtClean="0"/>
              <a:t>On a tic </a:t>
            </a:r>
            <a:r>
              <a:rPr lang="en-US" dirty="0" err="1" smtClean="0"/>
              <a:t>tac</a:t>
            </a:r>
            <a:r>
              <a:rPr lang="en-US" dirty="0" smtClean="0"/>
              <a:t> toe board, placing an X in the corner results in a win (eventually)</a:t>
            </a:r>
          </a:p>
          <a:p>
            <a:pPr lvl="1"/>
            <a:r>
              <a:rPr lang="en-US" dirty="0" smtClean="0"/>
              <a:t>On another branch of the tree, we have a VERY similar board…is it more likely another X in the corner will be a good move?</a:t>
            </a:r>
          </a:p>
          <a:p>
            <a:endParaRPr lang="en-US" dirty="0"/>
          </a:p>
          <a:p>
            <a:endParaRPr lang="en-US" dirty="0"/>
          </a:p>
        </p:txBody>
      </p:sp>
    </p:spTree>
    <p:extLst>
      <p:ext uri="{BB962C8B-B14F-4D97-AF65-F5344CB8AC3E}">
        <p14:creationId xmlns:p14="http://schemas.microsoft.com/office/powerpoint/2010/main" val="3173214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Chess: </a:t>
            </a:r>
            <a:r>
              <a:rPr lang="en-US" dirty="0" err="1" smtClean="0"/>
              <a:t>Minimax</a:t>
            </a:r>
            <a:r>
              <a:rPr lang="en-US" dirty="0" smtClean="0"/>
              <a:t> Procedure</a:t>
            </a:r>
            <a:endParaRPr lang="en-US" dirty="0"/>
          </a:p>
        </p:txBody>
      </p:sp>
      <p:sp>
        <p:nvSpPr>
          <p:cNvPr id="4" name="Content Placeholder 3"/>
          <p:cNvSpPr>
            <a:spLocks noGrp="1"/>
          </p:cNvSpPr>
          <p:nvPr>
            <p:ph sz="half" idx="2"/>
          </p:nvPr>
        </p:nvSpPr>
        <p:spPr/>
        <p:txBody>
          <a:bodyPr>
            <a:normAutofit/>
          </a:bodyPr>
          <a:lstStyle/>
          <a:p>
            <a:r>
              <a:rPr lang="en-US" dirty="0" smtClean="0"/>
              <a:t>Discussion!</a:t>
            </a:r>
          </a:p>
          <a:p>
            <a:endParaRPr lang="en-US" dirty="0"/>
          </a:p>
          <a:p>
            <a:r>
              <a:rPr lang="en-US" dirty="0" smtClean="0"/>
              <a:t>What to do if the search tree is HUGE!</a:t>
            </a:r>
          </a:p>
          <a:p>
            <a:endParaRPr lang="en-US" dirty="0"/>
          </a:p>
          <a:p>
            <a:r>
              <a:rPr lang="en-US" dirty="0" smtClean="0"/>
              <a:t>Chess has a very large search space</a:t>
            </a:r>
          </a:p>
          <a:p>
            <a:pPr lvl="1"/>
            <a:r>
              <a:rPr lang="en-US" dirty="0" smtClean="0"/>
              <a:t>b &gt; ~20 or so</a:t>
            </a:r>
          </a:p>
          <a:p>
            <a:pPr lvl="1"/>
            <a:r>
              <a:rPr lang="en-US" dirty="0"/>
              <a:t>d</a:t>
            </a:r>
            <a:r>
              <a:rPr lang="en-US" dirty="0" smtClean="0"/>
              <a:t> &gt;= ~50 ‘</a:t>
            </a:r>
            <a:r>
              <a:rPr lang="en-US" dirty="0" err="1" smtClean="0"/>
              <a:t>ish</a:t>
            </a:r>
            <a:endParaRPr lang="en-US" dirty="0"/>
          </a:p>
        </p:txBody>
      </p:sp>
      <p:pic>
        <p:nvPicPr>
          <p:cNvPr id="5122" name="Picture 2" descr="http://www.filiphofer.com/sites/default/files/pictures/chess2013-glass2-w8-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98" y="1981200"/>
            <a:ext cx="6106886" cy="419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94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Chess</a:t>
            </a:r>
            <a:endParaRPr lang="en-US" dirty="0"/>
          </a:p>
        </p:txBody>
      </p:sp>
      <p:sp>
        <p:nvSpPr>
          <p:cNvPr id="4" name="Content Placeholder 3"/>
          <p:cNvSpPr>
            <a:spLocks noGrp="1"/>
          </p:cNvSpPr>
          <p:nvPr>
            <p:ph sz="half" idx="2"/>
          </p:nvPr>
        </p:nvSpPr>
        <p:spPr/>
        <p:txBody>
          <a:bodyPr>
            <a:normAutofit/>
          </a:bodyPr>
          <a:lstStyle/>
          <a:p>
            <a:r>
              <a:rPr lang="en-US" dirty="0" err="1" smtClean="0"/>
              <a:t>Minimax</a:t>
            </a:r>
            <a:r>
              <a:rPr lang="en-US" dirty="0" smtClean="0"/>
              <a:t> (for all but simplest search trees) is intractable.</a:t>
            </a:r>
          </a:p>
          <a:p>
            <a:endParaRPr lang="en-US" dirty="0"/>
          </a:p>
          <a:p>
            <a:r>
              <a:rPr lang="en-US" dirty="0" smtClean="0"/>
              <a:t>So…we cut off search at some nodes and estimate utility using a heuristic evaluation function.</a:t>
            </a:r>
          </a:p>
          <a:p>
            <a:endParaRPr lang="en-US" dirty="0"/>
          </a:p>
          <a:p>
            <a:r>
              <a:rPr lang="en-US" dirty="0" smtClean="0"/>
              <a:t>Ideally, this function is very close to the actual utility you would calculate at that node.</a:t>
            </a:r>
            <a:endParaRPr lang="en-US" dirty="0"/>
          </a:p>
        </p:txBody>
      </p:sp>
      <p:pic>
        <p:nvPicPr>
          <p:cNvPr id="5122" name="Picture 2" descr="http://www.filiphofer.com/sites/default/files/pictures/chess2013-glass2-w8-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98" y="1981200"/>
            <a:ext cx="6106886" cy="419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270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Chess</a:t>
            </a:r>
            <a:endParaRPr lang="en-US" dirty="0"/>
          </a:p>
        </p:txBody>
      </p:sp>
      <p:sp>
        <p:nvSpPr>
          <p:cNvPr id="4" name="Content Placeholder 3"/>
          <p:cNvSpPr>
            <a:spLocks noGrp="1"/>
          </p:cNvSpPr>
          <p:nvPr>
            <p:ph sz="half" idx="2"/>
          </p:nvPr>
        </p:nvSpPr>
        <p:spPr/>
        <p:txBody>
          <a:bodyPr>
            <a:normAutofit/>
          </a:bodyPr>
          <a:lstStyle/>
          <a:p>
            <a:r>
              <a:rPr lang="en-US" dirty="0" smtClean="0"/>
              <a:t>Example Chess Heuristic:</a:t>
            </a:r>
          </a:p>
          <a:p>
            <a:pPr lvl="1"/>
            <a:r>
              <a:rPr lang="en-US" dirty="0" smtClean="0"/>
              <a:t>Give values to pieces:</a:t>
            </a:r>
          </a:p>
          <a:p>
            <a:pPr lvl="2"/>
            <a:r>
              <a:rPr lang="en-US" dirty="0" smtClean="0"/>
              <a:t>Pawn=1, knight/bishop=3, etc.</a:t>
            </a:r>
          </a:p>
          <a:p>
            <a:pPr lvl="1"/>
            <a:r>
              <a:rPr lang="en-US" dirty="0" smtClean="0"/>
              <a:t>Score board with weighted function:</a:t>
            </a:r>
          </a:p>
          <a:p>
            <a:pPr lvl="1"/>
            <a:endParaRPr lang="en-US" dirty="0" smtClean="0"/>
          </a:p>
          <a:p>
            <a:pPr lvl="1"/>
            <a:r>
              <a:rPr lang="en-US" dirty="0" smtClean="0"/>
              <a:t>w1*f1 + w2*f2 + … + </a:t>
            </a:r>
            <a:r>
              <a:rPr lang="en-US" dirty="0" err="1" smtClean="0"/>
              <a:t>wn</a:t>
            </a:r>
            <a:r>
              <a:rPr lang="en-US" dirty="0" smtClean="0"/>
              <a:t>*</a:t>
            </a:r>
            <a:r>
              <a:rPr lang="en-US" dirty="0" err="1" smtClean="0"/>
              <a:t>fn</a:t>
            </a:r>
            <a:endParaRPr lang="en-US" dirty="0" smtClean="0"/>
          </a:p>
          <a:p>
            <a:pPr lvl="1"/>
            <a:endParaRPr lang="en-US" dirty="0"/>
          </a:p>
          <a:p>
            <a:r>
              <a:rPr lang="en-US" dirty="0" smtClean="0"/>
              <a:t>Not the best heuristic but is a start.</a:t>
            </a:r>
            <a:endParaRPr lang="en-US" dirty="0"/>
          </a:p>
        </p:txBody>
      </p:sp>
      <p:pic>
        <p:nvPicPr>
          <p:cNvPr id="5122" name="Picture 2" descr="http://www.filiphofer.com/sites/default/files/pictures/chess2013-glass2-w8-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98" y="1981200"/>
            <a:ext cx="6106886" cy="419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122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Chess</a:t>
            </a:r>
          </a:p>
        </p:txBody>
      </p:sp>
      <p:sp>
        <p:nvSpPr>
          <p:cNvPr id="4" name="Content Placeholder 3"/>
          <p:cNvSpPr>
            <a:spLocks noGrp="1"/>
          </p:cNvSpPr>
          <p:nvPr>
            <p:ph sz="half" idx="2"/>
          </p:nvPr>
        </p:nvSpPr>
        <p:spPr>
          <a:xfrm>
            <a:off x="6202892" y="1732449"/>
            <a:ext cx="5064665" cy="4515951"/>
          </a:xfrm>
        </p:spPr>
        <p:txBody>
          <a:bodyPr>
            <a:normAutofit/>
          </a:bodyPr>
          <a:lstStyle/>
          <a:p>
            <a:r>
              <a:rPr lang="en-US" dirty="0" smtClean="0"/>
              <a:t>Where to cut off the search?</a:t>
            </a:r>
          </a:p>
          <a:p>
            <a:endParaRPr lang="en-US" dirty="0"/>
          </a:p>
          <a:p>
            <a:r>
              <a:rPr lang="en-US" dirty="0" smtClean="0"/>
              <a:t>Normally we do depth limited search to some depth ‘d’.</a:t>
            </a:r>
          </a:p>
          <a:p>
            <a:endParaRPr lang="en-US" dirty="0"/>
          </a:p>
          <a:p>
            <a:r>
              <a:rPr lang="en-US" dirty="0" smtClean="0"/>
              <a:t>Those nodes at depth ‘d’ are estimated and we use </a:t>
            </a:r>
            <a:r>
              <a:rPr lang="en-US" dirty="0" err="1" smtClean="0"/>
              <a:t>minimax</a:t>
            </a:r>
            <a:r>
              <a:rPr lang="en-US" dirty="0" smtClean="0"/>
              <a:t> from there.</a:t>
            </a:r>
          </a:p>
          <a:p>
            <a:endParaRPr lang="en-US" dirty="0"/>
          </a:p>
          <a:p>
            <a:r>
              <a:rPr lang="en-US" dirty="0" smtClean="0"/>
              <a:t>Use iterative deepening to try to get further and further down search tree.</a:t>
            </a:r>
            <a:endParaRPr lang="en-US" dirty="0"/>
          </a:p>
        </p:txBody>
      </p:sp>
      <p:pic>
        <p:nvPicPr>
          <p:cNvPr id="5122" name="Picture 2" descr="http://www.filiphofer.com/sites/default/files/pictures/chess2013-glass2-w8-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98" y="1981200"/>
            <a:ext cx="6106886" cy="419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755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Chess</a:t>
            </a:r>
          </a:p>
        </p:txBody>
      </p:sp>
      <p:sp>
        <p:nvSpPr>
          <p:cNvPr id="4" name="Content Placeholder 3"/>
          <p:cNvSpPr>
            <a:spLocks noGrp="1"/>
          </p:cNvSpPr>
          <p:nvPr>
            <p:ph sz="half" idx="2"/>
          </p:nvPr>
        </p:nvSpPr>
        <p:spPr>
          <a:xfrm>
            <a:off x="6202892" y="1732449"/>
            <a:ext cx="5064665" cy="4668351"/>
          </a:xfrm>
        </p:spPr>
        <p:txBody>
          <a:bodyPr>
            <a:normAutofit/>
          </a:bodyPr>
          <a:lstStyle/>
          <a:p>
            <a:r>
              <a:rPr lang="en-US" dirty="0" smtClean="0"/>
              <a:t>In chess, we have certain states that are either </a:t>
            </a:r>
            <a:r>
              <a:rPr lang="en-US" b="1" u="sng" dirty="0" smtClean="0"/>
              <a:t>dynamic</a:t>
            </a:r>
            <a:r>
              <a:rPr lang="en-US" dirty="0" smtClean="0"/>
              <a:t> or </a:t>
            </a:r>
            <a:r>
              <a:rPr lang="en-US" b="1" u="sng" dirty="0" smtClean="0"/>
              <a:t>quiescent</a:t>
            </a:r>
          </a:p>
          <a:p>
            <a:endParaRPr lang="en-US" dirty="0"/>
          </a:p>
          <a:p>
            <a:r>
              <a:rPr lang="en-US" b="1" u="sng" dirty="0" smtClean="0"/>
              <a:t>Quiescent</a:t>
            </a:r>
            <a:r>
              <a:rPr lang="en-US" dirty="0" smtClean="0"/>
              <a:t>: State is “calm” and no important pieces will be taken soon. I.e., the next move won’t be a huge turning point in the game.</a:t>
            </a:r>
          </a:p>
          <a:p>
            <a:endParaRPr lang="en-US" dirty="0"/>
          </a:p>
          <a:p>
            <a:r>
              <a:rPr lang="en-US" b="1" u="sng" dirty="0" smtClean="0"/>
              <a:t>Dynamic</a:t>
            </a:r>
            <a:r>
              <a:rPr lang="en-US" dirty="0" smtClean="0"/>
              <a:t>: In one or two more turns, a big turning point could occur</a:t>
            </a:r>
          </a:p>
        </p:txBody>
      </p:sp>
      <p:pic>
        <p:nvPicPr>
          <p:cNvPr id="5122" name="Picture 2" descr="http://www.filiphofer.com/sites/default/files/pictures/chess2013-glass2-w8-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98" y="1981200"/>
            <a:ext cx="6106886" cy="419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002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Chess</a:t>
            </a:r>
          </a:p>
        </p:txBody>
      </p:sp>
      <p:sp>
        <p:nvSpPr>
          <p:cNvPr id="4" name="Content Placeholder 3"/>
          <p:cNvSpPr>
            <a:spLocks noGrp="1"/>
          </p:cNvSpPr>
          <p:nvPr>
            <p:ph sz="half" idx="2"/>
          </p:nvPr>
        </p:nvSpPr>
        <p:spPr>
          <a:xfrm>
            <a:off x="6202892" y="1732449"/>
            <a:ext cx="5064665" cy="4668351"/>
          </a:xfrm>
        </p:spPr>
        <p:txBody>
          <a:bodyPr>
            <a:normAutofit/>
          </a:bodyPr>
          <a:lstStyle/>
          <a:p>
            <a:r>
              <a:rPr lang="en-US" dirty="0" smtClean="0"/>
              <a:t>In chess, we have certain states that are either </a:t>
            </a:r>
            <a:r>
              <a:rPr lang="en-US" b="1" u="sng" dirty="0" smtClean="0"/>
              <a:t>dynamic</a:t>
            </a:r>
            <a:r>
              <a:rPr lang="en-US" dirty="0" smtClean="0"/>
              <a:t> or </a:t>
            </a:r>
            <a:r>
              <a:rPr lang="en-US" b="1" u="sng" dirty="0" smtClean="0"/>
              <a:t>quiescence</a:t>
            </a:r>
          </a:p>
          <a:p>
            <a:endParaRPr lang="en-US" dirty="0"/>
          </a:p>
          <a:p>
            <a:r>
              <a:rPr lang="en-US" dirty="0" smtClean="0"/>
              <a:t>This leads to the </a:t>
            </a:r>
            <a:r>
              <a:rPr lang="en-US" b="1" u="sng" dirty="0" smtClean="0"/>
              <a:t>Horizon Problem</a:t>
            </a:r>
            <a:r>
              <a:rPr lang="en-US" dirty="0" smtClean="0"/>
              <a:t>, where you search to a dynamic state and the moves at depth d+1, d+2 lead to your queen getting taken!</a:t>
            </a:r>
          </a:p>
        </p:txBody>
      </p:sp>
      <p:pic>
        <p:nvPicPr>
          <p:cNvPr id="5122" name="Picture 2" descr="http://www.filiphofer.com/sites/default/files/pictures/chess2013-glass2-w8-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98" y="1981200"/>
            <a:ext cx="6106886" cy="419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376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Chess</a:t>
            </a:r>
          </a:p>
        </p:txBody>
      </p:sp>
      <p:sp>
        <p:nvSpPr>
          <p:cNvPr id="4" name="Content Placeholder 3"/>
          <p:cNvSpPr>
            <a:spLocks noGrp="1"/>
          </p:cNvSpPr>
          <p:nvPr>
            <p:ph sz="half" idx="2"/>
          </p:nvPr>
        </p:nvSpPr>
        <p:spPr>
          <a:xfrm>
            <a:off x="6202892" y="1732449"/>
            <a:ext cx="5064665" cy="4820751"/>
          </a:xfrm>
        </p:spPr>
        <p:txBody>
          <a:bodyPr>
            <a:normAutofit/>
          </a:bodyPr>
          <a:lstStyle/>
          <a:p>
            <a:r>
              <a:rPr lang="en-US" dirty="0" smtClean="0"/>
              <a:t>Chess has some pretty standard opening and closing sequences…</a:t>
            </a:r>
          </a:p>
          <a:p>
            <a:endParaRPr lang="en-US" dirty="0"/>
          </a:p>
          <a:p>
            <a:r>
              <a:rPr lang="en-US" dirty="0" smtClean="0"/>
              <a:t>We could use expert game player moves as a heuristic for the first ‘x’ moves and last ‘y’ moves.</a:t>
            </a:r>
          </a:p>
          <a:p>
            <a:endParaRPr lang="en-US" dirty="0"/>
          </a:p>
          <a:p>
            <a:r>
              <a:rPr lang="en-US" dirty="0" smtClean="0"/>
              <a:t>Sounds a little like an expert system! Slightly hard-coded, but makes sense</a:t>
            </a:r>
          </a:p>
          <a:p>
            <a:endParaRPr lang="en-US" dirty="0"/>
          </a:p>
          <a:p>
            <a:r>
              <a:rPr lang="en-US" dirty="0" smtClean="0"/>
              <a:t>Will improve performance</a:t>
            </a:r>
            <a:endParaRPr lang="en-US" dirty="0"/>
          </a:p>
        </p:txBody>
      </p:sp>
      <p:pic>
        <p:nvPicPr>
          <p:cNvPr id="5122" name="Picture 2" descr="http://www.filiphofer.com/sites/default/files/pictures/chess2013-glass2-w8-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98" y="1981200"/>
            <a:ext cx="6106886" cy="419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547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Game Playing Systems</a:t>
            </a:r>
            <a:endParaRPr lang="en-US" dirty="0"/>
          </a:p>
        </p:txBody>
      </p:sp>
      <p:sp>
        <p:nvSpPr>
          <p:cNvPr id="4" name="Content Placeholder 3"/>
          <p:cNvSpPr>
            <a:spLocks noGrp="1"/>
          </p:cNvSpPr>
          <p:nvPr>
            <p:ph sz="half" idx="2"/>
          </p:nvPr>
        </p:nvSpPr>
        <p:spPr>
          <a:xfrm>
            <a:off x="609600" y="1732449"/>
            <a:ext cx="10657957" cy="4820751"/>
          </a:xfrm>
        </p:spPr>
        <p:txBody>
          <a:bodyPr>
            <a:normAutofit/>
          </a:bodyPr>
          <a:lstStyle/>
          <a:p>
            <a:r>
              <a:rPr lang="en-US" dirty="0" smtClean="0"/>
              <a:t>Chess: Deep Blue</a:t>
            </a:r>
          </a:p>
          <a:p>
            <a:pPr lvl="1"/>
            <a:r>
              <a:rPr lang="en-US" dirty="0" smtClean="0"/>
              <a:t>Beat world champion</a:t>
            </a:r>
          </a:p>
          <a:p>
            <a:pPr lvl="1"/>
            <a:endParaRPr lang="en-US" dirty="0"/>
          </a:p>
          <a:p>
            <a:r>
              <a:rPr lang="en-US" dirty="0" smtClean="0"/>
              <a:t>Checkers:</a:t>
            </a:r>
          </a:p>
          <a:p>
            <a:pPr lvl="1"/>
            <a:r>
              <a:rPr lang="en-US" dirty="0" smtClean="0"/>
              <a:t>Samuel’s learning program eventually beat developer</a:t>
            </a:r>
          </a:p>
          <a:p>
            <a:pPr lvl="1"/>
            <a:endParaRPr lang="en-US" dirty="0"/>
          </a:p>
          <a:p>
            <a:r>
              <a:rPr lang="en-US" dirty="0" smtClean="0"/>
              <a:t>Othello: Programs beat the best players</a:t>
            </a:r>
          </a:p>
          <a:p>
            <a:endParaRPr lang="en-US" dirty="0"/>
          </a:p>
          <a:p>
            <a:r>
              <a:rPr lang="en-US" dirty="0" smtClean="0"/>
              <a:t>Backgammon: Neural-net learning program (will see these later)</a:t>
            </a:r>
          </a:p>
          <a:p>
            <a:endParaRPr lang="en-US" dirty="0"/>
          </a:p>
          <a:p>
            <a:r>
              <a:rPr lang="en-US" dirty="0" smtClean="0"/>
              <a:t>Go: Branching factor of ~360 kills most search methods. Best programs mediocre</a:t>
            </a:r>
            <a:endParaRPr lang="en-US" dirty="0"/>
          </a:p>
        </p:txBody>
      </p:sp>
    </p:spTree>
    <p:extLst>
      <p:ext uri="{BB962C8B-B14F-4D97-AF65-F5344CB8AC3E}">
        <p14:creationId xmlns:p14="http://schemas.microsoft.com/office/powerpoint/2010/main" val="1705138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Games!</a:t>
            </a:r>
            <a:endParaRPr lang="en-US" dirty="0"/>
          </a:p>
        </p:txBody>
      </p:sp>
      <p:sp>
        <p:nvSpPr>
          <p:cNvPr id="4" name="Content Placeholder 3"/>
          <p:cNvSpPr>
            <a:spLocks noGrp="1"/>
          </p:cNvSpPr>
          <p:nvPr>
            <p:ph sz="half" idx="2"/>
          </p:nvPr>
        </p:nvSpPr>
        <p:spPr>
          <a:xfrm>
            <a:off x="609600" y="1732449"/>
            <a:ext cx="10657957" cy="4058751"/>
          </a:xfrm>
        </p:spPr>
        <p:txBody>
          <a:bodyPr/>
          <a:lstStyle/>
          <a:p>
            <a:r>
              <a:rPr lang="en-US" dirty="0" smtClean="0"/>
              <a:t>Games are well-defined problems that are generally interpreted as requiring intelligence to play well.</a:t>
            </a:r>
          </a:p>
          <a:p>
            <a:endParaRPr lang="en-US" dirty="0"/>
          </a:p>
          <a:p>
            <a:r>
              <a:rPr lang="en-US" dirty="0" smtClean="0"/>
              <a:t>There is definitely some uncertainty in games because you don’t know what your opponent will do.</a:t>
            </a:r>
          </a:p>
          <a:p>
            <a:endParaRPr lang="en-US" dirty="0"/>
          </a:p>
          <a:p>
            <a:r>
              <a:rPr lang="en-US" dirty="0" smtClean="0"/>
              <a:t>Usually only interesting when search spaces are VERY large (no surprise there).</a:t>
            </a:r>
          </a:p>
          <a:p>
            <a:endParaRPr lang="en-US" dirty="0"/>
          </a:p>
          <a:p>
            <a:endParaRPr lang="en-US" dirty="0"/>
          </a:p>
        </p:txBody>
      </p:sp>
    </p:spTree>
    <p:extLst>
      <p:ext uri="{BB962C8B-B14F-4D97-AF65-F5344CB8AC3E}">
        <p14:creationId xmlns:p14="http://schemas.microsoft.com/office/powerpoint/2010/main" val="2029265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Conclusions</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2489919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custDataLst>
              <p:tags r:id="rId1"/>
            </p:custDataLst>
          </p:nvPr>
        </p:nvSpPr>
        <p:spPr/>
        <p:txBody>
          <a:bodyPr/>
          <a:lstStyle/>
          <a:p>
            <a:r>
              <a:rPr lang="en-US" dirty="0" smtClean="0"/>
              <a:t>AI Problems Solved by Search</a:t>
            </a:r>
          </a:p>
        </p:txBody>
      </p:sp>
      <p:sp>
        <p:nvSpPr>
          <p:cNvPr id="33795" name="Rectangle 3"/>
          <p:cNvSpPr>
            <a:spLocks noGrp="1" noChangeArrowheads="1"/>
          </p:cNvSpPr>
          <p:nvPr>
            <p:ph idx="1"/>
            <p:custDataLst>
              <p:tags r:id="rId2"/>
            </p:custDataLst>
          </p:nvPr>
        </p:nvSpPr>
        <p:spPr>
          <a:xfrm>
            <a:off x="913795" y="1732449"/>
            <a:ext cx="10353762" cy="4744551"/>
          </a:xfrm>
        </p:spPr>
        <p:txBody>
          <a:bodyPr>
            <a:normAutofit/>
          </a:bodyPr>
          <a:lstStyle/>
          <a:p>
            <a:pPr>
              <a:lnSpc>
                <a:spcPct val="90000"/>
              </a:lnSpc>
            </a:pPr>
            <a:r>
              <a:rPr lang="en-US" dirty="0" smtClean="0"/>
              <a:t>Local Search</a:t>
            </a:r>
          </a:p>
          <a:p>
            <a:pPr lvl="1">
              <a:lnSpc>
                <a:spcPct val="90000"/>
              </a:lnSpc>
            </a:pPr>
            <a:r>
              <a:rPr lang="en-US" sz="1800" dirty="0" smtClean="0"/>
              <a:t>Characteristics: Path to solution doesn’t matter. Concept of neighboring states is nebulous.</a:t>
            </a:r>
          </a:p>
          <a:p>
            <a:pPr lvl="2">
              <a:lnSpc>
                <a:spcPct val="90000"/>
              </a:lnSpc>
            </a:pPr>
            <a:r>
              <a:rPr lang="en-US" sz="1600" dirty="0" smtClean="0"/>
              <a:t>Simulated Annealing, Genetic Algorithms are good techniques for these.</a:t>
            </a:r>
          </a:p>
          <a:p>
            <a:pPr lvl="2">
              <a:lnSpc>
                <a:spcPct val="90000"/>
              </a:lnSpc>
            </a:pPr>
            <a:endParaRPr lang="en-US" dirty="0"/>
          </a:p>
          <a:p>
            <a:pPr>
              <a:lnSpc>
                <a:spcPct val="90000"/>
              </a:lnSpc>
            </a:pPr>
            <a:r>
              <a:rPr lang="en-US" sz="2000" dirty="0" smtClean="0"/>
              <a:t>Classical Search</a:t>
            </a:r>
          </a:p>
          <a:p>
            <a:pPr lvl="1">
              <a:lnSpc>
                <a:spcPct val="90000"/>
              </a:lnSpc>
            </a:pPr>
            <a:r>
              <a:rPr lang="en-US" sz="1800" dirty="0" smtClean="0"/>
              <a:t>Path to solution does matter. Neighboring states is usually well-defined</a:t>
            </a:r>
          </a:p>
          <a:p>
            <a:pPr lvl="2">
              <a:lnSpc>
                <a:spcPct val="90000"/>
              </a:lnSpc>
            </a:pPr>
            <a:r>
              <a:rPr lang="en-US" sz="1600" dirty="0" smtClean="0"/>
              <a:t>BFS / DFS. Iterative deepening for large search spaces. A* with heuristics works well for many problems.</a:t>
            </a:r>
          </a:p>
          <a:p>
            <a:pPr lvl="2">
              <a:lnSpc>
                <a:spcPct val="90000"/>
              </a:lnSpc>
            </a:pPr>
            <a:endParaRPr lang="en-US" dirty="0"/>
          </a:p>
          <a:p>
            <a:pPr>
              <a:lnSpc>
                <a:spcPct val="90000"/>
              </a:lnSpc>
            </a:pPr>
            <a:r>
              <a:rPr lang="en-US" sz="2000" dirty="0" smtClean="0"/>
              <a:t>Game Playing Systems</a:t>
            </a:r>
          </a:p>
          <a:p>
            <a:pPr lvl="1">
              <a:lnSpc>
                <a:spcPct val="90000"/>
              </a:lnSpc>
            </a:pPr>
            <a:r>
              <a:rPr lang="en-US" dirty="0" smtClean="0"/>
              <a:t>Similar to graph search but needs to account for game elements like scores, etc.</a:t>
            </a:r>
          </a:p>
          <a:p>
            <a:pPr lvl="1">
              <a:lnSpc>
                <a:spcPct val="90000"/>
              </a:lnSpc>
            </a:pPr>
            <a:r>
              <a:rPr lang="en-US" sz="1800" dirty="0" err="1" smtClean="0"/>
              <a:t>Minimax</a:t>
            </a:r>
            <a:r>
              <a:rPr lang="en-US" sz="1800" dirty="0" smtClean="0"/>
              <a:t> is an excellent starting algorithm</a:t>
            </a:r>
          </a:p>
          <a:p>
            <a:pPr lvl="1">
              <a:lnSpc>
                <a:spcPct val="90000"/>
              </a:lnSpc>
            </a:pPr>
            <a:r>
              <a:rPr lang="en-US" dirty="0" smtClean="0"/>
              <a:t>When search space is large, need heuristics, expected value functions, etc.</a:t>
            </a:r>
            <a:endParaRPr lang="en-US" sz="1800" dirty="0"/>
          </a:p>
        </p:txBody>
      </p:sp>
    </p:spTree>
    <p:extLst>
      <p:ext uri="{BB962C8B-B14F-4D97-AF65-F5344CB8AC3E}">
        <p14:creationId xmlns:p14="http://schemas.microsoft.com/office/powerpoint/2010/main" val="3359279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custDataLst>
              <p:tags r:id="rId1"/>
            </p:custDataLst>
          </p:nvPr>
        </p:nvSpPr>
        <p:spPr/>
        <p:txBody>
          <a:bodyPr/>
          <a:lstStyle/>
          <a:p>
            <a:r>
              <a:rPr lang="en-US" dirty="0" smtClean="0"/>
              <a:t>AI Problems Solved by Search</a:t>
            </a:r>
          </a:p>
        </p:txBody>
      </p:sp>
      <p:sp>
        <p:nvSpPr>
          <p:cNvPr id="33795" name="Rectangle 3"/>
          <p:cNvSpPr>
            <a:spLocks noGrp="1" noChangeArrowheads="1"/>
          </p:cNvSpPr>
          <p:nvPr>
            <p:ph idx="1"/>
            <p:custDataLst>
              <p:tags r:id="rId2"/>
            </p:custDataLst>
          </p:nvPr>
        </p:nvSpPr>
        <p:spPr>
          <a:xfrm>
            <a:off x="913795" y="1732449"/>
            <a:ext cx="10353762" cy="4744551"/>
          </a:xfrm>
        </p:spPr>
        <p:txBody>
          <a:bodyPr>
            <a:normAutofit/>
          </a:bodyPr>
          <a:lstStyle/>
          <a:p>
            <a:pPr>
              <a:lnSpc>
                <a:spcPct val="90000"/>
              </a:lnSpc>
            </a:pPr>
            <a:r>
              <a:rPr lang="en-US" dirty="0" smtClean="0"/>
              <a:t>We certainly have not studied all of the search algorithms related to AI.</a:t>
            </a:r>
          </a:p>
          <a:p>
            <a:pPr>
              <a:lnSpc>
                <a:spcPct val="90000"/>
              </a:lnSpc>
            </a:pPr>
            <a:endParaRPr lang="en-US" sz="1800" dirty="0"/>
          </a:p>
          <a:p>
            <a:pPr>
              <a:lnSpc>
                <a:spcPct val="90000"/>
              </a:lnSpc>
            </a:pPr>
            <a:r>
              <a:rPr lang="en-US" sz="1800" dirty="0" smtClean="0"/>
              <a:t>However,</a:t>
            </a:r>
            <a:r>
              <a:rPr lang="en-US" sz="1800" dirty="0"/>
              <a:t> </a:t>
            </a:r>
            <a:r>
              <a:rPr lang="en-US" sz="1800" dirty="0" smtClean="0"/>
              <a:t>those presented give a good introduction to the ideas and issues related to most AI problems solved with search.</a:t>
            </a:r>
          </a:p>
          <a:p>
            <a:pPr>
              <a:lnSpc>
                <a:spcPct val="90000"/>
              </a:lnSpc>
            </a:pPr>
            <a:endParaRPr lang="en-US" sz="1800" dirty="0"/>
          </a:p>
          <a:p>
            <a:pPr>
              <a:lnSpc>
                <a:spcPct val="90000"/>
              </a:lnSpc>
            </a:pPr>
            <a:r>
              <a:rPr lang="en-US" sz="1800" dirty="0" smtClean="0"/>
              <a:t>At the end of the day, most interesting AI search problems boil down to finding good, relevant heuristics that enable an algorithm to shrink the size of the search space while still making good decisions / finding good solutions.</a:t>
            </a:r>
          </a:p>
        </p:txBody>
      </p:sp>
    </p:spTree>
    <p:extLst>
      <p:ext uri="{BB962C8B-B14F-4D97-AF65-F5344CB8AC3E}">
        <p14:creationId xmlns:p14="http://schemas.microsoft.com/office/powerpoint/2010/main" val="3867090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Humans are pretty good at games</a:t>
            </a:r>
            <a:endParaRPr lang="en-US" dirty="0"/>
          </a:p>
        </p:txBody>
      </p:sp>
      <p:sp>
        <p:nvSpPr>
          <p:cNvPr id="4" name="Content Placeholder 3"/>
          <p:cNvSpPr>
            <a:spLocks noGrp="1"/>
          </p:cNvSpPr>
          <p:nvPr>
            <p:ph sz="half" idx="2"/>
          </p:nvPr>
        </p:nvSpPr>
        <p:spPr>
          <a:xfrm>
            <a:off x="609600" y="1732449"/>
            <a:ext cx="10657957" cy="4058751"/>
          </a:xfrm>
        </p:spPr>
        <p:txBody>
          <a:bodyPr/>
          <a:lstStyle/>
          <a:p>
            <a:r>
              <a:rPr lang="en-US" dirty="0" smtClean="0"/>
              <a:t>Human players do quite well at games, but it probably is not because humans are good at exhaustively searching the possible outcomes in a game.</a:t>
            </a:r>
          </a:p>
          <a:p>
            <a:endParaRPr lang="en-US" dirty="0"/>
          </a:p>
          <a:p>
            <a:r>
              <a:rPr lang="en-US" dirty="0" smtClean="0"/>
              <a:t>We are good at ignoring irrelevant paths in the “game tree” and remembering patterns we’ve seen before.</a:t>
            </a:r>
          </a:p>
          <a:p>
            <a:endParaRPr lang="en-US" dirty="0"/>
          </a:p>
          <a:p>
            <a:r>
              <a:rPr lang="en-US" dirty="0" smtClean="0"/>
              <a:t>Thus, this is a good test domain for search and for AI</a:t>
            </a:r>
          </a:p>
          <a:p>
            <a:pPr lvl="1"/>
            <a:endParaRPr lang="en-US" dirty="0"/>
          </a:p>
        </p:txBody>
      </p:sp>
    </p:spTree>
    <p:extLst>
      <p:ext uri="{BB962C8B-B14F-4D97-AF65-F5344CB8AC3E}">
        <p14:creationId xmlns:p14="http://schemas.microsoft.com/office/powerpoint/2010/main" val="2144384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Playing AIs</a:t>
            </a:r>
            <a:endParaRPr lang="en-US" dirty="0"/>
          </a:p>
        </p:txBody>
      </p:sp>
      <p:sp>
        <p:nvSpPr>
          <p:cNvPr id="4" name="Content Placeholder 3"/>
          <p:cNvSpPr>
            <a:spLocks noGrp="1"/>
          </p:cNvSpPr>
          <p:nvPr>
            <p:ph sz="half" idx="2"/>
          </p:nvPr>
        </p:nvSpPr>
        <p:spPr>
          <a:xfrm>
            <a:off x="609600" y="1732449"/>
            <a:ext cx="10657957" cy="4058751"/>
          </a:xfrm>
        </p:spPr>
        <p:txBody>
          <a:bodyPr/>
          <a:lstStyle/>
          <a:p>
            <a:r>
              <a:rPr lang="en-US" dirty="0" smtClean="0"/>
              <a:t>Main idea: Represent the game as a search tree</a:t>
            </a:r>
          </a:p>
          <a:p>
            <a:pPr lvl="1"/>
            <a:r>
              <a:rPr lang="en-US" dirty="0" smtClean="0"/>
              <a:t>If the search tree is small, we can search every possible way the game can play out and the AI can always play optimally!</a:t>
            </a:r>
          </a:p>
          <a:p>
            <a:pPr lvl="1"/>
            <a:endParaRPr lang="en-US" dirty="0"/>
          </a:p>
          <a:p>
            <a:pPr lvl="1"/>
            <a:r>
              <a:rPr lang="en-US" dirty="0" smtClean="0"/>
              <a:t>If not, we need some heuristics that help the AI focus its search on more promising areas.</a:t>
            </a:r>
          </a:p>
          <a:p>
            <a:pPr lvl="1"/>
            <a:endParaRPr lang="en-US" dirty="0"/>
          </a:p>
          <a:p>
            <a:pPr lvl="1"/>
            <a:r>
              <a:rPr lang="en-US" dirty="0" smtClean="0"/>
              <a:t>Let’s take a look!</a:t>
            </a:r>
          </a:p>
          <a:p>
            <a:pPr lvl="1"/>
            <a:endParaRPr lang="en-US" dirty="0"/>
          </a:p>
        </p:txBody>
      </p:sp>
    </p:spTree>
    <p:extLst>
      <p:ext uri="{BB962C8B-B14F-4D97-AF65-F5344CB8AC3E}">
        <p14:creationId xmlns:p14="http://schemas.microsoft.com/office/powerpoint/2010/main" val="1382979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Tic-Tac-Toe</a:t>
            </a:r>
            <a:endParaRPr lang="en-US" dirty="0"/>
          </a:p>
        </p:txBody>
      </p:sp>
      <p:sp>
        <p:nvSpPr>
          <p:cNvPr id="4" name="Content Placeholder 3"/>
          <p:cNvSpPr>
            <a:spLocks noGrp="1"/>
          </p:cNvSpPr>
          <p:nvPr>
            <p:ph sz="half" idx="2"/>
          </p:nvPr>
        </p:nvSpPr>
        <p:spPr/>
        <p:txBody>
          <a:bodyPr/>
          <a:lstStyle/>
          <a:p>
            <a:r>
              <a:rPr lang="en-US" dirty="0" smtClean="0"/>
              <a:t>How to make an “AI” that plays Tic-Tac-Toe</a:t>
            </a:r>
          </a:p>
          <a:p>
            <a:endParaRPr lang="en-US" dirty="0"/>
          </a:p>
          <a:p>
            <a:r>
              <a:rPr lang="en-US" dirty="0" smtClean="0"/>
              <a:t>Many games can be modeled as graphs or trees and reduce to a search problem</a:t>
            </a:r>
          </a:p>
          <a:p>
            <a:endParaRPr lang="en-US" dirty="0"/>
          </a:p>
          <a:p>
            <a:r>
              <a:rPr lang="en-US" dirty="0" smtClean="0"/>
              <a:t>Consider the partial tree to the left</a:t>
            </a:r>
          </a:p>
          <a:p>
            <a:endParaRPr lang="en-US" dirty="0"/>
          </a:p>
          <a:p>
            <a:r>
              <a:rPr lang="en-US" dirty="0" smtClean="0"/>
              <a:t>How can we search this tree to figure out how to play the game?</a:t>
            </a:r>
            <a:endParaRPr lang="en-US" dirty="0"/>
          </a:p>
        </p:txBody>
      </p:sp>
      <p:pic>
        <p:nvPicPr>
          <p:cNvPr id="4098" name="Picture 2" descr="http://codeandfootball.files.wordpress.com/2011/10/tic-tac-toe-game-tre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21" y="1804436"/>
            <a:ext cx="5877555" cy="3914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977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Tic-Tac-Toe</a:t>
            </a:r>
            <a:endParaRPr lang="en-US" dirty="0"/>
          </a:p>
        </p:txBody>
      </p:sp>
      <p:sp>
        <p:nvSpPr>
          <p:cNvPr id="4" name="Content Placeholder 3"/>
          <p:cNvSpPr>
            <a:spLocks noGrp="1"/>
          </p:cNvSpPr>
          <p:nvPr>
            <p:ph sz="half" idx="2"/>
          </p:nvPr>
        </p:nvSpPr>
        <p:spPr/>
        <p:txBody>
          <a:bodyPr/>
          <a:lstStyle/>
          <a:p>
            <a:r>
              <a:rPr lang="en-US" dirty="0" smtClean="0"/>
              <a:t>States where the game is over is called a </a:t>
            </a:r>
            <a:r>
              <a:rPr lang="en-US" b="1" u="sng" dirty="0" smtClean="0"/>
              <a:t>Terminal State</a:t>
            </a:r>
          </a:p>
          <a:p>
            <a:endParaRPr lang="en-US" b="1" dirty="0"/>
          </a:p>
          <a:p>
            <a:r>
              <a:rPr lang="en-US" dirty="0" smtClean="0"/>
              <a:t>A </a:t>
            </a:r>
            <a:r>
              <a:rPr lang="en-US" b="1" u="sng" dirty="0" smtClean="0"/>
              <a:t>utility function</a:t>
            </a:r>
            <a:r>
              <a:rPr lang="en-US" dirty="0" smtClean="0"/>
              <a:t> determines the payout or value of a terminal state (more on this in a moment)</a:t>
            </a:r>
          </a:p>
          <a:p>
            <a:endParaRPr lang="en-US" dirty="0"/>
          </a:p>
          <a:p>
            <a:r>
              <a:rPr lang="en-US" dirty="0" smtClean="0"/>
              <a:t>Each layer in the search tree is called a </a:t>
            </a:r>
            <a:r>
              <a:rPr lang="en-US" b="1" u="sng" dirty="0" smtClean="0"/>
              <a:t>ply</a:t>
            </a:r>
            <a:endParaRPr lang="en-US" b="1" u="sng" dirty="0"/>
          </a:p>
        </p:txBody>
      </p:sp>
      <p:pic>
        <p:nvPicPr>
          <p:cNvPr id="4098" name="Picture 2" descr="http://codeandfootball.files.wordpress.com/2011/10/tic-tac-toe-game-tre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21" y="1804436"/>
            <a:ext cx="5877555" cy="3914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666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Tic-Tac-Toe</a:t>
            </a:r>
            <a:endParaRPr lang="en-US" dirty="0"/>
          </a:p>
        </p:txBody>
      </p:sp>
      <p:sp>
        <p:nvSpPr>
          <p:cNvPr id="4" name="Content Placeholder 3"/>
          <p:cNvSpPr>
            <a:spLocks noGrp="1"/>
          </p:cNvSpPr>
          <p:nvPr>
            <p:ph sz="half" idx="2"/>
          </p:nvPr>
        </p:nvSpPr>
        <p:spPr/>
        <p:txBody>
          <a:bodyPr/>
          <a:lstStyle/>
          <a:p>
            <a:r>
              <a:rPr lang="en-US" dirty="0" smtClean="0"/>
              <a:t>Attempt 1!</a:t>
            </a:r>
          </a:p>
          <a:p>
            <a:pPr lvl="1"/>
            <a:r>
              <a:rPr lang="en-US" dirty="0" smtClean="0"/>
              <a:t>Simply search the tree and find a path to the “good” terminal states</a:t>
            </a:r>
          </a:p>
          <a:p>
            <a:pPr lvl="1"/>
            <a:r>
              <a:rPr lang="en-US" dirty="0" smtClean="0"/>
              <a:t>What are the good terminal states? When I have three X’s in a row!</a:t>
            </a:r>
          </a:p>
          <a:p>
            <a:endParaRPr lang="en-US" dirty="0"/>
          </a:p>
          <a:p>
            <a:r>
              <a:rPr lang="en-US" dirty="0" smtClean="0"/>
              <a:t>Problem!</a:t>
            </a:r>
          </a:p>
          <a:p>
            <a:pPr lvl="1"/>
            <a:r>
              <a:rPr lang="en-US" dirty="0" smtClean="0"/>
              <a:t>I’m not making every decision of which branch to follow! My opponent makes half of the choices. Need to account for this.</a:t>
            </a:r>
            <a:endParaRPr lang="en-US" dirty="0"/>
          </a:p>
        </p:txBody>
      </p:sp>
      <p:pic>
        <p:nvPicPr>
          <p:cNvPr id="4098" name="Picture 2" descr="http://codeandfootball.files.wordpress.com/2011/10/tic-tac-toe-game-tre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21" y="1804436"/>
            <a:ext cx="5877555" cy="3914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068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Tic-Tac-Toe</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Idea! Some states are special in that I can always win if I reach that state.</a:t>
            </a:r>
          </a:p>
          <a:p>
            <a:endParaRPr lang="en-US" dirty="0"/>
          </a:p>
          <a:p>
            <a:r>
              <a:rPr lang="en-US" dirty="0" smtClean="0"/>
              <a:t>The state to the left for example (I’m playing X).</a:t>
            </a:r>
          </a:p>
          <a:p>
            <a:endParaRPr lang="en-US" dirty="0"/>
          </a:p>
          <a:p>
            <a:r>
              <a:rPr lang="en-US" dirty="0" smtClean="0"/>
              <a:t>I have already won because I will go in the upper right corner.</a:t>
            </a:r>
          </a:p>
          <a:p>
            <a:endParaRPr lang="en-US" dirty="0" smtClean="0"/>
          </a:p>
          <a:p>
            <a:r>
              <a:rPr lang="en-US" dirty="0" smtClean="0"/>
              <a:t>No matter what opponent does, I eventually win</a:t>
            </a:r>
            <a:endParaRPr lang="en-US" dirty="0"/>
          </a:p>
        </p:txBody>
      </p:sp>
      <p:pic>
        <p:nvPicPr>
          <p:cNvPr id="3" name="Picture 2"/>
          <p:cNvPicPr>
            <a:picLocks noChangeAspect="1"/>
          </p:cNvPicPr>
          <p:nvPr/>
        </p:nvPicPr>
        <p:blipFill>
          <a:blip r:embed="rId2"/>
          <a:stretch>
            <a:fillRect/>
          </a:stretch>
        </p:blipFill>
        <p:spPr>
          <a:xfrm>
            <a:off x="762000" y="1780794"/>
            <a:ext cx="4724400" cy="4086606"/>
          </a:xfrm>
          <a:prstGeom prst="rect">
            <a:avLst/>
          </a:prstGeom>
        </p:spPr>
      </p:pic>
    </p:spTree>
    <p:extLst>
      <p:ext uri="{BB962C8B-B14F-4D97-AF65-F5344CB8AC3E}">
        <p14:creationId xmlns:p14="http://schemas.microsoft.com/office/powerpoint/2010/main" val="10355262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TM04033929[[fn=Slate]]</Template>
  <TotalTime>37017</TotalTime>
  <Words>1501</Words>
  <Application>Microsoft Office PowerPoint</Application>
  <PresentationFormat>Widescreen</PresentationFormat>
  <Paragraphs>216</Paragraphs>
  <Slides>32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ＭＳ Ｐゴシック</vt:lpstr>
      <vt:lpstr>Calisto MT</vt:lpstr>
      <vt:lpstr>Times New Roman</vt:lpstr>
      <vt:lpstr>Trebuchet MS</vt:lpstr>
      <vt:lpstr>Wingdings 2</vt:lpstr>
      <vt:lpstr>Slate</vt:lpstr>
      <vt:lpstr>CS4710: Artificial Intelligence Search</vt:lpstr>
      <vt:lpstr>Game Playing Systems</vt:lpstr>
      <vt:lpstr>Games!</vt:lpstr>
      <vt:lpstr>Humans are pretty good at games</vt:lpstr>
      <vt:lpstr>Game Playing AIs</vt:lpstr>
      <vt:lpstr>Tic-Tac-Toe</vt:lpstr>
      <vt:lpstr>Tic-Tac-Toe</vt:lpstr>
      <vt:lpstr>Tic-Tac-Toe</vt:lpstr>
      <vt:lpstr>Tic-Tac-Toe</vt:lpstr>
      <vt:lpstr>Tic-Tac-Toe</vt:lpstr>
      <vt:lpstr>Tic-Tac-Toe: Minimax Procedure</vt:lpstr>
      <vt:lpstr>Tic-Tac-Toe: Minimax Procedure</vt:lpstr>
      <vt:lpstr>Minimax Procedure</vt:lpstr>
      <vt:lpstr>Tic-Tac-Toe: Minimax Procedure</vt:lpstr>
      <vt:lpstr>Tic-Tac-Toe: Minimax Procedure</vt:lpstr>
      <vt:lpstr>Tic-Tac-Toe: Minimax Procedure</vt:lpstr>
      <vt:lpstr>Tic-Tac-Toe: Minimax Procedure</vt:lpstr>
      <vt:lpstr>Tic-Tac-Toe: Alpha-Beta Pruning</vt:lpstr>
      <vt:lpstr>Tic-Tac-Toe: Alpha-Beta Pruning</vt:lpstr>
      <vt:lpstr>Tic-Tac-Toe: Alpha-Beta Pruning</vt:lpstr>
      <vt:lpstr>Tic-Tac-Toe: Killer Heuristic</vt:lpstr>
      <vt:lpstr>Chess: Minimax Procedure</vt:lpstr>
      <vt:lpstr>Chess</vt:lpstr>
      <vt:lpstr>Chess</vt:lpstr>
      <vt:lpstr>Chess</vt:lpstr>
      <vt:lpstr>Chess</vt:lpstr>
      <vt:lpstr>Chess</vt:lpstr>
      <vt:lpstr>Chess</vt:lpstr>
      <vt:lpstr>Best Game Playing Systems</vt:lpstr>
      <vt:lpstr>Conclusions</vt:lpstr>
      <vt:lpstr>AI Problems Solved by Search</vt:lpstr>
      <vt:lpstr>AI Problems Solved by Search</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External Memory</dc:title>
  <dc:creator>Adrian &amp; Wendy</dc:creator>
  <cp:lastModifiedBy>Maya Kumazawa</cp:lastModifiedBy>
  <cp:revision>1005</cp:revision>
  <cp:lastPrinted>2010-03-04T14:04:20Z</cp:lastPrinted>
  <dcterms:created xsi:type="dcterms:W3CDTF">2010-03-16T00:09:25Z</dcterms:created>
  <dcterms:modified xsi:type="dcterms:W3CDTF">2015-09-29T12:10:02Z</dcterms:modified>
</cp:coreProperties>
</file>