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legreya SC"/>
      <p:regular r:id="rId15"/>
      <p:bold r:id="rId16"/>
      <p:italic r:id="rId17"/>
      <p:boldItalic r:id="rId18"/>
    </p:embeddedFont>
    <p:embeddedFont>
      <p:font typeface="Candar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ndara-bold.fntdata"/><Relationship Id="rId11" Type="http://schemas.openxmlformats.org/officeDocument/2006/relationships/slide" Target="slides/slide6.xml"/><Relationship Id="rId22" Type="http://schemas.openxmlformats.org/officeDocument/2006/relationships/font" Target="fonts/Candara-boldItalic.fntdata"/><Relationship Id="rId10" Type="http://schemas.openxmlformats.org/officeDocument/2006/relationships/slide" Target="slides/slide5.xml"/><Relationship Id="rId21" Type="http://schemas.openxmlformats.org/officeDocument/2006/relationships/font" Target="fonts/Candar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legreyaSC-regular.fntdata"/><Relationship Id="rId14" Type="http://schemas.openxmlformats.org/officeDocument/2006/relationships/slide" Target="slides/slide9.xml"/><Relationship Id="rId17" Type="http://schemas.openxmlformats.org/officeDocument/2006/relationships/font" Target="fonts/AlegreyaSC-italic.fntdata"/><Relationship Id="rId16" Type="http://schemas.openxmlformats.org/officeDocument/2006/relationships/font" Target="fonts/AlegreyaSC-bold.fntdata"/><Relationship Id="rId5" Type="http://schemas.openxmlformats.org/officeDocument/2006/relationships/notesMaster" Target="notesMasters/notesMaster1.xml"/><Relationship Id="rId19" Type="http://schemas.openxmlformats.org/officeDocument/2006/relationships/font" Target="fonts/Candara-regular.fntdata"/><Relationship Id="rId6" Type="http://schemas.openxmlformats.org/officeDocument/2006/relationships/slide" Target="slides/slide1.xml"/><Relationship Id="rId18" Type="http://schemas.openxmlformats.org/officeDocument/2006/relationships/font" Target="fonts/AlegreyaSC-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f70bda2e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f70bda2e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f70bda2e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f70bda2e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f70bda2e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f70bda2e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f70bda2e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f70bda2e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06746dc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06746dc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0397c27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0397c27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06746dce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06746dce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0397c27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0397c27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ata.cityofnewyork.us/resource/kvhd-5fmu.json" TargetMode="External"/><Relationship Id="rId4" Type="http://schemas.openxmlformats.org/officeDocument/2006/relationships/hyperlink" Target="https://data.cityofnewyork.us/resource/aabe-yfm9.json" TargetMode="External"/><Relationship Id="rId5"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cityofnewyork.us/Social-Services/Benefits-and-Programs-API/kvhd-5fmu" TargetMode="External"/><Relationship Id="rId4" Type="http://schemas.openxmlformats.org/officeDocument/2006/relationships/hyperlink" Target="https://data.cityofnewyork.us/City-Government/NYC-City-Council-Committee-Membership/aabe-yfm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96533" y="17118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Alegreya SC"/>
                <a:ea typeface="Alegreya SC"/>
                <a:cs typeface="Alegreya SC"/>
                <a:sym typeface="Alegreya SC"/>
              </a:rPr>
              <a:t>NYC Benefits and Programs</a:t>
            </a:r>
            <a:endParaRPr>
              <a:latin typeface="Alegreya SC"/>
              <a:ea typeface="Alegreya SC"/>
              <a:cs typeface="Alegreya SC"/>
              <a:sym typeface="Alegreya SC"/>
            </a:endParaRPr>
          </a:p>
          <a:p>
            <a:pPr indent="0" lvl="0" marL="0" rtl="0" algn="ctr">
              <a:spcBef>
                <a:spcPts val="0"/>
              </a:spcBef>
              <a:spcAft>
                <a:spcPts val="0"/>
              </a:spcAft>
              <a:buNone/>
            </a:pPr>
            <a:r>
              <a:rPr lang="en">
                <a:latin typeface="Alegreya SC"/>
                <a:ea typeface="Alegreya SC"/>
                <a:cs typeface="Alegreya SC"/>
                <a:sym typeface="Alegreya SC"/>
              </a:rPr>
              <a:t>&amp;</a:t>
            </a:r>
            <a:endParaRPr>
              <a:latin typeface="Alegreya SC"/>
              <a:ea typeface="Alegreya SC"/>
              <a:cs typeface="Alegreya SC"/>
              <a:sym typeface="Alegreya SC"/>
            </a:endParaRPr>
          </a:p>
          <a:p>
            <a:pPr indent="0" lvl="0" marL="0" rtl="0" algn="ctr">
              <a:spcBef>
                <a:spcPts val="0"/>
              </a:spcBef>
              <a:spcAft>
                <a:spcPts val="0"/>
              </a:spcAft>
              <a:buNone/>
            </a:pPr>
            <a:r>
              <a:rPr lang="en">
                <a:latin typeface="Alegreya SC"/>
                <a:ea typeface="Alegreya SC"/>
                <a:cs typeface="Alegreya SC"/>
                <a:sym typeface="Alegreya SC"/>
              </a:rPr>
              <a:t>NYC City Council</a:t>
            </a:r>
            <a:endParaRPr>
              <a:latin typeface="Alegreya SC"/>
              <a:ea typeface="Alegreya SC"/>
              <a:cs typeface="Alegreya SC"/>
              <a:sym typeface="Alegreya SC"/>
            </a:endParaRPr>
          </a:p>
          <a:p>
            <a:pPr indent="0" lvl="0" marL="0" rtl="0" algn="ctr">
              <a:spcBef>
                <a:spcPts val="0"/>
              </a:spcBef>
              <a:spcAft>
                <a:spcPts val="0"/>
              </a:spcAft>
              <a:buNone/>
            </a:pPr>
            <a:r>
              <a:rPr lang="en">
                <a:latin typeface="Alegreya SC"/>
                <a:ea typeface="Alegreya SC"/>
                <a:cs typeface="Alegreya SC"/>
                <a:sym typeface="Alegreya SC"/>
              </a:rPr>
              <a:t>Data</a:t>
            </a:r>
            <a:endParaRPr>
              <a:latin typeface="Alegreya SC"/>
              <a:ea typeface="Alegreya SC"/>
              <a:cs typeface="Alegreya SC"/>
              <a:sym typeface="Alegreya SC"/>
            </a:endParaRPr>
          </a:p>
        </p:txBody>
      </p:sp>
      <p:sp>
        <p:nvSpPr>
          <p:cNvPr id="55" name="Google Shape;55;p13"/>
          <p:cNvSpPr txBox="1"/>
          <p:nvPr>
            <p:ph idx="1" type="subTitle"/>
          </p:nvPr>
        </p:nvSpPr>
        <p:spPr>
          <a:xfrm>
            <a:off x="2487300" y="4475625"/>
            <a:ext cx="3692700" cy="525300"/>
          </a:xfrm>
          <a:prstGeom prst="rect">
            <a:avLst/>
          </a:prstGeom>
          <a:ln cap="flat" cmpd="sng" w="9525">
            <a:solidFill>
              <a:srgbClr val="F1C232"/>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sz="2100">
                <a:latin typeface="Candara"/>
                <a:ea typeface="Candara"/>
                <a:cs typeface="Candara"/>
                <a:sym typeface="Candara"/>
              </a:rPr>
              <a:t>Catherine Baisley</a:t>
            </a:r>
            <a:endParaRPr sz="2100">
              <a:latin typeface="Candara"/>
              <a:ea typeface="Candara"/>
              <a:cs typeface="Candara"/>
              <a:sym typeface="Canda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420">
                <a:latin typeface="Alegreya SC"/>
                <a:ea typeface="Alegreya SC"/>
                <a:cs typeface="Alegreya SC"/>
                <a:sym typeface="Alegreya SC"/>
              </a:rPr>
              <a:t>Data Extraction</a:t>
            </a:r>
            <a:endParaRPr sz="3420">
              <a:latin typeface="Alegreya SC"/>
              <a:ea typeface="Alegreya SC"/>
              <a:cs typeface="Alegreya SC"/>
              <a:sym typeface="Alegreya SC"/>
            </a:endParaRPr>
          </a:p>
        </p:txBody>
      </p:sp>
      <p:sp>
        <p:nvSpPr>
          <p:cNvPr id="61" name="Google Shape;61;p14"/>
          <p:cNvSpPr txBox="1"/>
          <p:nvPr>
            <p:ph idx="1" type="body"/>
          </p:nvPr>
        </p:nvSpPr>
        <p:spPr>
          <a:xfrm>
            <a:off x="311700" y="1152475"/>
            <a:ext cx="84324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200">
              <a:solidFill>
                <a:schemeClr val="dk1"/>
              </a:solidFill>
              <a:latin typeface="Candara"/>
              <a:ea typeface="Candara"/>
              <a:cs typeface="Candara"/>
              <a:sym typeface="Candara"/>
            </a:endParaRPr>
          </a:p>
          <a:p>
            <a:pPr indent="-342900" lvl="0" marL="457200" rtl="0" algn="l">
              <a:spcBef>
                <a:spcPts val="1200"/>
              </a:spcBef>
              <a:spcAft>
                <a:spcPts val="0"/>
              </a:spcAft>
              <a:buClr>
                <a:schemeClr val="dk1"/>
              </a:buClr>
              <a:buSzPts val="1800"/>
              <a:buFont typeface="Candara"/>
              <a:buChar char="●"/>
            </a:pPr>
            <a:r>
              <a:rPr lang="en">
                <a:solidFill>
                  <a:schemeClr val="dk1"/>
                </a:solidFill>
                <a:latin typeface="Candara"/>
                <a:ea typeface="Candara"/>
                <a:cs typeface="Candara"/>
                <a:sym typeface="Candara"/>
              </a:rPr>
              <a:t>APIs taken from NYC Open Data</a:t>
            </a:r>
            <a:endParaRPr>
              <a:solidFill>
                <a:schemeClr val="dk1"/>
              </a:solidFill>
              <a:latin typeface="Candara"/>
              <a:ea typeface="Candara"/>
              <a:cs typeface="Candara"/>
              <a:sym typeface="Candara"/>
            </a:endParaRPr>
          </a:p>
          <a:p>
            <a:pPr indent="0" lvl="0" marL="457200" rtl="0" algn="l">
              <a:spcBef>
                <a:spcPts val="1200"/>
              </a:spcBef>
              <a:spcAft>
                <a:spcPts val="0"/>
              </a:spcAft>
              <a:buNone/>
            </a:pPr>
            <a:r>
              <a:rPr lang="en" sz="1200" u="sng">
                <a:solidFill>
                  <a:srgbClr val="F1C232"/>
                </a:solidFill>
                <a:latin typeface="Candara"/>
                <a:ea typeface="Candara"/>
                <a:cs typeface="Candara"/>
                <a:sym typeface="Candara"/>
                <a:hlinkClick r:id="rId3">
                  <a:extLst>
                    <a:ext uri="{A12FA001-AC4F-418D-AE19-62706E023703}">
                      <ahyp:hlinkClr val="tx"/>
                    </a:ext>
                  </a:extLst>
                </a:hlinkClick>
              </a:rPr>
              <a:t>https://data.cityofnewyork.us/resource/kvhd-5fmu.json</a:t>
            </a:r>
            <a:r>
              <a:rPr lang="en">
                <a:solidFill>
                  <a:schemeClr val="dk1"/>
                </a:solidFill>
              </a:rPr>
              <a:t> &amp; </a:t>
            </a:r>
            <a:endParaRPr>
              <a:solidFill>
                <a:schemeClr val="dk1"/>
              </a:solidFill>
            </a:endParaRPr>
          </a:p>
          <a:p>
            <a:pPr indent="0" lvl="0" marL="457200" rtl="0" algn="l">
              <a:spcBef>
                <a:spcPts val="1200"/>
              </a:spcBef>
              <a:spcAft>
                <a:spcPts val="0"/>
              </a:spcAft>
              <a:buNone/>
            </a:pPr>
            <a:r>
              <a:rPr lang="en" sz="1200" u="sng">
                <a:solidFill>
                  <a:srgbClr val="F1C232"/>
                </a:solidFill>
                <a:latin typeface="Candara"/>
                <a:ea typeface="Candara"/>
                <a:cs typeface="Candara"/>
                <a:sym typeface="Candara"/>
                <a:hlinkClick r:id="rId4">
                  <a:extLst>
                    <a:ext uri="{A12FA001-AC4F-418D-AE19-62706E023703}">
                      <ahyp:hlinkClr val="tx"/>
                    </a:ext>
                  </a:extLst>
                </a:hlinkClick>
              </a:rPr>
              <a:t>https://data.cityofnewyork.us/resource/aabe-yfm9.json</a:t>
            </a:r>
            <a:endParaRPr>
              <a:solidFill>
                <a:srgbClr val="F1C232"/>
              </a:solidFill>
              <a:latin typeface="Candara"/>
              <a:ea typeface="Candara"/>
              <a:cs typeface="Candara"/>
              <a:sym typeface="Candara"/>
            </a:endParaRPr>
          </a:p>
          <a:p>
            <a:pPr indent="-342900" lvl="0" marL="457200" rtl="0" algn="l">
              <a:spcBef>
                <a:spcPts val="1200"/>
              </a:spcBef>
              <a:spcAft>
                <a:spcPts val="0"/>
              </a:spcAft>
              <a:buClr>
                <a:schemeClr val="dk1"/>
              </a:buClr>
              <a:buSzPts val="1800"/>
              <a:buFont typeface="Candara"/>
              <a:buChar char="●"/>
            </a:pPr>
            <a:r>
              <a:rPr lang="en">
                <a:solidFill>
                  <a:schemeClr val="dk1"/>
                </a:solidFill>
                <a:latin typeface="Candara"/>
                <a:ea typeface="Candara"/>
                <a:cs typeface="Candara"/>
                <a:sym typeface="Candara"/>
              </a:rPr>
              <a:t>Apipheny add-on Google Sheets</a:t>
            </a:r>
            <a:endParaRPr>
              <a:solidFill>
                <a:schemeClr val="dk1"/>
              </a:solidFill>
              <a:latin typeface="Candara"/>
              <a:ea typeface="Candara"/>
              <a:cs typeface="Candara"/>
              <a:sym typeface="Candara"/>
            </a:endParaRPr>
          </a:p>
          <a:p>
            <a:pPr indent="-342900" lvl="0" marL="457200" rtl="0" algn="l">
              <a:spcBef>
                <a:spcPts val="0"/>
              </a:spcBef>
              <a:spcAft>
                <a:spcPts val="0"/>
              </a:spcAft>
              <a:buClr>
                <a:schemeClr val="dk1"/>
              </a:buClr>
              <a:buSzPts val="1800"/>
              <a:buFont typeface="Candara"/>
              <a:buChar char="●"/>
            </a:pPr>
            <a:r>
              <a:rPr lang="en">
                <a:solidFill>
                  <a:schemeClr val="dk1"/>
                </a:solidFill>
                <a:latin typeface="Candara"/>
                <a:ea typeface="Candara"/>
                <a:cs typeface="Candara"/>
                <a:sym typeface="Candara"/>
              </a:rPr>
              <a:t>Downloaded as CSV</a:t>
            </a:r>
            <a:endParaRPr>
              <a:solidFill>
                <a:schemeClr val="dk1"/>
              </a:solidFill>
              <a:latin typeface="Candara"/>
              <a:ea typeface="Candara"/>
              <a:cs typeface="Candara"/>
              <a:sym typeface="Candara"/>
            </a:endParaRPr>
          </a:p>
          <a:p>
            <a:pPr indent="-342900" lvl="0" marL="457200" rtl="0" algn="l">
              <a:spcBef>
                <a:spcPts val="0"/>
              </a:spcBef>
              <a:spcAft>
                <a:spcPts val="0"/>
              </a:spcAft>
              <a:buClr>
                <a:schemeClr val="dk1"/>
              </a:buClr>
              <a:buSzPts val="1800"/>
              <a:buFont typeface="Candara"/>
              <a:buChar char="●"/>
            </a:pPr>
            <a:r>
              <a:rPr lang="en">
                <a:solidFill>
                  <a:schemeClr val="dk1"/>
                </a:solidFill>
                <a:latin typeface="Candara"/>
                <a:ea typeface="Candara"/>
                <a:cs typeface="Candara"/>
                <a:sym typeface="Candara"/>
              </a:rPr>
              <a:t>Uploaded in Jupyter Notebook with Pandas</a:t>
            </a:r>
            <a:endParaRPr>
              <a:solidFill>
                <a:schemeClr val="dk1"/>
              </a:solidFill>
              <a:latin typeface="Candara"/>
              <a:ea typeface="Candara"/>
              <a:cs typeface="Candara"/>
              <a:sym typeface="Candara"/>
            </a:endParaRPr>
          </a:p>
        </p:txBody>
      </p:sp>
      <p:pic>
        <p:nvPicPr>
          <p:cNvPr id="62" name="Google Shape;62;p14"/>
          <p:cNvPicPr preferRelativeResize="0"/>
          <p:nvPr/>
        </p:nvPicPr>
        <p:blipFill>
          <a:blip r:embed="rId5">
            <a:alphaModFix/>
          </a:blip>
          <a:stretch>
            <a:fillRect/>
          </a:stretch>
        </p:blipFill>
        <p:spPr>
          <a:xfrm>
            <a:off x="6837400" y="302650"/>
            <a:ext cx="1786950" cy="4600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28947"/>
              <a:buFont typeface="Arial"/>
              <a:buNone/>
            </a:pPr>
            <a:r>
              <a:rPr lang="en" sz="3420">
                <a:latin typeface="Alegreya SC"/>
                <a:ea typeface="Alegreya SC"/>
                <a:cs typeface="Alegreya SC"/>
                <a:sym typeface="Alegreya SC"/>
              </a:rPr>
              <a:t>Data Summarization</a:t>
            </a:r>
            <a:endParaRPr/>
          </a:p>
        </p:txBody>
      </p:sp>
      <p:sp>
        <p:nvSpPr>
          <p:cNvPr id="68" name="Google Shape;68;p15"/>
          <p:cNvSpPr txBox="1"/>
          <p:nvPr>
            <p:ph idx="1" type="body"/>
          </p:nvPr>
        </p:nvSpPr>
        <p:spPr>
          <a:xfrm>
            <a:off x="150500" y="1190875"/>
            <a:ext cx="4260300" cy="34164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a:solidFill>
                  <a:schemeClr val="dk1"/>
                </a:solidFill>
                <a:latin typeface="Candara"/>
                <a:ea typeface="Candara"/>
                <a:cs typeface="Candara"/>
                <a:sym typeface="Candara"/>
              </a:rPr>
              <a:t>Benefits and Programs</a:t>
            </a:r>
            <a:endParaRPr>
              <a:solidFill>
                <a:schemeClr val="dk1"/>
              </a:solidFill>
              <a:latin typeface="Candara"/>
              <a:ea typeface="Candara"/>
              <a:cs typeface="Candara"/>
              <a:sym typeface="Candara"/>
            </a:endParaRPr>
          </a:p>
          <a:p>
            <a:pPr indent="-314325" lvl="0" marL="914400" rtl="0" algn="l">
              <a:spcBef>
                <a:spcPts val="1200"/>
              </a:spcBef>
              <a:spcAft>
                <a:spcPts val="0"/>
              </a:spcAft>
              <a:buClr>
                <a:schemeClr val="dk1"/>
              </a:buClr>
              <a:buSzPts val="1350"/>
              <a:buFont typeface="Candara"/>
              <a:buChar char="●"/>
            </a:pPr>
            <a:r>
              <a:rPr lang="en" sz="1350">
                <a:solidFill>
                  <a:schemeClr val="dk1"/>
                </a:solidFill>
                <a:latin typeface="Candara"/>
                <a:ea typeface="Candara"/>
                <a:cs typeface="Candara"/>
                <a:sym typeface="Candara"/>
              </a:rPr>
              <a:t>List of 102 benefits and programs </a:t>
            </a:r>
            <a:r>
              <a:rPr lang="en" sz="1350">
                <a:solidFill>
                  <a:schemeClr val="dk1"/>
                </a:solidFill>
                <a:latin typeface="Candara"/>
                <a:ea typeface="Candara"/>
                <a:cs typeface="Candara"/>
                <a:sym typeface="Candara"/>
              </a:rPr>
              <a:t>available</a:t>
            </a:r>
            <a:r>
              <a:rPr lang="en" sz="1350">
                <a:solidFill>
                  <a:schemeClr val="dk1"/>
                </a:solidFill>
                <a:latin typeface="Candara"/>
                <a:ea typeface="Candara"/>
                <a:cs typeface="Candara"/>
                <a:sym typeface="Candara"/>
              </a:rPr>
              <a:t> to NYC residents</a:t>
            </a:r>
            <a:endParaRPr sz="1350">
              <a:solidFill>
                <a:schemeClr val="dk1"/>
              </a:solidFill>
              <a:latin typeface="Candara"/>
              <a:ea typeface="Candara"/>
              <a:cs typeface="Candara"/>
              <a:sym typeface="Candara"/>
            </a:endParaRPr>
          </a:p>
          <a:p>
            <a:pPr indent="-314325" lvl="0" marL="914400" rtl="0" algn="l">
              <a:spcBef>
                <a:spcPts val="0"/>
              </a:spcBef>
              <a:spcAft>
                <a:spcPts val="0"/>
              </a:spcAft>
              <a:buClr>
                <a:schemeClr val="dk1"/>
              </a:buClr>
              <a:buSzPts val="1350"/>
              <a:buFont typeface="Candara"/>
              <a:buChar char="●"/>
            </a:pPr>
            <a:r>
              <a:rPr lang="en" sz="1350">
                <a:solidFill>
                  <a:schemeClr val="dk1"/>
                </a:solidFill>
                <a:latin typeface="Candara"/>
                <a:ea typeface="Candara"/>
                <a:cs typeface="Candara"/>
                <a:sym typeface="Candara"/>
              </a:rPr>
              <a:t>Every benefit and program is ran by a government agency for </a:t>
            </a:r>
            <a:r>
              <a:rPr lang="en" sz="1350">
                <a:solidFill>
                  <a:schemeClr val="dk1"/>
                </a:solidFill>
                <a:latin typeface="Candara"/>
                <a:ea typeface="Candara"/>
                <a:cs typeface="Candara"/>
                <a:sym typeface="Candara"/>
              </a:rPr>
              <a:t>specific</a:t>
            </a:r>
            <a:r>
              <a:rPr lang="en" sz="1350">
                <a:solidFill>
                  <a:schemeClr val="dk1"/>
                </a:solidFill>
                <a:latin typeface="Candara"/>
                <a:ea typeface="Candara"/>
                <a:cs typeface="Candara"/>
                <a:sym typeface="Candara"/>
              </a:rPr>
              <a:t> groups of people</a:t>
            </a:r>
            <a:endParaRPr sz="1350">
              <a:solidFill>
                <a:schemeClr val="dk1"/>
              </a:solidFill>
              <a:latin typeface="Candara"/>
              <a:ea typeface="Candara"/>
              <a:cs typeface="Candara"/>
              <a:sym typeface="Candara"/>
            </a:endParaRPr>
          </a:p>
          <a:p>
            <a:pPr indent="-314325" lvl="0" marL="914400" rtl="0" algn="l">
              <a:spcBef>
                <a:spcPts val="0"/>
              </a:spcBef>
              <a:spcAft>
                <a:spcPts val="0"/>
              </a:spcAft>
              <a:buClr>
                <a:schemeClr val="dk1"/>
              </a:buClr>
              <a:buSzPts val="1350"/>
              <a:buFont typeface="Candara"/>
              <a:buChar char="●"/>
            </a:pPr>
            <a:r>
              <a:rPr lang="en" sz="1350">
                <a:solidFill>
                  <a:schemeClr val="dk1"/>
                </a:solidFill>
                <a:latin typeface="Candara"/>
                <a:ea typeface="Candara"/>
                <a:cs typeface="Candara"/>
                <a:sym typeface="Candara"/>
              </a:rPr>
              <a:t>API created 4/26/2019 and updated weekly</a:t>
            </a:r>
            <a:endParaRPr sz="1350">
              <a:solidFill>
                <a:schemeClr val="dk1"/>
              </a:solidFill>
              <a:latin typeface="Candara"/>
              <a:ea typeface="Candara"/>
              <a:cs typeface="Candara"/>
              <a:sym typeface="Candara"/>
            </a:endParaRPr>
          </a:p>
          <a:p>
            <a:pPr indent="-314325" lvl="0" marL="914400" rtl="0" algn="l">
              <a:spcBef>
                <a:spcPts val="0"/>
              </a:spcBef>
              <a:spcAft>
                <a:spcPts val="0"/>
              </a:spcAft>
              <a:buClr>
                <a:schemeClr val="dk1"/>
              </a:buClr>
              <a:buSzPts val="1350"/>
              <a:buFont typeface="Candara"/>
              <a:buChar char="●"/>
            </a:pPr>
            <a:r>
              <a:rPr lang="en" sz="1350">
                <a:solidFill>
                  <a:schemeClr val="dk1"/>
                </a:solidFill>
                <a:latin typeface="Candara"/>
                <a:ea typeface="Candara"/>
                <a:cs typeface="Candara"/>
                <a:sym typeface="Candara"/>
              </a:rPr>
              <a:t>Dataset includes program categories, population served, and summary descriptions </a:t>
            </a:r>
            <a:endParaRPr sz="1350">
              <a:solidFill>
                <a:schemeClr val="dk1"/>
              </a:solidFill>
              <a:latin typeface="Candara"/>
              <a:ea typeface="Candara"/>
              <a:cs typeface="Candara"/>
              <a:sym typeface="Candara"/>
            </a:endParaRPr>
          </a:p>
          <a:p>
            <a:pPr indent="0" lvl="0" marL="0" rtl="0" algn="l">
              <a:spcBef>
                <a:spcPts val="1200"/>
              </a:spcBef>
              <a:spcAft>
                <a:spcPts val="0"/>
              </a:spcAft>
              <a:buNone/>
            </a:pPr>
            <a:r>
              <a:rPr lang="en" sz="900" u="sng">
                <a:solidFill>
                  <a:srgbClr val="F1C232"/>
                </a:solidFill>
                <a:latin typeface="Candara"/>
                <a:ea typeface="Candara"/>
                <a:cs typeface="Candara"/>
                <a:sym typeface="Candara"/>
                <a:hlinkClick r:id="rId3">
                  <a:extLst>
                    <a:ext uri="{A12FA001-AC4F-418D-AE19-62706E023703}">
                      <ahyp:hlinkClr val="tx"/>
                    </a:ext>
                  </a:extLst>
                </a:hlinkClick>
              </a:rPr>
              <a:t>https://data.cityofnewyork.us/Social-Services/Benefits-and-Programs-API/kvhd-5fmu</a:t>
            </a:r>
            <a:endParaRPr sz="900">
              <a:solidFill>
                <a:srgbClr val="F1C232"/>
              </a:solidFill>
              <a:latin typeface="Candara"/>
              <a:ea typeface="Candara"/>
              <a:cs typeface="Candara"/>
              <a:sym typeface="Candara"/>
            </a:endParaRPr>
          </a:p>
          <a:p>
            <a:pPr indent="0" lvl="0" marL="914400" rtl="0" algn="l">
              <a:spcBef>
                <a:spcPts val="1200"/>
              </a:spcBef>
              <a:spcAft>
                <a:spcPts val="0"/>
              </a:spcAft>
              <a:buNone/>
            </a:pPr>
            <a:r>
              <a:t/>
            </a:r>
            <a:endParaRPr sz="1150">
              <a:solidFill>
                <a:srgbClr val="5E5E5E"/>
              </a:solidFill>
              <a:latin typeface="Candara"/>
              <a:ea typeface="Candara"/>
              <a:cs typeface="Candara"/>
              <a:sym typeface="Candara"/>
            </a:endParaRPr>
          </a:p>
          <a:p>
            <a:pPr indent="0" lvl="0" marL="0" rtl="0" algn="l">
              <a:spcBef>
                <a:spcPts val="1200"/>
              </a:spcBef>
              <a:spcAft>
                <a:spcPts val="1200"/>
              </a:spcAft>
              <a:buNone/>
            </a:pPr>
            <a:r>
              <a:t/>
            </a:r>
            <a:endParaRPr>
              <a:latin typeface="Candara"/>
              <a:ea typeface="Candara"/>
              <a:cs typeface="Candara"/>
              <a:sym typeface="Candara"/>
            </a:endParaRPr>
          </a:p>
        </p:txBody>
      </p:sp>
      <p:sp>
        <p:nvSpPr>
          <p:cNvPr id="69" name="Google Shape;69;p15"/>
          <p:cNvSpPr txBox="1"/>
          <p:nvPr>
            <p:ph idx="1" type="body"/>
          </p:nvPr>
        </p:nvSpPr>
        <p:spPr>
          <a:xfrm>
            <a:off x="4648000" y="1190875"/>
            <a:ext cx="4260300" cy="3416400"/>
          </a:xfrm>
          <a:prstGeom prst="rect">
            <a:avLst/>
          </a:prstGeom>
        </p:spPr>
        <p:txBody>
          <a:bodyPr anchorCtr="0" anchor="t" bIns="91425" lIns="91425" spcFirstLastPara="1" rIns="91425" wrap="square" tIns="91425">
            <a:normAutofit fontScale="77500" lnSpcReduction="20000"/>
          </a:bodyPr>
          <a:lstStyle/>
          <a:p>
            <a:pPr indent="0" lvl="0" marL="457200" rtl="0" algn="ctr">
              <a:spcBef>
                <a:spcPts val="0"/>
              </a:spcBef>
              <a:spcAft>
                <a:spcPts val="0"/>
              </a:spcAft>
              <a:buNone/>
            </a:pPr>
            <a:r>
              <a:rPr lang="en" sz="2187">
                <a:solidFill>
                  <a:schemeClr val="dk1"/>
                </a:solidFill>
                <a:latin typeface="Candara"/>
                <a:ea typeface="Candara"/>
                <a:cs typeface="Candara"/>
                <a:sym typeface="Candara"/>
              </a:rPr>
              <a:t>City </a:t>
            </a:r>
            <a:r>
              <a:rPr lang="en" sz="2187">
                <a:solidFill>
                  <a:schemeClr val="dk1"/>
                </a:solidFill>
                <a:latin typeface="Candara"/>
                <a:ea typeface="Candara"/>
                <a:cs typeface="Candara"/>
                <a:sym typeface="Candara"/>
              </a:rPr>
              <a:t>Council</a:t>
            </a:r>
            <a:endParaRPr sz="2187">
              <a:solidFill>
                <a:schemeClr val="dk1"/>
              </a:solidFill>
              <a:latin typeface="Candara"/>
              <a:ea typeface="Candara"/>
              <a:cs typeface="Candara"/>
              <a:sym typeface="Candara"/>
            </a:endParaRPr>
          </a:p>
          <a:p>
            <a:pPr indent="-317182" lvl="0" marL="914400" rtl="0" algn="l">
              <a:spcBef>
                <a:spcPts val="1200"/>
              </a:spcBef>
              <a:spcAft>
                <a:spcPts val="0"/>
              </a:spcAft>
              <a:buClr>
                <a:schemeClr val="dk1"/>
              </a:buClr>
              <a:buSzPct val="100000"/>
              <a:buFont typeface="Candara"/>
              <a:buChar char="●"/>
            </a:pPr>
            <a:r>
              <a:rPr lang="en">
                <a:solidFill>
                  <a:schemeClr val="dk1"/>
                </a:solidFill>
                <a:latin typeface="Candara"/>
                <a:ea typeface="Candara"/>
                <a:cs typeface="Candara"/>
                <a:sym typeface="Candara"/>
              </a:rPr>
              <a:t>Oversee NYC functions such as human services, infrastructure, and government affairs</a:t>
            </a:r>
            <a:endParaRPr>
              <a:solidFill>
                <a:schemeClr val="dk1"/>
              </a:solidFill>
              <a:latin typeface="Candara"/>
              <a:ea typeface="Candara"/>
              <a:cs typeface="Candara"/>
              <a:sym typeface="Candara"/>
            </a:endParaRPr>
          </a:p>
          <a:p>
            <a:pPr indent="-317182" lvl="0" marL="914400" rtl="0" algn="l">
              <a:spcBef>
                <a:spcPts val="0"/>
              </a:spcBef>
              <a:spcAft>
                <a:spcPts val="0"/>
              </a:spcAft>
              <a:buClr>
                <a:schemeClr val="dk1"/>
              </a:buClr>
              <a:buSzPct val="100000"/>
              <a:buFont typeface="Candara"/>
              <a:buChar char="●"/>
            </a:pPr>
            <a:r>
              <a:rPr lang="en">
                <a:solidFill>
                  <a:schemeClr val="dk1"/>
                </a:solidFill>
                <a:latin typeface="Candara"/>
                <a:ea typeface="Candara"/>
                <a:cs typeface="Candara"/>
                <a:sym typeface="Candara"/>
              </a:rPr>
              <a:t>Every committee has Chair Council Member with a minimum of 5 members and meets minimum of once per month</a:t>
            </a:r>
            <a:endParaRPr>
              <a:solidFill>
                <a:schemeClr val="dk1"/>
              </a:solidFill>
              <a:latin typeface="Candara"/>
              <a:ea typeface="Candara"/>
              <a:cs typeface="Candara"/>
              <a:sym typeface="Candara"/>
            </a:endParaRPr>
          </a:p>
          <a:p>
            <a:pPr indent="-317182" lvl="0" marL="914400" rtl="0" algn="l">
              <a:spcBef>
                <a:spcPts val="0"/>
              </a:spcBef>
              <a:spcAft>
                <a:spcPts val="0"/>
              </a:spcAft>
              <a:buClr>
                <a:schemeClr val="dk1"/>
              </a:buClr>
              <a:buSzPct val="100000"/>
              <a:buFont typeface="Candara"/>
              <a:buChar char="●"/>
            </a:pPr>
            <a:r>
              <a:rPr lang="en">
                <a:solidFill>
                  <a:schemeClr val="dk1"/>
                </a:solidFill>
                <a:latin typeface="Candara"/>
                <a:ea typeface="Candara"/>
                <a:cs typeface="Candara"/>
                <a:sym typeface="Candara"/>
              </a:rPr>
              <a:t>API created 1/1/2018 and updated weekly </a:t>
            </a:r>
            <a:endParaRPr>
              <a:solidFill>
                <a:schemeClr val="dk1"/>
              </a:solidFill>
              <a:latin typeface="Candara"/>
              <a:ea typeface="Candara"/>
              <a:cs typeface="Candara"/>
              <a:sym typeface="Candara"/>
            </a:endParaRPr>
          </a:p>
          <a:p>
            <a:pPr indent="-317182" lvl="0" marL="914400" rtl="0" algn="l">
              <a:spcBef>
                <a:spcPts val="0"/>
              </a:spcBef>
              <a:spcAft>
                <a:spcPts val="0"/>
              </a:spcAft>
              <a:buClr>
                <a:schemeClr val="dk1"/>
              </a:buClr>
              <a:buSzPct val="100000"/>
              <a:buFont typeface="Candara"/>
              <a:buChar char="●"/>
            </a:pPr>
            <a:r>
              <a:rPr lang="en">
                <a:solidFill>
                  <a:schemeClr val="dk1"/>
                </a:solidFill>
                <a:latin typeface="Candara"/>
                <a:ea typeface="Candara"/>
                <a:cs typeface="Candara"/>
                <a:sym typeface="Candara"/>
              </a:rPr>
              <a:t>Dataset includes names of each member with their committee, starting date, and ending date</a:t>
            </a:r>
            <a:endParaRPr>
              <a:solidFill>
                <a:schemeClr val="dk1"/>
              </a:solidFill>
              <a:latin typeface="Candara"/>
              <a:ea typeface="Candara"/>
              <a:cs typeface="Candara"/>
              <a:sym typeface="Candara"/>
            </a:endParaRPr>
          </a:p>
          <a:p>
            <a:pPr indent="0" lvl="0" marL="0" rtl="0" algn="l">
              <a:spcBef>
                <a:spcPts val="1200"/>
              </a:spcBef>
              <a:spcAft>
                <a:spcPts val="0"/>
              </a:spcAft>
              <a:buNone/>
            </a:pPr>
            <a:r>
              <a:rPr lang="en" sz="1200" u="sng">
                <a:solidFill>
                  <a:srgbClr val="F1C232"/>
                </a:solidFill>
                <a:latin typeface="Candara"/>
                <a:ea typeface="Candara"/>
                <a:cs typeface="Candara"/>
                <a:sym typeface="Candara"/>
                <a:hlinkClick r:id="rId4">
                  <a:extLst>
                    <a:ext uri="{A12FA001-AC4F-418D-AE19-62706E023703}">
                      <ahyp:hlinkClr val="tx"/>
                    </a:ext>
                  </a:extLst>
                </a:hlinkClick>
              </a:rPr>
              <a:t>https://data.cityofnewyork.us/City-Government/NYC-City-Council-Committee-Membership/aabe-yfm9</a:t>
            </a:r>
            <a:endParaRPr sz="1200">
              <a:solidFill>
                <a:srgbClr val="F1C232"/>
              </a:solidFill>
              <a:latin typeface="Candara"/>
              <a:ea typeface="Candara"/>
              <a:cs typeface="Candara"/>
              <a:sym typeface="Candara"/>
            </a:endParaRPr>
          </a:p>
          <a:p>
            <a:pPr indent="0" lvl="0" marL="0" rtl="0" algn="l">
              <a:spcBef>
                <a:spcPts val="1200"/>
              </a:spcBef>
              <a:spcAft>
                <a:spcPts val="1200"/>
              </a:spcAft>
              <a:buNone/>
            </a:pPr>
            <a:r>
              <a:t/>
            </a:r>
            <a:endParaRPr>
              <a:latin typeface="Candara"/>
              <a:ea typeface="Candara"/>
              <a:cs typeface="Candara"/>
              <a:sym typeface="Canda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20">
                <a:latin typeface="Alegreya SC"/>
                <a:ea typeface="Alegreya SC"/>
                <a:cs typeface="Alegreya SC"/>
                <a:sym typeface="Alegreya SC"/>
              </a:rPr>
              <a:t>Data Cleaning</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Candara"/>
              <a:buChar char="●"/>
            </a:pPr>
            <a:r>
              <a:rPr lang="en">
                <a:solidFill>
                  <a:schemeClr val="dk1"/>
                </a:solidFill>
                <a:latin typeface="Candara"/>
                <a:ea typeface="Candara"/>
                <a:cs typeface="Candara"/>
                <a:sym typeface="Candara"/>
              </a:rPr>
              <a:t>Two csv files Jupyter Notebook Python 3</a:t>
            </a:r>
            <a:endParaRPr>
              <a:solidFill>
                <a:schemeClr val="dk1"/>
              </a:solidFill>
              <a:latin typeface="Candara"/>
              <a:ea typeface="Candara"/>
              <a:cs typeface="Candara"/>
              <a:sym typeface="Candara"/>
            </a:endParaRPr>
          </a:p>
          <a:p>
            <a:pPr indent="-342900" lvl="0" marL="457200" rtl="0" algn="l">
              <a:spcBef>
                <a:spcPts val="0"/>
              </a:spcBef>
              <a:spcAft>
                <a:spcPts val="0"/>
              </a:spcAft>
              <a:buClr>
                <a:schemeClr val="dk1"/>
              </a:buClr>
              <a:buSzPts val="1800"/>
              <a:buFont typeface="Candara"/>
              <a:buChar char="●"/>
            </a:pPr>
            <a:r>
              <a:rPr lang="en">
                <a:solidFill>
                  <a:schemeClr val="dk1"/>
                </a:solidFill>
                <a:latin typeface="Candara"/>
                <a:ea typeface="Candara"/>
                <a:cs typeface="Candara"/>
                <a:sym typeface="Candara"/>
              </a:rPr>
              <a:t>Deleted columns and timestamp with </a:t>
            </a:r>
            <a:r>
              <a:rPr lang="en">
                <a:solidFill>
                  <a:schemeClr val="dk1"/>
                </a:solidFill>
                <a:latin typeface="Candara"/>
                <a:ea typeface="Candara"/>
                <a:cs typeface="Candara"/>
                <a:sym typeface="Candara"/>
              </a:rPr>
              <a:t>unnecessary</a:t>
            </a:r>
            <a:r>
              <a:rPr lang="en">
                <a:solidFill>
                  <a:schemeClr val="dk1"/>
                </a:solidFill>
                <a:latin typeface="Candara"/>
                <a:ea typeface="Candara"/>
                <a:cs typeface="Candara"/>
                <a:sym typeface="Candara"/>
              </a:rPr>
              <a:t> information</a:t>
            </a:r>
            <a:endParaRPr>
              <a:solidFill>
                <a:schemeClr val="dk1"/>
              </a:solidFill>
              <a:latin typeface="Candara"/>
              <a:ea typeface="Candara"/>
              <a:cs typeface="Candara"/>
              <a:sym typeface="Candara"/>
            </a:endParaRPr>
          </a:p>
          <a:p>
            <a:pPr indent="-342900" lvl="0" marL="457200" rtl="0" algn="l">
              <a:spcBef>
                <a:spcPts val="0"/>
              </a:spcBef>
              <a:spcAft>
                <a:spcPts val="0"/>
              </a:spcAft>
              <a:buClr>
                <a:schemeClr val="dk1"/>
              </a:buClr>
              <a:buSzPts val="1800"/>
              <a:buFont typeface="Candara"/>
              <a:buChar char="●"/>
            </a:pPr>
            <a:r>
              <a:rPr lang="en">
                <a:solidFill>
                  <a:schemeClr val="dk1"/>
                </a:solidFill>
                <a:latin typeface="Candara"/>
                <a:ea typeface="Candara"/>
                <a:cs typeface="Candara"/>
                <a:sym typeface="Candara"/>
              </a:rPr>
              <a:t>Benefits and Programs dataframe = qualitative 102 rows x 12 columns					City Council dataframe = mainly qualitative 402 rows x 11 columns</a:t>
            </a:r>
            <a:endParaRPr>
              <a:solidFill>
                <a:schemeClr val="dk1"/>
              </a:solidFill>
              <a:latin typeface="Candara"/>
              <a:ea typeface="Candara"/>
              <a:cs typeface="Candara"/>
              <a:sym typeface="Candara"/>
            </a:endParaRPr>
          </a:p>
        </p:txBody>
      </p:sp>
      <p:pic>
        <p:nvPicPr>
          <p:cNvPr id="76" name="Google Shape;76;p16"/>
          <p:cNvPicPr preferRelativeResize="0"/>
          <p:nvPr/>
        </p:nvPicPr>
        <p:blipFill>
          <a:blip r:embed="rId3">
            <a:alphaModFix/>
          </a:blip>
          <a:stretch>
            <a:fillRect/>
          </a:stretch>
        </p:blipFill>
        <p:spPr>
          <a:xfrm>
            <a:off x="1138474" y="2604550"/>
            <a:ext cx="2632475" cy="2261350"/>
          </a:xfrm>
          <a:prstGeom prst="rect">
            <a:avLst/>
          </a:prstGeom>
          <a:noFill/>
          <a:ln>
            <a:noFill/>
          </a:ln>
        </p:spPr>
      </p:pic>
      <p:pic>
        <p:nvPicPr>
          <p:cNvPr id="77" name="Google Shape;77;p16"/>
          <p:cNvPicPr preferRelativeResize="0"/>
          <p:nvPr/>
        </p:nvPicPr>
        <p:blipFill>
          <a:blip r:embed="rId4">
            <a:alphaModFix/>
          </a:blip>
          <a:stretch>
            <a:fillRect/>
          </a:stretch>
        </p:blipFill>
        <p:spPr>
          <a:xfrm>
            <a:off x="5608513" y="2554125"/>
            <a:ext cx="2200275" cy="236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1523400" y="106900"/>
            <a:ext cx="6200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20">
                <a:latin typeface="Alegreya SC"/>
                <a:ea typeface="Alegreya SC"/>
                <a:cs typeface="Alegreya SC"/>
                <a:sym typeface="Alegreya SC"/>
              </a:rPr>
              <a:t>Data Exploration</a:t>
            </a:r>
            <a:endParaRPr/>
          </a:p>
        </p:txBody>
      </p:sp>
      <p:sp>
        <p:nvSpPr>
          <p:cNvPr id="83" name="Google Shape;83;p17"/>
          <p:cNvSpPr txBox="1"/>
          <p:nvPr>
            <p:ph idx="1" type="body"/>
          </p:nvPr>
        </p:nvSpPr>
        <p:spPr>
          <a:xfrm>
            <a:off x="3276125" y="505050"/>
            <a:ext cx="3423900" cy="20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dk1"/>
                </a:solidFill>
                <a:latin typeface="Candara"/>
                <a:ea typeface="Candara"/>
                <a:cs typeface="Candara"/>
                <a:sym typeface="Candara"/>
              </a:rPr>
              <a:t>Benefits and Programs</a:t>
            </a:r>
            <a:endParaRPr sz="2100">
              <a:solidFill>
                <a:schemeClr val="dk1"/>
              </a:solidFill>
              <a:latin typeface="Candara"/>
              <a:ea typeface="Candara"/>
              <a:cs typeface="Candara"/>
              <a:sym typeface="Candara"/>
            </a:endParaRPr>
          </a:p>
          <a:p>
            <a:pPr indent="0" lvl="0" marL="457200" rtl="0" algn="l">
              <a:spcBef>
                <a:spcPts val="120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4432750" y="1532050"/>
            <a:ext cx="4460475" cy="2891575"/>
          </a:xfrm>
          <a:prstGeom prst="rect">
            <a:avLst/>
          </a:prstGeom>
          <a:noFill/>
          <a:ln>
            <a:noFill/>
          </a:ln>
        </p:spPr>
      </p:pic>
      <p:pic>
        <p:nvPicPr>
          <p:cNvPr id="85" name="Google Shape;85;p17"/>
          <p:cNvPicPr preferRelativeResize="0"/>
          <p:nvPr/>
        </p:nvPicPr>
        <p:blipFill>
          <a:blip r:embed="rId4">
            <a:alphaModFix/>
          </a:blip>
          <a:stretch>
            <a:fillRect/>
          </a:stretch>
        </p:blipFill>
        <p:spPr>
          <a:xfrm>
            <a:off x="100600" y="1574550"/>
            <a:ext cx="4198024" cy="1994395"/>
          </a:xfrm>
          <a:prstGeom prst="rect">
            <a:avLst/>
          </a:prstGeom>
          <a:noFill/>
          <a:ln>
            <a:noFill/>
          </a:ln>
        </p:spPr>
      </p:pic>
      <p:sp>
        <p:nvSpPr>
          <p:cNvPr id="86" name="Google Shape;86;p17"/>
          <p:cNvSpPr txBox="1"/>
          <p:nvPr/>
        </p:nvSpPr>
        <p:spPr>
          <a:xfrm>
            <a:off x="1680475" y="4023425"/>
            <a:ext cx="34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ndara"/>
                <a:ea typeface="Candara"/>
                <a:cs typeface="Candara"/>
                <a:sym typeface="Candara"/>
              </a:rPr>
              <a:t>Only took top 6 agencies </a:t>
            </a:r>
            <a:endParaRPr>
              <a:solidFill>
                <a:schemeClr val="dk1"/>
              </a:solidFill>
              <a:latin typeface="Candara"/>
              <a:ea typeface="Candara"/>
              <a:cs typeface="Candara"/>
              <a:sym typeface="Candara"/>
            </a:endParaRPr>
          </a:p>
        </p:txBody>
      </p:sp>
      <p:cxnSp>
        <p:nvCxnSpPr>
          <p:cNvPr id="87" name="Google Shape;87;p17"/>
          <p:cNvCxnSpPr/>
          <p:nvPr/>
        </p:nvCxnSpPr>
        <p:spPr>
          <a:xfrm flipH="1" rot="10800000">
            <a:off x="3728500" y="3834650"/>
            <a:ext cx="615300" cy="389100"/>
          </a:xfrm>
          <a:prstGeom prst="straightConnector1">
            <a:avLst/>
          </a:prstGeom>
          <a:noFill/>
          <a:ln cap="flat" cmpd="sng" w="9525">
            <a:solidFill>
              <a:schemeClr val="dk1"/>
            </a:solidFill>
            <a:prstDash val="solid"/>
            <a:round/>
            <a:headEnd len="med" w="med" type="none"/>
            <a:tailEnd len="med" w="med" type="triangle"/>
          </a:ln>
        </p:spPr>
      </p:cxnSp>
      <p:cxnSp>
        <p:nvCxnSpPr>
          <p:cNvPr id="88" name="Google Shape;88;p17"/>
          <p:cNvCxnSpPr/>
          <p:nvPr/>
        </p:nvCxnSpPr>
        <p:spPr>
          <a:xfrm>
            <a:off x="1924400" y="3678975"/>
            <a:ext cx="438600" cy="438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912400" y="509800"/>
            <a:ext cx="4040400" cy="130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Candara"/>
                <a:ea typeface="Candara"/>
                <a:cs typeface="Candara"/>
                <a:sym typeface="Candara"/>
              </a:rPr>
              <a:t>City Council</a:t>
            </a:r>
            <a:endParaRPr>
              <a:solidFill>
                <a:schemeClr val="dk1"/>
              </a:solidFill>
              <a:latin typeface="Candara"/>
              <a:ea typeface="Candara"/>
              <a:cs typeface="Candara"/>
              <a:sym typeface="Candara"/>
            </a:endParaRPr>
          </a:p>
          <a:p>
            <a:pPr indent="0" lvl="0" marL="457200" rtl="0" algn="l">
              <a:spcBef>
                <a:spcPts val="1200"/>
              </a:spcBef>
              <a:spcAft>
                <a:spcPts val="1200"/>
              </a:spcAft>
              <a:buNone/>
            </a:pPr>
            <a:r>
              <a:t/>
            </a:r>
            <a:endParaRPr>
              <a:solidFill>
                <a:schemeClr val="dk1"/>
              </a:solidFill>
              <a:latin typeface="Candara"/>
              <a:ea typeface="Candara"/>
              <a:cs typeface="Candara"/>
              <a:sym typeface="Candara"/>
            </a:endParaRPr>
          </a:p>
        </p:txBody>
      </p:sp>
      <p:sp>
        <p:nvSpPr>
          <p:cNvPr id="94" name="Google Shape;94;p18"/>
          <p:cNvSpPr txBox="1"/>
          <p:nvPr>
            <p:ph type="title"/>
          </p:nvPr>
        </p:nvSpPr>
        <p:spPr>
          <a:xfrm>
            <a:off x="1523400" y="106900"/>
            <a:ext cx="6200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20">
                <a:latin typeface="Alegreya SC"/>
                <a:ea typeface="Alegreya SC"/>
                <a:cs typeface="Alegreya SC"/>
                <a:sym typeface="Alegreya SC"/>
              </a:rPr>
              <a:t>Data Exploration</a:t>
            </a:r>
            <a:endParaRPr/>
          </a:p>
        </p:txBody>
      </p:sp>
      <p:pic>
        <p:nvPicPr>
          <p:cNvPr id="95" name="Google Shape;95;p18"/>
          <p:cNvPicPr preferRelativeResize="0"/>
          <p:nvPr/>
        </p:nvPicPr>
        <p:blipFill>
          <a:blip r:embed="rId3">
            <a:alphaModFix/>
          </a:blip>
          <a:stretch>
            <a:fillRect/>
          </a:stretch>
        </p:blipFill>
        <p:spPr>
          <a:xfrm>
            <a:off x="201925" y="1209000"/>
            <a:ext cx="4304825" cy="1548500"/>
          </a:xfrm>
          <a:prstGeom prst="rect">
            <a:avLst/>
          </a:prstGeom>
          <a:noFill/>
          <a:ln>
            <a:noFill/>
          </a:ln>
        </p:spPr>
      </p:pic>
      <p:pic>
        <p:nvPicPr>
          <p:cNvPr id="96" name="Google Shape;96;p18"/>
          <p:cNvPicPr preferRelativeResize="0"/>
          <p:nvPr/>
        </p:nvPicPr>
        <p:blipFill>
          <a:blip r:embed="rId4">
            <a:alphaModFix/>
          </a:blip>
          <a:stretch>
            <a:fillRect/>
          </a:stretch>
        </p:blipFill>
        <p:spPr>
          <a:xfrm>
            <a:off x="4645000" y="1463700"/>
            <a:ext cx="4332451" cy="2394405"/>
          </a:xfrm>
          <a:prstGeom prst="rect">
            <a:avLst/>
          </a:prstGeom>
          <a:noFill/>
          <a:ln>
            <a:noFill/>
          </a:ln>
        </p:spPr>
      </p:pic>
      <p:sp>
        <p:nvSpPr>
          <p:cNvPr id="97" name="Google Shape;97;p18"/>
          <p:cNvSpPr txBox="1"/>
          <p:nvPr/>
        </p:nvSpPr>
        <p:spPr>
          <a:xfrm>
            <a:off x="909300" y="3705050"/>
            <a:ext cx="34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ndara"/>
                <a:ea typeface="Candara"/>
                <a:cs typeface="Candara"/>
                <a:sym typeface="Candara"/>
              </a:rPr>
              <a:t>Only took committees with 10+ members </a:t>
            </a:r>
            <a:endParaRPr>
              <a:solidFill>
                <a:schemeClr val="dk1"/>
              </a:solidFill>
              <a:latin typeface="Candara"/>
              <a:ea typeface="Candara"/>
              <a:cs typeface="Candara"/>
              <a:sym typeface="Candara"/>
            </a:endParaRPr>
          </a:p>
        </p:txBody>
      </p:sp>
      <p:cxnSp>
        <p:nvCxnSpPr>
          <p:cNvPr id="98" name="Google Shape;98;p18"/>
          <p:cNvCxnSpPr/>
          <p:nvPr/>
        </p:nvCxnSpPr>
        <p:spPr>
          <a:xfrm flipH="1" rot="10800000">
            <a:off x="3466725" y="3403150"/>
            <a:ext cx="1117800" cy="367800"/>
          </a:xfrm>
          <a:prstGeom prst="straightConnector1">
            <a:avLst/>
          </a:prstGeom>
          <a:noFill/>
          <a:ln cap="flat" cmpd="sng" w="9525">
            <a:solidFill>
              <a:schemeClr val="dk1"/>
            </a:solidFill>
            <a:prstDash val="solid"/>
            <a:round/>
            <a:headEnd len="med" w="med" type="none"/>
            <a:tailEnd len="med" w="med" type="triangle"/>
          </a:ln>
        </p:spPr>
      </p:cxnSp>
      <p:cxnSp>
        <p:nvCxnSpPr>
          <p:cNvPr id="99" name="Google Shape;99;p18"/>
          <p:cNvCxnSpPr/>
          <p:nvPr/>
        </p:nvCxnSpPr>
        <p:spPr>
          <a:xfrm>
            <a:off x="2101275" y="2829975"/>
            <a:ext cx="0" cy="834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1266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Alegreya SC"/>
                <a:ea typeface="Alegreya SC"/>
                <a:cs typeface="Alegreya SC"/>
                <a:sym typeface="Alegreya SC"/>
              </a:rPr>
              <a:t>Diving Deeper</a:t>
            </a:r>
            <a:endParaRPr>
              <a:latin typeface="Alegreya SC"/>
              <a:ea typeface="Alegreya SC"/>
              <a:cs typeface="Alegreya SC"/>
              <a:sym typeface="Alegreya SC"/>
            </a:endParaRPr>
          </a:p>
        </p:txBody>
      </p:sp>
      <p:pic>
        <p:nvPicPr>
          <p:cNvPr id="105" name="Google Shape;105;p19"/>
          <p:cNvPicPr preferRelativeResize="0"/>
          <p:nvPr/>
        </p:nvPicPr>
        <p:blipFill>
          <a:blip r:embed="rId3">
            <a:alphaModFix/>
          </a:blip>
          <a:stretch>
            <a:fillRect/>
          </a:stretch>
        </p:blipFill>
        <p:spPr>
          <a:xfrm>
            <a:off x="258525" y="979100"/>
            <a:ext cx="3469975" cy="3924224"/>
          </a:xfrm>
          <a:prstGeom prst="rect">
            <a:avLst/>
          </a:prstGeom>
          <a:noFill/>
          <a:ln>
            <a:noFill/>
          </a:ln>
        </p:spPr>
      </p:pic>
      <p:sp>
        <p:nvSpPr>
          <p:cNvPr id="106" name="Google Shape;106;p19"/>
          <p:cNvSpPr txBox="1"/>
          <p:nvPr>
            <p:ph idx="1" type="body"/>
          </p:nvPr>
        </p:nvSpPr>
        <p:spPr>
          <a:xfrm>
            <a:off x="3290275" y="505050"/>
            <a:ext cx="3423900" cy="20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dk1"/>
                </a:solidFill>
                <a:latin typeface="Candara"/>
                <a:ea typeface="Candara"/>
                <a:cs typeface="Candara"/>
                <a:sym typeface="Candara"/>
              </a:rPr>
              <a:t>Benefits and Programs</a:t>
            </a:r>
            <a:endParaRPr sz="2100">
              <a:solidFill>
                <a:schemeClr val="dk1"/>
              </a:solidFill>
              <a:latin typeface="Candara"/>
              <a:ea typeface="Candara"/>
              <a:cs typeface="Candara"/>
              <a:sym typeface="Candara"/>
            </a:endParaRPr>
          </a:p>
          <a:p>
            <a:pPr indent="0" lvl="0" marL="457200" rtl="0" algn="l">
              <a:spcBef>
                <a:spcPts val="1200"/>
              </a:spcBef>
              <a:spcAft>
                <a:spcPts val="1200"/>
              </a:spcAft>
              <a:buNone/>
            </a:pPr>
            <a:r>
              <a:t/>
            </a:r>
            <a:endParaRPr/>
          </a:p>
        </p:txBody>
      </p:sp>
      <p:sp>
        <p:nvSpPr>
          <p:cNvPr id="107" name="Google Shape;107;p19"/>
          <p:cNvSpPr txBox="1"/>
          <p:nvPr/>
        </p:nvSpPr>
        <p:spPr>
          <a:xfrm>
            <a:off x="4174225" y="1259350"/>
            <a:ext cx="35163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ndara"/>
              <a:buChar char="●"/>
            </a:pPr>
            <a:r>
              <a:rPr lang="en">
                <a:solidFill>
                  <a:schemeClr val="dk1"/>
                </a:solidFill>
                <a:latin typeface="Candara"/>
                <a:ea typeface="Candara"/>
                <a:cs typeface="Candara"/>
                <a:sym typeface="Candara"/>
              </a:rPr>
              <a:t>Certain program categories only exist in one page types which </a:t>
            </a:r>
            <a:r>
              <a:rPr lang="en">
                <a:solidFill>
                  <a:schemeClr val="dk1"/>
                </a:solidFill>
                <a:latin typeface="Candara"/>
                <a:ea typeface="Candara"/>
                <a:cs typeface="Candara"/>
                <a:sym typeface="Candara"/>
              </a:rPr>
              <a:t>includes</a:t>
            </a:r>
            <a:r>
              <a:rPr lang="en">
                <a:solidFill>
                  <a:schemeClr val="dk1"/>
                </a:solidFill>
                <a:latin typeface="Candara"/>
                <a:ea typeface="Candara"/>
                <a:cs typeface="Candara"/>
                <a:sym typeface="Candara"/>
              </a:rPr>
              <a:t>; Enrichment, Housing, Child Care, </a:t>
            </a:r>
            <a:r>
              <a:rPr lang="en">
                <a:solidFill>
                  <a:schemeClr val="dk1"/>
                </a:solidFill>
                <a:latin typeface="Candara"/>
                <a:ea typeface="Candara"/>
                <a:cs typeface="Candara"/>
                <a:sym typeface="Candara"/>
              </a:rPr>
              <a:t>People</a:t>
            </a:r>
            <a:r>
              <a:rPr lang="en">
                <a:solidFill>
                  <a:schemeClr val="dk1"/>
                </a:solidFill>
                <a:latin typeface="Candara"/>
                <a:ea typeface="Candara"/>
                <a:cs typeface="Candara"/>
                <a:sym typeface="Candara"/>
              </a:rPr>
              <a:t> with Disabilities, Work, and CIty ID Card</a:t>
            </a:r>
            <a:endParaRPr>
              <a:solidFill>
                <a:schemeClr val="dk1"/>
              </a:solidFill>
              <a:latin typeface="Candara"/>
              <a:ea typeface="Candara"/>
              <a:cs typeface="Candara"/>
              <a:sym typeface="Candara"/>
            </a:endParaRPr>
          </a:p>
          <a:p>
            <a:pPr indent="-317500" lvl="0" marL="457200" rtl="0" algn="l">
              <a:spcBef>
                <a:spcPts val="0"/>
              </a:spcBef>
              <a:spcAft>
                <a:spcPts val="0"/>
              </a:spcAft>
              <a:buClr>
                <a:schemeClr val="dk1"/>
              </a:buClr>
              <a:buSzPts val="1400"/>
              <a:buFont typeface="Candara"/>
              <a:buChar char="●"/>
            </a:pPr>
            <a:r>
              <a:rPr lang="en">
                <a:solidFill>
                  <a:schemeClr val="dk1"/>
                </a:solidFill>
                <a:latin typeface="Candara"/>
                <a:ea typeface="Candara"/>
                <a:cs typeface="Candara"/>
                <a:sym typeface="Candara"/>
              </a:rPr>
              <a:t>Some programs exist in two </a:t>
            </a:r>
            <a:r>
              <a:rPr lang="en">
                <a:solidFill>
                  <a:schemeClr val="dk1"/>
                </a:solidFill>
                <a:latin typeface="Candara"/>
                <a:ea typeface="Candara"/>
                <a:cs typeface="Candara"/>
                <a:sym typeface="Candara"/>
              </a:rPr>
              <a:t>categories</a:t>
            </a:r>
            <a:r>
              <a:rPr lang="en">
                <a:solidFill>
                  <a:schemeClr val="dk1"/>
                </a:solidFill>
                <a:latin typeface="Candara"/>
                <a:ea typeface="Candara"/>
                <a:cs typeface="Candara"/>
                <a:sym typeface="Candara"/>
              </a:rPr>
              <a:t> such as; Cash &amp; expenses, Food, and Education</a:t>
            </a:r>
            <a:endParaRPr>
              <a:solidFill>
                <a:schemeClr val="dk1"/>
              </a:solidFill>
              <a:latin typeface="Candara"/>
              <a:ea typeface="Candara"/>
              <a:cs typeface="Candara"/>
              <a:sym typeface="Candara"/>
            </a:endParaRPr>
          </a:p>
          <a:p>
            <a:pPr indent="-317500" lvl="0" marL="457200" rtl="0" algn="l">
              <a:spcBef>
                <a:spcPts val="0"/>
              </a:spcBef>
              <a:spcAft>
                <a:spcPts val="0"/>
              </a:spcAft>
              <a:buClr>
                <a:schemeClr val="dk1"/>
              </a:buClr>
              <a:buSzPts val="1400"/>
              <a:buFont typeface="Candara"/>
              <a:buChar char="●"/>
            </a:pPr>
            <a:r>
              <a:rPr lang="en">
                <a:solidFill>
                  <a:schemeClr val="dk1"/>
                </a:solidFill>
                <a:latin typeface="Candara"/>
                <a:ea typeface="Candara"/>
                <a:cs typeface="Candara"/>
                <a:sym typeface="Candara"/>
              </a:rPr>
              <a:t>Two programs exist in three categories which are Family Services and Health </a:t>
            </a:r>
            <a:endParaRPr>
              <a:solidFill>
                <a:schemeClr val="dk1"/>
              </a:solidFill>
              <a:latin typeface="Candara"/>
              <a:ea typeface="Candara"/>
              <a:cs typeface="Candara"/>
              <a:sym typeface="Canda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311700" y="1226725"/>
            <a:ext cx="4919799" cy="2763550"/>
          </a:xfrm>
          <a:prstGeom prst="rect">
            <a:avLst/>
          </a:prstGeom>
          <a:noFill/>
          <a:ln>
            <a:noFill/>
          </a:ln>
        </p:spPr>
      </p:pic>
      <p:sp>
        <p:nvSpPr>
          <p:cNvPr id="113" name="Google Shape;113;p20"/>
          <p:cNvSpPr txBox="1"/>
          <p:nvPr>
            <p:ph type="title"/>
          </p:nvPr>
        </p:nvSpPr>
        <p:spPr>
          <a:xfrm>
            <a:off x="311700" y="771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Alegreya SC"/>
                <a:ea typeface="Alegreya SC"/>
                <a:cs typeface="Alegreya SC"/>
                <a:sym typeface="Alegreya SC"/>
              </a:rPr>
              <a:t>Diving Deeper</a:t>
            </a:r>
            <a:endParaRPr>
              <a:latin typeface="Alegreya SC"/>
              <a:ea typeface="Alegreya SC"/>
              <a:cs typeface="Alegreya SC"/>
              <a:sym typeface="Alegreya SC"/>
            </a:endParaRPr>
          </a:p>
        </p:txBody>
      </p:sp>
      <p:sp>
        <p:nvSpPr>
          <p:cNvPr id="114" name="Google Shape;114;p20"/>
          <p:cNvSpPr txBox="1"/>
          <p:nvPr>
            <p:ph idx="1" type="body"/>
          </p:nvPr>
        </p:nvSpPr>
        <p:spPr>
          <a:xfrm>
            <a:off x="3954850" y="439050"/>
            <a:ext cx="4040400" cy="130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Candara"/>
                <a:ea typeface="Candara"/>
                <a:cs typeface="Candara"/>
                <a:sym typeface="Candara"/>
              </a:rPr>
              <a:t>City Council</a:t>
            </a:r>
            <a:endParaRPr>
              <a:solidFill>
                <a:schemeClr val="dk1"/>
              </a:solidFill>
              <a:latin typeface="Candara"/>
              <a:ea typeface="Candara"/>
              <a:cs typeface="Candara"/>
              <a:sym typeface="Candara"/>
            </a:endParaRPr>
          </a:p>
          <a:p>
            <a:pPr indent="0" lvl="0" marL="457200" rtl="0" algn="l">
              <a:spcBef>
                <a:spcPts val="1200"/>
              </a:spcBef>
              <a:spcAft>
                <a:spcPts val="1200"/>
              </a:spcAft>
              <a:buNone/>
            </a:pPr>
            <a:r>
              <a:t/>
            </a:r>
            <a:endParaRPr>
              <a:solidFill>
                <a:schemeClr val="dk1"/>
              </a:solidFill>
              <a:latin typeface="Candara"/>
              <a:ea typeface="Candara"/>
              <a:cs typeface="Candara"/>
              <a:sym typeface="Candara"/>
            </a:endParaRPr>
          </a:p>
        </p:txBody>
      </p:sp>
      <p:sp>
        <p:nvSpPr>
          <p:cNvPr id="115" name="Google Shape;115;p20"/>
          <p:cNvSpPr txBox="1"/>
          <p:nvPr/>
        </p:nvSpPr>
        <p:spPr>
          <a:xfrm>
            <a:off x="5518475" y="1245200"/>
            <a:ext cx="32262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ndara"/>
              <a:buChar char="●"/>
            </a:pPr>
            <a:r>
              <a:rPr lang="en">
                <a:solidFill>
                  <a:schemeClr val="dk1"/>
                </a:solidFill>
                <a:latin typeface="Candara"/>
                <a:ea typeface="Candara"/>
                <a:cs typeface="Candara"/>
                <a:sym typeface="Candara"/>
              </a:rPr>
              <a:t>There is only one council member in the top nine most populated committees</a:t>
            </a:r>
            <a:endParaRPr>
              <a:solidFill>
                <a:schemeClr val="dk1"/>
              </a:solidFill>
              <a:latin typeface="Candara"/>
              <a:ea typeface="Candara"/>
              <a:cs typeface="Candara"/>
              <a:sym typeface="Candara"/>
            </a:endParaRPr>
          </a:p>
          <a:p>
            <a:pPr indent="-317500" lvl="0" marL="457200" rtl="0" algn="l">
              <a:spcBef>
                <a:spcPts val="0"/>
              </a:spcBef>
              <a:spcAft>
                <a:spcPts val="0"/>
              </a:spcAft>
              <a:buClr>
                <a:schemeClr val="dk1"/>
              </a:buClr>
              <a:buSzPts val="1400"/>
              <a:buFont typeface="Candara"/>
              <a:buChar char="●"/>
            </a:pPr>
            <a:r>
              <a:rPr lang="en">
                <a:solidFill>
                  <a:schemeClr val="dk1"/>
                </a:solidFill>
                <a:latin typeface="Candara"/>
                <a:ea typeface="Candara"/>
                <a:cs typeface="Candara"/>
                <a:sym typeface="Candara"/>
              </a:rPr>
              <a:t>Education is the most populated</a:t>
            </a:r>
            <a:endParaRPr>
              <a:solidFill>
                <a:schemeClr val="dk1"/>
              </a:solidFill>
              <a:latin typeface="Candara"/>
              <a:ea typeface="Candara"/>
              <a:cs typeface="Candara"/>
              <a:sym typeface="Candara"/>
            </a:endParaRPr>
          </a:p>
          <a:p>
            <a:pPr indent="-317500" lvl="0" marL="457200" rtl="0" algn="l">
              <a:spcBef>
                <a:spcPts val="0"/>
              </a:spcBef>
              <a:spcAft>
                <a:spcPts val="0"/>
              </a:spcAft>
              <a:buClr>
                <a:schemeClr val="dk1"/>
              </a:buClr>
              <a:buSzPts val="1400"/>
              <a:buFont typeface="Candara"/>
              <a:buChar char="●"/>
            </a:pPr>
            <a:r>
              <a:rPr lang="en">
                <a:solidFill>
                  <a:schemeClr val="dk1"/>
                </a:solidFill>
                <a:latin typeface="Candara"/>
                <a:ea typeface="Candara"/>
                <a:cs typeface="Candara"/>
                <a:sym typeface="Candara"/>
              </a:rPr>
              <a:t>In the education committee 15 out of the 17 started on 1/11/2018. One started on 6/13/2019 and the other started on 10/30/19</a:t>
            </a:r>
            <a:endParaRPr>
              <a:solidFill>
                <a:schemeClr val="dk1"/>
              </a:solidFill>
              <a:latin typeface="Candara"/>
              <a:ea typeface="Candara"/>
              <a:cs typeface="Candara"/>
              <a:sym typeface="Canda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1408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Alegreya SC"/>
                <a:ea typeface="Alegreya SC"/>
                <a:cs typeface="Alegreya SC"/>
                <a:sym typeface="Alegreya SC"/>
              </a:rPr>
              <a:t>Overall Findings</a:t>
            </a:r>
            <a:endParaRPr>
              <a:latin typeface="Alegreya SC"/>
              <a:ea typeface="Alegreya SC"/>
              <a:cs typeface="Alegreya SC"/>
              <a:sym typeface="Alegreya SC"/>
            </a:endParaRPr>
          </a:p>
        </p:txBody>
      </p:sp>
      <p:sp>
        <p:nvSpPr>
          <p:cNvPr id="121" name="Google Shape;121;p21"/>
          <p:cNvSpPr txBox="1"/>
          <p:nvPr>
            <p:ph idx="1" type="body"/>
          </p:nvPr>
        </p:nvSpPr>
        <p:spPr>
          <a:xfrm>
            <a:off x="205175" y="601375"/>
            <a:ext cx="8865000" cy="44856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Clr>
                <a:schemeClr val="dk1"/>
              </a:buClr>
              <a:buSzPct val="100000"/>
              <a:buFont typeface="Candara"/>
              <a:buChar char="●"/>
            </a:pPr>
            <a:r>
              <a:rPr lang="en">
                <a:solidFill>
                  <a:schemeClr val="dk1"/>
                </a:solidFill>
                <a:latin typeface="Candara"/>
                <a:ea typeface="Candara"/>
                <a:cs typeface="Candara"/>
                <a:sym typeface="Candara"/>
              </a:rPr>
              <a:t>13% of NYC agencies produce 50% of the benefits and programs. These six agencies include; NYC Department of Education, NYC HR Administration, NYC Department of Youth &amp; Community Dev, NYC DOHMH, NYC Health &amp; Hospitals, NYS DOH, NYC Health and Hospitals, and NYS DOH</a:t>
            </a:r>
            <a:endParaRPr>
              <a:solidFill>
                <a:schemeClr val="dk1"/>
              </a:solidFill>
              <a:latin typeface="Candara"/>
              <a:ea typeface="Candara"/>
              <a:cs typeface="Candara"/>
              <a:sym typeface="Candara"/>
            </a:endParaRPr>
          </a:p>
          <a:p>
            <a:pPr indent="0" lvl="0" marL="457200" rtl="0" algn="l">
              <a:spcBef>
                <a:spcPts val="1200"/>
              </a:spcBef>
              <a:spcAft>
                <a:spcPts val="0"/>
              </a:spcAft>
              <a:buNone/>
            </a:pPr>
            <a:r>
              <a:t/>
            </a:r>
            <a:endParaRPr>
              <a:solidFill>
                <a:schemeClr val="dk1"/>
              </a:solidFill>
              <a:latin typeface="Candara"/>
              <a:ea typeface="Candara"/>
              <a:cs typeface="Candara"/>
              <a:sym typeface="Candara"/>
            </a:endParaRPr>
          </a:p>
          <a:p>
            <a:pPr indent="-317182" lvl="0" marL="457200" rtl="0" algn="l">
              <a:spcBef>
                <a:spcPts val="1200"/>
              </a:spcBef>
              <a:spcAft>
                <a:spcPts val="0"/>
              </a:spcAft>
              <a:buClr>
                <a:schemeClr val="dk1"/>
              </a:buClr>
              <a:buSzPct val="100000"/>
              <a:buFont typeface="Candara"/>
              <a:buChar char="●"/>
            </a:pPr>
            <a:r>
              <a:rPr lang="en">
                <a:solidFill>
                  <a:schemeClr val="dk1"/>
                </a:solidFill>
                <a:latin typeface="Candara"/>
                <a:ea typeface="Candara"/>
                <a:cs typeface="Candara"/>
                <a:sym typeface="Candara"/>
              </a:rPr>
              <a:t>The top 6 agencies create a variety of different programs but mainly focus on Health, Education, and Food. Of these three programs they are available to the NYC public through services, resources, benefits, and programs. There are programs for all different groups of people for example; HIV/AIDS Services Administration for anyone with HIV/AIDS that lives in NYC  </a:t>
            </a:r>
            <a:endParaRPr>
              <a:solidFill>
                <a:schemeClr val="dk1"/>
              </a:solidFill>
              <a:latin typeface="Candara"/>
              <a:ea typeface="Candara"/>
              <a:cs typeface="Candara"/>
              <a:sym typeface="Candara"/>
            </a:endParaRPr>
          </a:p>
          <a:p>
            <a:pPr indent="0" lvl="0" marL="457200" rtl="0" algn="l">
              <a:spcBef>
                <a:spcPts val="1200"/>
              </a:spcBef>
              <a:spcAft>
                <a:spcPts val="0"/>
              </a:spcAft>
              <a:buNone/>
            </a:pPr>
            <a:r>
              <a:t/>
            </a:r>
            <a:endParaRPr>
              <a:solidFill>
                <a:schemeClr val="dk1"/>
              </a:solidFill>
              <a:latin typeface="Candara"/>
              <a:ea typeface="Candara"/>
              <a:cs typeface="Candara"/>
              <a:sym typeface="Candara"/>
            </a:endParaRPr>
          </a:p>
          <a:p>
            <a:pPr indent="-317182" lvl="0" marL="457200" rtl="0" algn="l">
              <a:spcBef>
                <a:spcPts val="1200"/>
              </a:spcBef>
              <a:spcAft>
                <a:spcPts val="0"/>
              </a:spcAft>
              <a:buClr>
                <a:schemeClr val="dk1"/>
              </a:buClr>
              <a:buSzPct val="100000"/>
              <a:buFont typeface="Candara"/>
              <a:buChar char="●"/>
            </a:pPr>
            <a:r>
              <a:rPr lang="en">
                <a:solidFill>
                  <a:schemeClr val="dk1"/>
                </a:solidFill>
                <a:latin typeface="Candara"/>
                <a:ea typeface="Candara"/>
                <a:cs typeface="Candara"/>
                <a:sym typeface="Candara"/>
              </a:rPr>
              <a:t>Majority of committees are active, committees that are no longer active include; Committee on Juvenile Justice, Committee on For-Hire Vehicles, Subcommittee on Planning, Dispositions and Concessions, Subcommittee on Landmarks, and Public Siting and Maritime Use </a:t>
            </a:r>
            <a:endParaRPr>
              <a:solidFill>
                <a:schemeClr val="dk1"/>
              </a:solidFill>
              <a:latin typeface="Candara"/>
              <a:ea typeface="Candara"/>
              <a:cs typeface="Candara"/>
              <a:sym typeface="Candara"/>
            </a:endParaRPr>
          </a:p>
          <a:p>
            <a:pPr indent="0" lvl="0" marL="457200" rtl="0" algn="l">
              <a:spcBef>
                <a:spcPts val="1200"/>
              </a:spcBef>
              <a:spcAft>
                <a:spcPts val="0"/>
              </a:spcAft>
              <a:buNone/>
            </a:pPr>
            <a:r>
              <a:t/>
            </a:r>
            <a:endParaRPr>
              <a:solidFill>
                <a:schemeClr val="dk1"/>
              </a:solidFill>
              <a:latin typeface="Candara"/>
              <a:ea typeface="Candara"/>
              <a:cs typeface="Candara"/>
              <a:sym typeface="Candara"/>
            </a:endParaRPr>
          </a:p>
          <a:p>
            <a:pPr indent="-317182" lvl="0" marL="457200" rtl="0" algn="l">
              <a:spcBef>
                <a:spcPts val="1200"/>
              </a:spcBef>
              <a:spcAft>
                <a:spcPts val="0"/>
              </a:spcAft>
              <a:buClr>
                <a:schemeClr val="dk1"/>
              </a:buClr>
              <a:buSzPct val="100000"/>
              <a:buFont typeface="Candara"/>
              <a:buChar char="●"/>
            </a:pPr>
            <a:r>
              <a:rPr lang="en">
                <a:solidFill>
                  <a:schemeClr val="dk1"/>
                </a:solidFill>
                <a:latin typeface="Candara"/>
                <a:ea typeface="Candara"/>
                <a:cs typeface="Candara"/>
                <a:sym typeface="Candara"/>
              </a:rPr>
              <a:t>There are 5 active Council members in committees (90k base salary) they belong to Economic Development (2), Finance, Sanitation and Solid Waste Management, and Environmental Protection </a:t>
            </a:r>
            <a:endParaRPr>
              <a:solidFill>
                <a:schemeClr val="dk1"/>
              </a:solidFill>
              <a:latin typeface="Candara"/>
              <a:ea typeface="Candara"/>
              <a:cs typeface="Candara"/>
              <a:sym typeface="Candara"/>
            </a:endParaRPr>
          </a:p>
          <a:p>
            <a:pPr indent="0" lvl="0" marL="0" rtl="0" algn="l">
              <a:spcBef>
                <a:spcPts val="1200"/>
              </a:spcBef>
              <a:spcAft>
                <a:spcPts val="1200"/>
              </a:spcAft>
              <a:buNone/>
            </a:pPr>
            <a:r>
              <a:t/>
            </a:r>
            <a:endParaRPr>
              <a:solidFill>
                <a:schemeClr val="dk1"/>
              </a:solidFill>
              <a:latin typeface="Candara"/>
              <a:ea typeface="Candara"/>
              <a:cs typeface="Candara"/>
              <a:sym typeface="Candar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