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72" r:id="rId2"/>
    <p:sldId id="381" r:id="rId3"/>
    <p:sldId id="394" r:id="rId4"/>
    <p:sldId id="383" r:id="rId5"/>
    <p:sldId id="393" r:id="rId6"/>
    <p:sldId id="388" r:id="rId7"/>
    <p:sldId id="395" r:id="rId8"/>
    <p:sldId id="391" r:id="rId9"/>
    <p:sldId id="392" r:id="rId10"/>
    <p:sldId id="385" r:id="rId1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EB"/>
    <a:srgbClr val="FFFFCC"/>
    <a:srgbClr val="E9EFF7"/>
    <a:srgbClr val="FFF7F7"/>
    <a:srgbClr val="FFEFEF"/>
    <a:srgbClr val="F7F5F9"/>
    <a:srgbClr val="EDF6F9"/>
    <a:srgbClr val="898F3D"/>
    <a:srgbClr val="FFC1C1"/>
    <a:srgbClr val="F2F7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43" autoAdjust="0"/>
    <p:restoredTop sz="98168" autoAdjust="0"/>
  </p:normalViewPr>
  <p:slideViewPr>
    <p:cSldViewPr>
      <p:cViewPr varScale="1">
        <p:scale>
          <a:sx n="63" d="100"/>
          <a:sy n="63" d="100"/>
        </p:scale>
        <p:origin x="1320" y="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308F89-C961-4B8D-9B78-7107BC128AD7}" type="datetimeFigureOut">
              <a:rPr lang="es-ES" smtClean="0"/>
              <a:pPr/>
              <a:t>02/12/2019</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9D5F0-9F86-480A-A53D-F35D6E5CBEDA}" type="slidenum">
              <a:rPr lang="es-ES" smtClean="0"/>
              <a:pPr/>
              <a:t>‹Nº›</a:t>
            </a:fld>
            <a:endParaRPr lang="es-ES"/>
          </a:p>
        </p:txBody>
      </p:sp>
    </p:spTree>
    <p:extLst>
      <p:ext uri="{BB962C8B-B14F-4D97-AF65-F5344CB8AC3E}">
        <p14:creationId xmlns:p14="http://schemas.microsoft.com/office/powerpoint/2010/main" val="3946136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BFD1D088-3385-4559-9CB0-98A0E05AEA64}" type="datetimeFigureOut">
              <a:rPr lang="es-ES" smtClean="0"/>
              <a:pPr/>
              <a:t>02/12/2019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A25C733B-1CCA-4230-BA0A-6194B955C24D}"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BFD1D088-3385-4559-9CB0-98A0E05AEA64}" type="datetimeFigureOut">
              <a:rPr lang="es-ES" smtClean="0"/>
              <a:pPr/>
              <a:t>02/12/2019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A25C733B-1CCA-4230-BA0A-6194B955C24D}"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BFD1D088-3385-4559-9CB0-98A0E05AEA64}" type="datetimeFigureOut">
              <a:rPr lang="es-ES" smtClean="0"/>
              <a:pPr/>
              <a:t>02/12/2019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A25C733B-1CCA-4230-BA0A-6194B955C24D}"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BFD1D088-3385-4559-9CB0-98A0E05AEA64}" type="datetimeFigureOut">
              <a:rPr lang="es-ES" smtClean="0"/>
              <a:pPr/>
              <a:t>02/12/2019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A25C733B-1CCA-4230-BA0A-6194B955C24D}"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BFD1D088-3385-4559-9CB0-98A0E05AEA64}" type="datetimeFigureOut">
              <a:rPr lang="es-ES" smtClean="0"/>
              <a:pPr/>
              <a:t>02/12/2019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A25C733B-1CCA-4230-BA0A-6194B955C24D}"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BFD1D088-3385-4559-9CB0-98A0E05AEA64}" type="datetimeFigureOut">
              <a:rPr lang="es-ES" smtClean="0"/>
              <a:pPr/>
              <a:t>02/12/2019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A25C733B-1CCA-4230-BA0A-6194B955C24D}"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BFD1D088-3385-4559-9CB0-98A0E05AEA64}" type="datetimeFigureOut">
              <a:rPr lang="es-ES" smtClean="0"/>
              <a:pPr/>
              <a:t>02/12/2019</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A25C733B-1CCA-4230-BA0A-6194B955C24D}"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BFD1D088-3385-4559-9CB0-98A0E05AEA64}" type="datetimeFigureOut">
              <a:rPr lang="es-ES" smtClean="0"/>
              <a:pPr/>
              <a:t>02/12/2019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A25C733B-1CCA-4230-BA0A-6194B955C24D}"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FD1D088-3385-4559-9CB0-98A0E05AEA64}" type="datetimeFigureOut">
              <a:rPr lang="es-ES" smtClean="0"/>
              <a:pPr/>
              <a:t>02/12/2019</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A25C733B-1CCA-4230-BA0A-6194B955C24D}"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FD1D088-3385-4559-9CB0-98A0E05AEA64}" type="datetimeFigureOut">
              <a:rPr lang="es-ES" smtClean="0"/>
              <a:pPr/>
              <a:t>02/12/2019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A25C733B-1CCA-4230-BA0A-6194B955C24D}"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FD1D088-3385-4559-9CB0-98A0E05AEA64}" type="datetimeFigureOut">
              <a:rPr lang="es-ES" smtClean="0"/>
              <a:pPr/>
              <a:t>02/12/2019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A25C733B-1CCA-4230-BA0A-6194B955C24D}"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D1D088-3385-4559-9CB0-98A0E05AEA64}" type="datetimeFigureOut">
              <a:rPr lang="es-ES" smtClean="0"/>
              <a:pPr/>
              <a:t>02/12/2019</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5C733B-1CCA-4230-BA0A-6194B955C24D}"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8.emf"/><Relationship Id="rId7" Type="http://schemas.openxmlformats.org/officeDocument/2006/relationships/image" Target="../media/image11.emf"/><Relationship Id="rId2" Type="http://schemas.openxmlformats.org/officeDocument/2006/relationships/image" Target="../media/image7.emf"/><Relationship Id="rId1" Type="http://schemas.openxmlformats.org/officeDocument/2006/relationships/slideLayout" Target="../slideLayouts/slideLayout7.xml"/><Relationship Id="rId6" Type="http://schemas.openxmlformats.org/officeDocument/2006/relationships/image" Target="../media/image3.emf"/><Relationship Id="rId11" Type="http://schemas.openxmlformats.org/officeDocument/2006/relationships/image" Target="../media/image4.jpeg"/><Relationship Id="rId5" Type="http://schemas.openxmlformats.org/officeDocument/2006/relationships/image" Target="../media/image10.emf"/><Relationship Id="rId10" Type="http://schemas.openxmlformats.org/officeDocument/2006/relationships/image" Target="../media/image1.png"/><Relationship Id="rId4" Type="http://schemas.openxmlformats.org/officeDocument/2006/relationships/image" Target="../media/image9.emf"/><Relationship Id="rId9"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360" y="6607879"/>
            <a:ext cx="464185" cy="253521"/>
          </a:xfrm>
          <a:prstGeom prst="rect">
            <a:avLst/>
          </a:prstGeom>
        </p:spPr>
      </p:pic>
      <p:sp>
        <p:nvSpPr>
          <p:cNvPr id="510" name="Rectángulo 509"/>
          <p:cNvSpPr/>
          <p:nvPr/>
        </p:nvSpPr>
        <p:spPr>
          <a:xfrm rot="5400000">
            <a:off x="4205981" y="-4211451"/>
            <a:ext cx="724027" cy="914692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48" name="CuadroTexto 2047"/>
          <p:cNvSpPr txBox="1"/>
          <p:nvPr/>
        </p:nvSpPr>
        <p:spPr>
          <a:xfrm>
            <a:off x="6739840" y="6586998"/>
            <a:ext cx="2401619" cy="253916"/>
          </a:xfrm>
          <a:prstGeom prst="rect">
            <a:avLst/>
          </a:prstGeom>
          <a:noFill/>
        </p:spPr>
        <p:txBody>
          <a:bodyPr wrap="none" rtlCol="0">
            <a:spAutoFit/>
          </a:bodyPr>
          <a:lstStyle/>
          <a:p>
            <a:r>
              <a:rPr lang="es-ES" sz="1050" b="1" dirty="0" err="1">
                <a:latin typeface="Calibri Light" panose="020F0302020204030204" pitchFamily="34" charset="0"/>
                <a:cs typeface="Calibri Light" panose="020F0302020204030204" pitchFamily="34" charset="0"/>
              </a:rPr>
              <a:t>PAyL</a:t>
            </a:r>
            <a:r>
              <a:rPr lang="es-ES" sz="1000" dirty="0">
                <a:latin typeface="Calibri Light" panose="020F0302020204030204" pitchFamily="34" charset="0"/>
                <a:cs typeface="Calibri Light" panose="020F0302020204030204" pitchFamily="34" charset="0"/>
              </a:rPr>
              <a:t> – </a:t>
            </a:r>
            <a:r>
              <a:rPr lang="es-ES" sz="1000" b="1" dirty="0">
                <a:latin typeface="Calibri Light" panose="020F0302020204030204" pitchFamily="34" charset="0"/>
                <a:cs typeface="Calibri Light" panose="020F0302020204030204" pitchFamily="34" charset="0"/>
              </a:rPr>
              <a:t>P</a:t>
            </a:r>
            <a:r>
              <a:rPr lang="es-ES" sz="1000" dirty="0">
                <a:latin typeface="Calibri Light" panose="020F0302020204030204" pitchFamily="34" charset="0"/>
                <a:cs typeface="Calibri Light" panose="020F0302020204030204" pitchFamily="34" charset="0"/>
              </a:rPr>
              <a:t>royecto de </a:t>
            </a:r>
            <a:r>
              <a:rPr lang="es-ES" sz="1000" b="1" dirty="0">
                <a:latin typeface="Calibri Light" panose="020F0302020204030204" pitchFamily="34" charset="0"/>
                <a:cs typeface="Calibri Light" panose="020F0302020204030204" pitchFamily="34" charset="0"/>
              </a:rPr>
              <a:t>A</a:t>
            </a:r>
            <a:r>
              <a:rPr lang="es-ES" sz="1000" dirty="0">
                <a:latin typeface="Calibri Light" panose="020F0302020204030204" pitchFamily="34" charset="0"/>
                <a:cs typeface="Calibri Light" panose="020F0302020204030204" pitchFamily="34" charset="0"/>
              </a:rPr>
              <a:t>utómatas </a:t>
            </a:r>
            <a:r>
              <a:rPr lang="es-ES" sz="1000" b="1" dirty="0">
                <a:latin typeface="Calibri Light" panose="020F0302020204030204" pitchFamily="34" charset="0"/>
                <a:cs typeface="Calibri Light" panose="020F0302020204030204" pitchFamily="34" charset="0"/>
              </a:rPr>
              <a:t>y</a:t>
            </a:r>
            <a:r>
              <a:rPr lang="es-ES" sz="1000" dirty="0">
                <a:latin typeface="Calibri Light" panose="020F0302020204030204" pitchFamily="34" charset="0"/>
                <a:cs typeface="Calibri Light" panose="020F0302020204030204" pitchFamily="34" charset="0"/>
              </a:rPr>
              <a:t> </a:t>
            </a:r>
            <a:r>
              <a:rPr lang="es-ES" sz="1000" b="1" dirty="0">
                <a:latin typeface="Calibri Light" panose="020F0302020204030204" pitchFamily="34" charset="0"/>
                <a:cs typeface="Calibri Light" panose="020F0302020204030204" pitchFamily="34" charset="0"/>
              </a:rPr>
              <a:t>L</a:t>
            </a:r>
            <a:r>
              <a:rPr lang="es-ES" sz="1000" dirty="0">
                <a:latin typeface="Calibri Light" panose="020F0302020204030204" pitchFamily="34" charset="0"/>
                <a:cs typeface="Calibri Light" panose="020F0302020204030204" pitchFamily="34" charset="0"/>
              </a:rPr>
              <a:t>enguajes</a:t>
            </a:r>
          </a:p>
        </p:txBody>
      </p:sp>
      <p:sp>
        <p:nvSpPr>
          <p:cNvPr id="137" name="Rectángulo 136"/>
          <p:cNvSpPr/>
          <p:nvPr/>
        </p:nvSpPr>
        <p:spPr>
          <a:xfrm>
            <a:off x="1403648" y="1880828"/>
            <a:ext cx="6876764" cy="2246769"/>
          </a:xfrm>
          <a:prstGeom prst="rect">
            <a:avLst/>
          </a:prstGeom>
        </p:spPr>
        <p:txBody>
          <a:bodyPr wrap="square">
            <a:spAutoFit/>
          </a:bodyPr>
          <a:lstStyle/>
          <a:p>
            <a:pPr>
              <a:spcAft>
                <a:spcPts val="1200"/>
              </a:spcAft>
            </a:pPr>
            <a:r>
              <a:rPr lang="es-ES" sz="2000" b="1" dirty="0"/>
              <a:t>Analizador Semántico</a:t>
            </a:r>
          </a:p>
          <a:p>
            <a:pPr marL="342900" indent="-342900">
              <a:spcAft>
                <a:spcPts val="1200"/>
              </a:spcAft>
              <a:buFont typeface="Courier New" panose="02070309020205020404" pitchFamily="49" charset="0"/>
              <a:buChar char="o"/>
            </a:pPr>
            <a:r>
              <a:rPr lang="es-ES" sz="2000" dirty="0"/>
              <a:t>Definición</a:t>
            </a:r>
          </a:p>
          <a:p>
            <a:pPr marL="342900" indent="-342900">
              <a:spcAft>
                <a:spcPts val="1200"/>
              </a:spcAft>
              <a:buFont typeface="Courier New" panose="02070309020205020404" pitchFamily="49" charset="0"/>
              <a:buChar char="o"/>
            </a:pPr>
            <a:r>
              <a:rPr lang="es-ES" sz="2000" dirty="0"/>
              <a:t>Funcionamiento</a:t>
            </a:r>
          </a:p>
          <a:p>
            <a:pPr marL="342900" indent="-342900">
              <a:spcAft>
                <a:spcPts val="1200"/>
              </a:spcAft>
              <a:buFont typeface="Courier New" panose="02070309020205020404" pitchFamily="49" charset="0"/>
              <a:buChar char="o"/>
            </a:pPr>
            <a:r>
              <a:rPr lang="es-ES" sz="2000" dirty="0"/>
              <a:t>Lista de errores semánticos</a:t>
            </a:r>
          </a:p>
          <a:p>
            <a:pPr>
              <a:spcAft>
                <a:spcPts val="1200"/>
              </a:spcAft>
            </a:pPr>
            <a:r>
              <a:rPr lang="es-ES" sz="2000" b="1" dirty="0"/>
              <a:t>Resumen COMPILADOR</a:t>
            </a:r>
          </a:p>
        </p:txBody>
      </p:sp>
      <p:sp>
        <p:nvSpPr>
          <p:cNvPr id="2054" name="CuadroTexto 2053"/>
          <p:cNvSpPr txBox="1"/>
          <p:nvPr/>
        </p:nvSpPr>
        <p:spPr>
          <a:xfrm>
            <a:off x="1396040" y="934195"/>
            <a:ext cx="1316386" cy="646331"/>
          </a:xfrm>
          <a:prstGeom prst="rect">
            <a:avLst/>
          </a:prstGeom>
          <a:noFill/>
        </p:spPr>
        <p:txBody>
          <a:bodyPr wrap="none" rtlCol="0">
            <a:spAutoFit/>
          </a:bodyPr>
          <a:lstStyle/>
          <a:p>
            <a:r>
              <a:rPr lang="es-ES" sz="3600" dirty="0"/>
              <a:t>Índice</a:t>
            </a:r>
          </a:p>
        </p:txBody>
      </p:sp>
      <p:pic>
        <p:nvPicPr>
          <p:cNvPr id="139" name="Picture 2" descr="Resultado de imagen de imagenes check dibujo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0507" y="1880828"/>
            <a:ext cx="424440" cy="42444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Resultado de imagen de imagenes check dibujo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0507" y="3703157"/>
            <a:ext cx="424440" cy="424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145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Rectángulo 509"/>
          <p:cNvSpPr/>
          <p:nvPr/>
        </p:nvSpPr>
        <p:spPr>
          <a:xfrm>
            <a:off x="0" y="0"/>
            <a:ext cx="467544" cy="6858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48" name="CuadroTexto 2047"/>
          <p:cNvSpPr txBox="1"/>
          <p:nvPr/>
        </p:nvSpPr>
        <p:spPr>
          <a:xfrm>
            <a:off x="6739840" y="6586998"/>
            <a:ext cx="2401619" cy="253916"/>
          </a:xfrm>
          <a:prstGeom prst="rect">
            <a:avLst/>
          </a:prstGeom>
          <a:noFill/>
        </p:spPr>
        <p:txBody>
          <a:bodyPr wrap="none" rtlCol="0">
            <a:spAutoFit/>
          </a:bodyPr>
          <a:lstStyle/>
          <a:p>
            <a:r>
              <a:rPr lang="es-ES" sz="1050" b="1" dirty="0" err="1">
                <a:latin typeface="Calibri Light" panose="020F0302020204030204" pitchFamily="34" charset="0"/>
                <a:cs typeface="Calibri Light" panose="020F0302020204030204" pitchFamily="34" charset="0"/>
              </a:rPr>
              <a:t>PAyL</a:t>
            </a:r>
            <a:r>
              <a:rPr lang="es-ES" sz="1000" dirty="0">
                <a:latin typeface="Calibri Light" panose="020F0302020204030204" pitchFamily="34" charset="0"/>
                <a:cs typeface="Calibri Light" panose="020F0302020204030204" pitchFamily="34" charset="0"/>
              </a:rPr>
              <a:t> – </a:t>
            </a:r>
            <a:r>
              <a:rPr lang="es-ES" sz="1000" b="1" dirty="0">
                <a:latin typeface="Calibri Light" panose="020F0302020204030204" pitchFamily="34" charset="0"/>
                <a:cs typeface="Calibri Light" panose="020F0302020204030204" pitchFamily="34" charset="0"/>
              </a:rPr>
              <a:t>P</a:t>
            </a:r>
            <a:r>
              <a:rPr lang="es-ES" sz="1000" dirty="0">
                <a:latin typeface="Calibri Light" panose="020F0302020204030204" pitchFamily="34" charset="0"/>
                <a:cs typeface="Calibri Light" panose="020F0302020204030204" pitchFamily="34" charset="0"/>
              </a:rPr>
              <a:t>royecto de </a:t>
            </a:r>
            <a:r>
              <a:rPr lang="es-ES" sz="1000" b="1" dirty="0">
                <a:latin typeface="Calibri Light" panose="020F0302020204030204" pitchFamily="34" charset="0"/>
                <a:cs typeface="Calibri Light" panose="020F0302020204030204" pitchFamily="34" charset="0"/>
              </a:rPr>
              <a:t>A</a:t>
            </a:r>
            <a:r>
              <a:rPr lang="es-ES" sz="1000" dirty="0">
                <a:latin typeface="Calibri Light" panose="020F0302020204030204" pitchFamily="34" charset="0"/>
                <a:cs typeface="Calibri Light" panose="020F0302020204030204" pitchFamily="34" charset="0"/>
              </a:rPr>
              <a:t>utómatas </a:t>
            </a:r>
            <a:r>
              <a:rPr lang="es-ES" sz="1000" b="1" dirty="0">
                <a:latin typeface="Calibri Light" panose="020F0302020204030204" pitchFamily="34" charset="0"/>
                <a:cs typeface="Calibri Light" panose="020F0302020204030204" pitchFamily="34" charset="0"/>
              </a:rPr>
              <a:t>y</a:t>
            </a:r>
            <a:r>
              <a:rPr lang="es-ES" sz="1000" dirty="0">
                <a:latin typeface="Calibri Light" panose="020F0302020204030204" pitchFamily="34" charset="0"/>
                <a:cs typeface="Calibri Light" panose="020F0302020204030204" pitchFamily="34" charset="0"/>
              </a:rPr>
              <a:t> </a:t>
            </a:r>
            <a:r>
              <a:rPr lang="es-ES" sz="1000" b="1" dirty="0">
                <a:latin typeface="Calibri Light" panose="020F0302020204030204" pitchFamily="34" charset="0"/>
                <a:cs typeface="Calibri Light" panose="020F0302020204030204" pitchFamily="34" charset="0"/>
              </a:rPr>
              <a:t>L</a:t>
            </a:r>
            <a:r>
              <a:rPr lang="es-ES" sz="1000" dirty="0">
                <a:latin typeface="Calibri Light" panose="020F0302020204030204" pitchFamily="34" charset="0"/>
                <a:cs typeface="Calibri Light" panose="020F0302020204030204" pitchFamily="34" charset="0"/>
              </a:rPr>
              <a:t>enguajes</a:t>
            </a:r>
          </a:p>
        </p:txBody>
      </p:sp>
      <p:sp>
        <p:nvSpPr>
          <p:cNvPr id="57" name="Rectángulo 56"/>
          <p:cNvSpPr/>
          <p:nvPr/>
        </p:nvSpPr>
        <p:spPr>
          <a:xfrm>
            <a:off x="1519038" y="404664"/>
            <a:ext cx="7224163" cy="707886"/>
          </a:xfrm>
          <a:prstGeom prst="rect">
            <a:avLst/>
          </a:prstGeom>
        </p:spPr>
        <p:txBody>
          <a:bodyPr wrap="square">
            <a:spAutoFit/>
          </a:bodyPr>
          <a:lstStyle/>
          <a:p>
            <a:r>
              <a:rPr lang="es-ES" sz="2000" dirty="0"/>
              <a:t>A partir de la especificación &lt;file&gt;.l y &lt;file&gt;.y se genera el ejecutable de la siguiente manera:</a:t>
            </a:r>
          </a:p>
        </p:txBody>
      </p:sp>
      <p:pic>
        <p:nvPicPr>
          <p:cNvPr id="53" name="Imagen 52"/>
          <p:cNvPicPr>
            <a:picLocks noChangeAspect="1"/>
          </p:cNvPicPr>
          <p:nvPr/>
        </p:nvPicPr>
        <p:blipFill>
          <a:blip r:embed="rId2"/>
          <a:stretch>
            <a:fillRect/>
          </a:stretch>
        </p:blipFill>
        <p:spPr>
          <a:xfrm>
            <a:off x="3360" y="6607879"/>
            <a:ext cx="464185" cy="253521"/>
          </a:xfrm>
          <a:prstGeom prst="rect">
            <a:avLst/>
          </a:prstGeom>
        </p:spPr>
      </p:pic>
      <p:sp>
        <p:nvSpPr>
          <p:cNvPr id="117" name="CuadroTexto 116"/>
          <p:cNvSpPr txBox="1"/>
          <p:nvPr/>
        </p:nvSpPr>
        <p:spPr>
          <a:xfrm rot="16200000">
            <a:off x="-2781821" y="3385096"/>
            <a:ext cx="6034472" cy="369332"/>
          </a:xfrm>
          <a:prstGeom prst="rect">
            <a:avLst/>
          </a:prstGeom>
          <a:noFill/>
        </p:spPr>
        <p:txBody>
          <a:bodyPr wrap="none" rtlCol="0">
            <a:spAutoFit/>
          </a:bodyPr>
          <a:lstStyle/>
          <a:p>
            <a:r>
              <a:rPr lang="es-ES" dirty="0" err="1"/>
              <a:t>Bison</a:t>
            </a:r>
            <a:r>
              <a:rPr lang="es-ES" dirty="0"/>
              <a:t> y Flex: herramientas para la creación de COMPILADORES</a:t>
            </a:r>
          </a:p>
        </p:txBody>
      </p:sp>
      <p:sp>
        <p:nvSpPr>
          <p:cNvPr id="33" name="Rectángulo 32"/>
          <p:cNvSpPr/>
          <p:nvPr/>
        </p:nvSpPr>
        <p:spPr>
          <a:xfrm>
            <a:off x="1979711" y="2780928"/>
            <a:ext cx="6478426" cy="400110"/>
          </a:xfrm>
          <a:prstGeom prst="rect">
            <a:avLst/>
          </a:prstGeom>
        </p:spPr>
        <p:txBody>
          <a:bodyPr wrap="square">
            <a:spAutoFit/>
          </a:bodyPr>
          <a:lstStyle/>
          <a:p>
            <a:r>
              <a:rPr lang="es-ES" sz="2000" b="1" cap="small" dirty="0"/>
              <a:t>Compilar la Especificación Flex y </a:t>
            </a:r>
            <a:r>
              <a:rPr lang="es-ES" sz="2000" b="1" cap="small" dirty="0" err="1"/>
              <a:t>Bison</a:t>
            </a:r>
            <a:r>
              <a:rPr lang="es-ES" sz="2000" b="1" cap="small" dirty="0"/>
              <a:t> para Compilador ALFA</a:t>
            </a:r>
            <a:endParaRPr lang="es-ES" b="1" cap="small" dirty="0"/>
          </a:p>
        </p:txBody>
      </p:sp>
      <p:sp>
        <p:nvSpPr>
          <p:cNvPr id="34" name="CuadroTexto 33"/>
          <p:cNvSpPr txBox="1"/>
          <p:nvPr/>
        </p:nvSpPr>
        <p:spPr>
          <a:xfrm>
            <a:off x="1636227" y="2744924"/>
            <a:ext cx="420522" cy="430887"/>
          </a:xfrm>
          <a:prstGeom prst="rect">
            <a:avLst/>
          </a:prstGeom>
          <a:noFill/>
        </p:spPr>
        <p:txBody>
          <a:bodyPr wrap="square" lIns="0" tIns="0" rIns="0" bIns="0" rtlCol="0">
            <a:spAutoFit/>
          </a:bodyPr>
          <a:lstStyle/>
          <a:p>
            <a:r>
              <a:rPr lang="es-ES" sz="2800" dirty="0">
                <a:solidFill>
                  <a:srgbClr val="FF0000"/>
                </a:solidFill>
                <a:sym typeface="Wingdings" panose="05000000000000000000" pitchFamily="2" charset="2"/>
              </a:rPr>
              <a:t></a:t>
            </a:r>
            <a:endParaRPr lang="es-ES" sz="2800" dirty="0">
              <a:solidFill>
                <a:srgbClr val="FF0000"/>
              </a:solidFill>
            </a:endParaRPr>
          </a:p>
        </p:txBody>
      </p:sp>
      <p:sp>
        <p:nvSpPr>
          <p:cNvPr id="35" name="Rectángulo 34"/>
          <p:cNvSpPr/>
          <p:nvPr/>
        </p:nvSpPr>
        <p:spPr>
          <a:xfrm>
            <a:off x="1674575" y="3205888"/>
            <a:ext cx="6783562" cy="1237703"/>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44000" rtlCol="0" anchor="ctr"/>
          <a:lstStyle/>
          <a:p>
            <a:r>
              <a:rPr lang="pt-BR" sz="1600" dirty="0">
                <a:solidFill>
                  <a:schemeClr val="tx1"/>
                </a:solidFill>
                <a:latin typeface="Consolas" panose="020B0609020204030204" pitchFamily="49" charset="0"/>
              </a:rPr>
              <a:t>$ </a:t>
            </a:r>
            <a:r>
              <a:rPr lang="en-US" sz="1600" dirty="0">
                <a:solidFill>
                  <a:schemeClr val="tx1"/>
                </a:solidFill>
                <a:latin typeface="Consolas" panose="020B0609020204030204" pitchFamily="49" charset="0"/>
              </a:rPr>
              <a:t>bison -d </a:t>
            </a:r>
            <a:r>
              <a:rPr lang="en-US" sz="1600" dirty="0" err="1">
                <a:solidFill>
                  <a:schemeClr val="tx1"/>
                </a:solidFill>
                <a:latin typeface="Consolas" panose="020B0609020204030204" pitchFamily="49" charset="0"/>
              </a:rPr>
              <a:t>alfa.y</a:t>
            </a:r>
            <a:endParaRPr lang="en-US" sz="1600" dirty="0">
              <a:solidFill>
                <a:schemeClr val="tx1"/>
              </a:solidFill>
              <a:latin typeface="Consolas" panose="020B0609020204030204" pitchFamily="49" charset="0"/>
            </a:endParaRPr>
          </a:p>
          <a:p>
            <a:r>
              <a:rPr lang="en-US" sz="1600" dirty="0">
                <a:solidFill>
                  <a:schemeClr val="tx1"/>
                </a:solidFill>
                <a:latin typeface="Consolas" panose="020B0609020204030204" pitchFamily="49" charset="0"/>
              </a:rPr>
              <a:t>&gt;</a:t>
            </a:r>
            <a:r>
              <a:rPr lang="en-US" sz="1600" i="1"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alfa.tab.c</a:t>
            </a:r>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alfa.tab.h</a:t>
            </a:r>
            <a:r>
              <a:rPr lang="en-US" sz="1600" dirty="0">
                <a:solidFill>
                  <a:schemeClr val="tx1"/>
                </a:solidFill>
                <a:latin typeface="Consolas" panose="020B0609020204030204" pitchFamily="49" charset="0"/>
              </a:rPr>
              <a:t>  //Genera el </a:t>
            </a:r>
            <a:r>
              <a:rPr lang="en-US" sz="1600" dirty="0" err="1">
                <a:solidFill>
                  <a:schemeClr val="tx1"/>
                </a:solidFill>
                <a:latin typeface="Consolas" panose="020B0609020204030204" pitchFamily="49" charset="0"/>
              </a:rPr>
              <a:t>ficheros</a:t>
            </a:r>
            <a:endParaRPr lang="pt-BR" sz="1600" dirty="0">
              <a:solidFill>
                <a:schemeClr val="tx1"/>
              </a:solidFill>
              <a:latin typeface="Consolas" panose="020B0609020204030204" pitchFamily="49" charset="0"/>
            </a:endParaRPr>
          </a:p>
          <a:p>
            <a:r>
              <a:rPr lang="pt-BR" sz="1600" dirty="0">
                <a:solidFill>
                  <a:schemeClr val="tx1"/>
                </a:solidFill>
                <a:latin typeface="Consolas" panose="020B0609020204030204" pitchFamily="49" charset="0"/>
              </a:rPr>
              <a:t>$ </a:t>
            </a:r>
            <a:r>
              <a:rPr lang="en-US" sz="1600" dirty="0">
                <a:solidFill>
                  <a:schemeClr val="tx1"/>
                </a:solidFill>
                <a:latin typeface="Consolas" panose="020B0609020204030204" pitchFamily="49" charset="0"/>
              </a:rPr>
              <a:t>flex </a:t>
            </a:r>
            <a:r>
              <a:rPr lang="en-US" sz="1600" dirty="0" err="1">
                <a:solidFill>
                  <a:schemeClr val="tx1"/>
                </a:solidFill>
                <a:latin typeface="Consolas" panose="020B0609020204030204" pitchFamily="49" charset="0"/>
              </a:rPr>
              <a:t>alfa.l</a:t>
            </a:r>
            <a:endParaRPr lang="en-US" sz="1600" dirty="0">
              <a:solidFill>
                <a:schemeClr val="tx1"/>
              </a:solidFill>
              <a:latin typeface="Consolas" panose="020B0609020204030204" pitchFamily="49" charset="0"/>
            </a:endParaRPr>
          </a:p>
          <a:p>
            <a:r>
              <a:rPr lang="en-US" sz="1600" dirty="0">
                <a:solidFill>
                  <a:schemeClr val="tx1"/>
                </a:solidFill>
                <a:latin typeface="Consolas" panose="020B0609020204030204" pitchFamily="49" charset="0"/>
              </a:rPr>
              <a:t>&gt;</a:t>
            </a:r>
            <a:r>
              <a:rPr lang="en-US" sz="1600" i="1"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lex.yy.c</a:t>
            </a:r>
            <a:r>
              <a:rPr lang="en-US" sz="1600" dirty="0">
                <a:solidFill>
                  <a:schemeClr val="tx1"/>
                </a:solidFill>
                <a:latin typeface="Consolas" panose="020B0609020204030204" pitchFamily="49" charset="0"/>
              </a:rPr>
              <a:t>  //Genera el </a:t>
            </a:r>
            <a:r>
              <a:rPr lang="en-US" sz="1600" dirty="0" err="1">
                <a:solidFill>
                  <a:schemeClr val="tx1"/>
                </a:solidFill>
                <a:latin typeface="Consolas" panose="020B0609020204030204" pitchFamily="49" charset="0"/>
              </a:rPr>
              <a:t>fichero</a:t>
            </a:r>
            <a:endParaRPr lang="pt-BR" sz="1600" i="1" dirty="0">
              <a:solidFill>
                <a:schemeClr val="tx1"/>
              </a:solidFill>
              <a:latin typeface="Consolas" panose="020B0609020204030204" pitchFamily="49" charset="0"/>
            </a:endParaRPr>
          </a:p>
        </p:txBody>
      </p:sp>
      <p:sp>
        <p:nvSpPr>
          <p:cNvPr id="36" name="CuadroTexto 35"/>
          <p:cNvSpPr txBox="1"/>
          <p:nvPr/>
        </p:nvSpPr>
        <p:spPr>
          <a:xfrm>
            <a:off x="1629756" y="4553062"/>
            <a:ext cx="435258" cy="430887"/>
          </a:xfrm>
          <a:prstGeom prst="rect">
            <a:avLst/>
          </a:prstGeom>
          <a:noFill/>
        </p:spPr>
        <p:txBody>
          <a:bodyPr wrap="square" lIns="0" tIns="0" rIns="0" bIns="0" rtlCol="0">
            <a:spAutoFit/>
          </a:bodyPr>
          <a:lstStyle>
            <a:defPPr>
              <a:defRPr lang="es-ES"/>
            </a:defPPr>
            <a:lvl1pPr>
              <a:defRPr sz="4800">
                <a:solidFill>
                  <a:schemeClr val="accent4">
                    <a:lumMod val="60000"/>
                    <a:lumOff val="40000"/>
                  </a:schemeClr>
                </a:solidFill>
              </a:defRPr>
            </a:lvl1pPr>
          </a:lstStyle>
          <a:p>
            <a:r>
              <a:rPr lang="es-ES" sz="2800" dirty="0">
                <a:solidFill>
                  <a:schemeClr val="accent1">
                    <a:lumMod val="60000"/>
                    <a:lumOff val="40000"/>
                  </a:schemeClr>
                </a:solidFill>
                <a:sym typeface="Wingdings" panose="05000000000000000000" pitchFamily="2" charset="2"/>
              </a:rPr>
              <a:t></a:t>
            </a:r>
            <a:endParaRPr lang="es-ES" sz="2800" dirty="0">
              <a:solidFill>
                <a:schemeClr val="accent1">
                  <a:lumMod val="60000"/>
                  <a:lumOff val="40000"/>
                </a:schemeClr>
              </a:solidFill>
            </a:endParaRPr>
          </a:p>
        </p:txBody>
      </p:sp>
      <p:sp>
        <p:nvSpPr>
          <p:cNvPr id="37" name="Rectángulo 36"/>
          <p:cNvSpPr/>
          <p:nvPr/>
        </p:nvSpPr>
        <p:spPr>
          <a:xfrm>
            <a:off x="1972474" y="4553062"/>
            <a:ext cx="6444372" cy="400110"/>
          </a:xfrm>
          <a:prstGeom prst="rect">
            <a:avLst/>
          </a:prstGeom>
        </p:spPr>
        <p:txBody>
          <a:bodyPr wrap="square">
            <a:spAutoFit/>
          </a:bodyPr>
          <a:lstStyle/>
          <a:p>
            <a:r>
              <a:rPr lang="es-ES" sz="2000" b="1" cap="small" dirty="0"/>
              <a:t>Generación de ejecutable de Compilador ALFA</a:t>
            </a:r>
            <a:endParaRPr lang="es-ES" b="1" cap="small" dirty="0"/>
          </a:p>
        </p:txBody>
      </p:sp>
      <p:sp>
        <p:nvSpPr>
          <p:cNvPr id="38" name="Rectángulo 37"/>
          <p:cNvSpPr/>
          <p:nvPr/>
        </p:nvSpPr>
        <p:spPr>
          <a:xfrm>
            <a:off x="1661635" y="4971407"/>
            <a:ext cx="6798295" cy="612872"/>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44000" rtlCol="0" anchor="ctr"/>
          <a:lstStyle/>
          <a:p>
            <a:r>
              <a:rPr lang="pt-BR" sz="1600" dirty="0">
                <a:solidFill>
                  <a:schemeClr val="tx1"/>
                </a:solidFill>
                <a:latin typeface="Consolas" panose="020B0609020204030204" pitchFamily="49" charset="0"/>
              </a:rPr>
              <a:t>$ </a:t>
            </a:r>
            <a:r>
              <a:rPr lang="pt-BR" sz="1600" dirty="0" err="1">
                <a:solidFill>
                  <a:schemeClr val="tx1"/>
                </a:solidFill>
                <a:latin typeface="Consolas" panose="020B0609020204030204" pitchFamily="49" charset="0"/>
              </a:rPr>
              <a:t>gcc</a:t>
            </a:r>
            <a:r>
              <a:rPr lang="pt-BR" sz="1600" dirty="0">
                <a:solidFill>
                  <a:schemeClr val="tx1"/>
                </a:solidFill>
                <a:latin typeface="Consolas" panose="020B0609020204030204" pitchFamily="49" charset="0"/>
              </a:rPr>
              <a:t> </a:t>
            </a:r>
            <a:r>
              <a:rPr lang="en-US" sz="1600" dirty="0">
                <a:solidFill>
                  <a:schemeClr val="tx1"/>
                </a:solidFill>
                <a:latin typeface="Consolas" panose="020B0609020204030204" pitchFamily="49" charset="0"/>
              </a:rPr>
              <a:t>–Wall –o </a:t>
            </a:r>
            <a:r>
              <a:rPr lang="en-US" sz="1600" i="1" dirty="0">
                <a:solidFill>
                  <a:schemeClr val="tx1"/>
                </a:solidFill>
                <a:latin typeface="Consolas" panose="020B0609020204030204" pitchFamily="49" charset="0"/>
              </a:rPr>
              <a:t>ALFA</a:t>
            </a:r>
            <a:r>
              <a:rPr lang="pt-BR"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alfa.tab.c</a:t>
            </a:r>
            <a:r>
              <a:rPr lang="pt-BR"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lex.yy.c</a:t>
            </a:r>
            <a:r>
              <a:rPr lang="en-US" sz="1600" dirty="0">
                <a:solidFill>
                  <a:schemeClr val="tx1"/>
                </a:solidFill>
                <a:latin typeface="Consolas" panose="020B0609020204030204" pitchFamily="49" charset="0"/>
              </a:rPr>
              <a:t> &lt;</a:t>
            </a:r>
            <a:r>
              <a:rPr lang="en-US" sz="1600" i="1" dirty="0" err="1">
                <a:solidFill>
                  <a:schemeClr val="tx1"/>
                </a:solidFill>
                <a:latin typeface="Consolas" panose="020B0609020204030204" pitchFamily="49" charset="0"/>
              </a:rPr>
              <a:t>tabla_simbolos</a:t>
            </a:r>
            <a:r>
              <a:rPr lang="en-US" sz="1600" dirty="0">
                <a:solidFill>
                  <a:schemeClr val="tx1"/>
                </a:solidFill>
                <a:latin typeface="Consolas" panose="020B0609020204030204" pitchFamily="49" charset="0"/>
              </a:rPr>
              <a:t>&gt;.c &lt;</a:t>
            </a:r>
            <a:r>
              <a:rPr lang="en-US" sz="1600" i="1" dirty="0" err="1">
                <a:solidFill>
                  <a:schemeClr val="tx1"/>
                </a:solidFill>
                <a:latin typeface="Consolas" panose="020B0609020204030204" pitchFamily="49" charset="0"/>
              </a:rPr>
              <a:t>sintactico</a:t>
            </a:r>
            <a:r>
              <a:rPr lang="en-US" sz="1600" dirty="0">
                <a:solidFill>
                  <a:schemeClr val="tx1"/>
                </a:solidFill>
                <a:latin typeface="Consolas" panose="020B0609020204030204" pitchFamily="49" charset="0"/>
              </a:rPr>
              <a:t>&gt;.c &lt;</a:t>
            </a:r>
            <a:r>
              <a:rPr lang="en-US" sz="1600" i="1" dirty="0" err="1">
                <a:solidFill>
                  <a:schemeClr val="tx1"/>
                </a:solidFill>
                <a:latin typeface="Consolas" panose="020B0609020204030204" pitchFamily="49" charset="0"/>
              </a:rPr>
              <a:t>semantico</a:t>
            </a:r>
            <a:r>
              <a:rPr lang="en-US" sz="1600" dirty="0">
                <a:solidFill>
                  <a:schemeClr val="tx1"/>
                </a:solidFill>
                <a:latin typeface="Consolas" panose="020B0609020204030204" pitchFamily="49" charset="0"/>
              </a:rPr>
              <a:t>&gt;.c &lt;</a:t>
            </a:r>
            <a:r>
              <a:rPr lang="en-US" sz="1600" i="1" dirty="0" err="1">
                <a:solidFill>
                  <a:schemeClr val="tx1"/>
                </a:solidFill>
                <a:latin typeface="Consolas" panose="020B0609020204030204" pitchFamily="49" charset="0"/>
              </a:rPr>
              <a:t>main_alfa</a:t>
            </a:r>
            <a:r>
              <a:rPr lang="en-US" sz="1600" dirty="0">
                <a:solidFill>
                  <a:schemeClr val="tx1"/>
                </a:solidFill>
                <a:latin typeface="Consolas" panose="020B0609020204030204" pitchFamily="49" charset="0"/>
              </a:rPr>
              <a:t>&gt;.c</a:t>
            </a:r>
            <a:endParaRPr lang="es-ES" sz="1600" dirty="0">
              <a:solidFill>
                <a:schemeClr val="tx1"/>
              </a:solidFill>
              <a:latin typeface="Consolas" panose="020B0609020204030204" pitchFamily="49" charset="0"/>
            </a:endParaRPr>
          </a:p>
        </p:txBody>
      </p:sp>
      <p:sp>
        <p:nvSpPr>
          <p:cNvPr id="39" name="Rectángulo 38"/>
          <p:cNvSpPr/>
          <p:nvPr/>
        </p:nvSpPr>
        <p:spPr>
          <a:xfrm>
            <a:off x="1957499" y="5604628"/>
            <a:ext cx="2930394" cy="400110"/>
          </a:xfrm>
          <a:prstGeom prst="rect">
            <a:avLst/>
          </a:prstGeom>
        </p:spPr>
        <p:txBody>
          <a:bodyPr wrap="square">
            <a:spAutoFit/>
          </a:bodyPr>
          <a:lstStyle/>
          <a:p>
            <a:r>
              <a:rPr lang="es-ES" sz="2000" b="1" cap="small" dirty="0"/>
              <a:t>Ejecución de ALFA</a:t>
            </a:r>
            <a:endParaRPr lang="es-ES" b="1" cap="small" dirty="0"/>
          </a:p>
        </p:txBody>
      </p:sp>
      <p:sp>
        <p:nvSpPr>
          <p:cNvPr id="40" name="Rectángulo 39"/>
          <p:cNvSpPr/>
          <p:nvPr/>
        </p:nvSpPr>
        <p:spPr>
          <a:xfrm>
            <a:off x="1661635" y="5999086"/>
            <a:ext cx="6798296" cy="49936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44000" rtlCol="0" anchor="ctr"/>
          <a:lstStyle/>
          <a:p>
            <a:r>
              <a:rPr lang="pt-BR" sz="1600" dirty="0">
                <a:solidFill>
                  <a:schemeClr val="tx1"/>
                </a:solidFill>
                <a:latin typeface="Consolas" panose="020B0609020204030204" pitchFamily="49" charset="0"/>
              </a:rPr>
              <a:t>$ ./</a:t>
            </a:r>
            <a:r>
              <a:rPr lang="pt-BR" sz="1600" i="1" dirty="0">
                <a:solidFill>
                  <a:schemeClr val="tx1"/>
                </a:solidFill>
                <a:latin typeface="Consolas" panose="020B0609020204030204" pitchFamily="49" charset="0"/>
              </a:rPr>
              <a:t>ALFA</a:t>
            </a:r>
            <a:endParaRPr lang="es-ES" sz="1600" dirty="0">
              <a:solidFill>
                <a:schemeClr val="tx1"/>
              </a:solidFill>
              <a:latin typeface="Consolas" panose="020B0609020204030204" pitchFamily="49" charset="0"/>
            </a:endParaRPr>
          </a:p>
        </p:txBody>
      </p:sp>
      <p:sp>
        <p:nvSpPr>
          <p:cNvPr id="41" name="CuadroTexto 40"/>
          <p:cNvSpPr txBox="1"/>
          <p:nvPr/>
        </p:nvSpPr>
        <p:spPr>
          <a:xfrm>
            <a:off x="1629756" y="5589240"/>
            <a:ext cx="435258" cy="430887"/>
          </a:xfrm>
          <a:prstGeom prst="rect">
            <a:avLst/>
          </a:prstGeom>
          <a:noFill/>
        </p:spPr>
        <p:txBody>
          <a:bodyPr wrap="square" lIns="0" tIns="0" rIns="0" bIns="0" rtlCol="0">
            <a:spAutoFit/>
          </a:bodyPr>
          <a:lstStyle>
            <a:defPPr>
              <a:defRPr lang="es-ES"/>
            </a:defPPr>
            <a:lvl1pPr>
              <a:defRPr sz="4800">
                <a:solidFill>
                  <a:schemeClr val="accent4">
                    <a:lumMod val="60000"/>
                    <a:lumOff val="40000"/>
                  </a:schemeClr>
                </a:solidFill>
              </a:defRPr>
            </a:lvl1pPr>
          </a:lstStyle>
          <a:p>
            <a:r>
              <a:rPr lang="es-ES" sz="2800" dirty="0">
                <a:solidFill>
                  <a:schemeClr val="accent6">
                    <a:lumMod val="75000"/>
                  </a:schemeClr>
                </a:solidFill>
                <a:sym typeface="Wingdings" panose="05000000000000000000" pitchFamily="2" charset="2"/>
              </a:rPr>
              <a:t></a:t>
            </a:r>
            <a:endParaRPr lang="es-ES" sz="2800" dirty="0">
              <a:solidFill>
                <a:schemeClr val="accent6">
                  <a:lumMod val="75000"/>
                </a:schemeClr>
              </a:solidFill>
            </a:endParaRPr>
          </a:p>
        </p:txBody>
      </p:sp>
      <p:pic>
        <p:nvPicPr>
          <p:cNvPr id="43" name="Picture 2" descr="Resultado de imagen de imagenes check dibujo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813" y="404664"/>
            <a:ext cx="424440" cy="424440"/>
          </a:xfrm>
          <a:prstGeom prst="rect">
            <a:avLst/>
          </a:prstGeom>
          <a:noFill/>
          <a:extLst>
            <a:ext uri="{909E8E84-426E-40DD-AFC4-6F175D3DCCD1}">
              <a14:hiddenFill xmlns:a14="http://schemas.microsoft.com/office/drawing/2010/main">
                <a:solidFill>
                  <a:srgbClr val="FFFFFF"/>
                </a:solidFill>
              </a14:hiddenFill>
            </a:ext>
          </a:extLst>
        </p:spPr>
      </p:pic>
      <p:sp>
        <p:nvSpPr>
          <p:cNvPr id="17" name="Rectángulo 16"/>
          <p:cNvSpPr/>
          <p:nvPr/>
        </p:nvSpPr>
        <p:spPr>
          <a:xfrm>
            <a:off x="1963157" y="1208432"/>
            <a:ext cx="4385342" cy="400110"/>
          </a:xfrm>
          <a:prstGeom prst="rect">
            <a:avLst/>
          </a:prstGeom>
        </p:spPr>
        <p:txBody>
          <a:bodyPr wrap="square">
            <a:spAutoFit/>
          </a:bodyPr>
          <a:lstStyle/>
          <a:p>
            <a:r>
              <a:rPr lang="es-ES" sz="2000" b="1" cap="small" dirty="0"/>
              <a:t>Instalación </a:t>
            </a:r>
            <a:r>
              <a:rPr lang="es-ES" sz="2000" b="1" cap="small" dirty="0" err="1"/>
              <a:t>Felx</a:t>
            </a:r>
            <a:r>
              <a:rPr lang="es-ES" sz="2000" b="1" cap="small" dirty="0"/>
              <a:t> y </a:t>
            </a:r>
            <a:r>
              <a:rPr lang="es-ES" sz="2000" b="1" cap="small" dirty="0" err="1"/>
              <a:t>Bison</a:t>
            </a:r>
            <a:endParaRPr lang="es-ES" b="1" cap="small" dirty="0"/>
          </a:p>
        </p:txBody>
      </p:sp>
      <p:sp>
        <p:nvSpPr>
          <p:cNvPr id="18" name="CuadroTexto 17"/>
          <p:cNvSpPr txBox="1"/>
          <p:nvPr/>
        </p:nvSpPr>
        <p:spPr>
          <a:xfrm>
            <a:off x="1619672" y="1183696"/>
            <a:ext cx="420522" cy="430887"/>
          </a:xfrm>
          <a:prstGeom prst="rect">
            <a:avLst/>
          </a:prstGeom>
          <a:noFill/>
        </p:spPr>
        <p:txBody>
          <a:bodyPr wrap="square" lIns="0" tIns="0" rIns="0" bIns="0" rtlCol="0">
            <a:spAutoFit/>
          </a:bodyPr>
          <a:lstStyle/>
          <a:p>
            <a:r>
              <a:rPr lang="es-ES" sz="2800" dirty="0">
                <a:solidFill>
                  <a:schemeClr val="tx1">
                    <a:lumMod val="50000"/>
                    <a:lumOff val="50000"/>
                  </a:schemeClr>
                </a:solidFill>
                <a:sym typeface="Wingdings" panose="05000000000000000000" pitchFamily="2" charset="2"/>
              </a:rPr>
              <a:t></a:t>
            </a:r>
            <a:endParaRPr lang="es-ES" sz="2800" dirty="0">
              <a:solidFill>
                <a:schemeClr val="tx1">
                  <a:lumMod val="50000"/>
                  <a:lumOff val="50000"/>
                </a:schemeClr>
              </a:solidFill>
            </a:endParaRPr>
          </a:p>
        </p:txBody>
      </p:sp>
      <p:sp>
        <p:nvSpPr>
          <p:cNvPr id="19" name="Rectángulo 18"/>
          <p:cNvSpPr/>
          <p:nvPr/>
        </p:nvSpPr>
        <p:spPr>
          <a:xfrm>
            <a:off x="1658020" y="1633392"/>
            <a:ext cx="6802412" cy="977869"/>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44000" rtlCol="0" anchor="ctr"/>
          <a:lstStyle/>
          <a:p>
            <a:r>
              <a:rPr lang="pt-BR"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sudo</a:t>
            </a:r>
            <a:r>
              <a:rPr lang="en-US" sz="1600" dirty="0">
                <a:solidFill>
                  <a:schemeClr val="tx1"/>
                </a:solidFill>
                <a:latin typeface="Consolas" panose="020B0609020204030204" pitchFamily="49" charset="0"/>
              </a:rPr>
              <a:t> apt-get update</a:t>
            </a:r>
          </a:p>
          <a:p>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sudo</a:t>
            </a:r>
            <a:r>
              <a:rPr lang="en-US" sz="1600" dirty="0">
                <a:solidFill>
                  <a:schemeClr val="tx1"/>
                </a:solidFill>
                <a:latin typeface="Consolas" panose="020B0609020204030204" pitchFamily="49" charset="0"/>
              </a:rPr>
              <a:t> apt-get install flex</a:t>
            </a:r>
          </a:p>
          <a:p>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sudo</a:t>
            </a:r>
            <a:r>
              <a:rPr lang="en-US" sz="1600" dirty="0">
                <a:solidFill>
                  <a:schemeClr val="tx1"/>
                </a:solidFill>
                <a:latin typeface="Consolas" panose="020B0609020204030204" pitchFamily="49" charset="0"/>
              </a:rPr>
              <a:t> apt-get install bison</a:t>
            </a:r>
            <a:endParaRPr lang="pt-BR" sz="1600" i="1" dirty="0">
              <a:solidFill>
                <a:schemeClr val="tx1"/>
              </a:solidFill>
              <a:latin typeface="Consolas" panose="020B0609020204030204" pitchFamily="49" charset="0"/>
            </a:endParaRPr>
          </a:p>
        </p:txBody>
      </p:sp>
    </p:spTree>
    <p:extLst>
      <p:ext uri="{BB962C8B-B14F-4D97-AF65-F5344CB8AC3E}">
        <p14:creationId xmlns:p14="http://schemas.microsoft.com/office/powerpoint/2010/main" val="1007301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Rectángulo 509"/>
          <p:cNvSpPr/>
          <p:nvPr/>
        </p:nvSpPr>
        <p:spPr>
          <a:xfrm>
            <a:off x="0" y="0"/>
            <a:ext cx="467544" cy="6858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48" name="CuadroTexto 2047"/>
          <p:cNvSpPr txBox="1"/>
          <p:nvPr/>
        </p:nvSpPr>
        <p:spPr>
          <a:xfrm>
            <a:off x="6739840" y="6586998"/>
            <a:ext cx="2401619" cy="253916"/>
          </a:xfrm>
          <a:prstGeom prst="rect">
            <a:avLst/>
          </a:prstGeom>
          <a:noFill/>
        </p:spPr>
        <p:txBody>
          <a:bodyPr wrap="none" rtlCol="0">
            <a:spAutoFit/>
          </a:bodyPr>
          <a:lstStyle/>
          <a:p>
            <a:r>
              <a:rPr lang="es-ES" sz="1050" b="1" dirty="0" err="1">
                <a:latin typeface="Calibri Light" panose="020F0302020204030204" pitchFamily="34" charset="0"/>
                <a:cs typeface="Calibri Light" panose="020F0302020204030204" pitchFamily="34" charset="0"/>
              </a:rPr>
              <a:t>PAyL</a:t>
            </a:r>
            <a:r>
              <a:rPr lang="es-ES" sz="1000" dirty="0">
                <a:latin typeface="Calibri Light" panose="020F0302020204030204" pitchFamily="34" charset="0"/>
                <a:cs typeface="Calibri Light" panose="020F0302020204030204" pitchFamily="34" charset="0"/>
              </a:rPr>
              <a:t> – </a:t>
            </a:r>
            <a:r>
              <a:rPr lang="es-ES" sz="1000" b="1" dirty="0">
                <a:latin typeface="Calibri Light" panose="020F0302020204030204" pitchFamily="34" charset="0"/>
                <a:cs typeface="Calibri Light" panose="020F0302020204030204" pitchFamily="34" charset="0"/>
              </a:rPr>
              <a:t>P</a:t>
            </a:r>
            <a:r>
              <a:rPr lang="es-ES" sz="1000" dirty="0">
                <a:latin typeface="Calibri Light" panose="020F0302020204030204" pitchFamily="34" charset="0"/>
                <a:cs typeface="Calibri Light" panose="020F0302020204030204" pitchFamily="34" charset="0"/>
              </a:rPr>
              <a:t>royecto de </a:t>
            </a:r>
            <a:r>
              <a:rPr lang="es-ES" sz="1000" b="1" dirty="0">
                <a:latin typeface="Calibri Light" panose="020F0302020204030204" pitchFamily="34" charset="0"/>
                <a:cs typeface="Calibri Light" panose="020F0302020204030204" pitchFamily="34" charset="0"/>
              </a:rPr>
              <a:t>A</a:t>
            </a:r>
            <a:r>
              <a:rPr lang="es-ES" sz="1000" dirty="0">
                <a:latin typeface="Calibri Light" panose="020F0302020204030204" pitchFamily="34" charset="0"/>
                <a:cs typeface="Calibri Light" panose="020F0302020204030204" pitchFamily="34" charset="0"/>
              </a:rPr>
              <a:t>utómatas </a:t>
            </a:r>
            <a:r>
              <a:rPr lang="es-ES" sz="1000" b="1" dirty="0">
                <a:latin typeface="Calibri Light" panose="020F0302020204030204" pitchFamily="34" charset="0"/>
                <a:cs typeface="Calibri Light" panose="020F0302020204030204" pitchFamily="34" charset="0"/>
              </a:rPr>
              <a:t>y</a:t>
            </a:r>
            <a:r>
              <a:rPr lang="es-ES" sz="1000" dirty="0">
                <a:latin typeface="Calibri Light" panose="020F0302020204030204" pitchFamily="34" charset="0"/>
                <a:cs typeface="Calibri Light" panose="020F0302020204030204" pitchFamily="34" charset="0"/>
              </a:rPr>
              <a:t> </a:t>
            </a:r>
            <a:r>
              <a:rPr lang="es-ES" sz="1000" b="1" dirty="0">
                <a:latin typeface="Calibri Light" panose="020F0302020204030204" pitchFamily="34" charset="0"/>
                <a:cs typeface="Calibri Light" panose="020F0302020204030204" pitchFamily="34" charset="0"/>
              </a:rPr>
              <a:t>L</a:t>
            </a:r>
            <a:r>
              <a:rPr lang="es-ES" sz="1000" dirty="0">
                <a:latin typeface="Calibri Light" panose="020F0302020204030204" pitchFamily="34" charset="0"/>
                <a:cs typeface="Calibri Light" panose="020F0302020204030204" pitchFamily="34" charset="0"/>
              </a:rPr>
              <a:t>enguajes</a:t>
            </a:r>
          </a:p>
        </p:txBody>
      </p:sp>
      <p:sp>
        <p:nvSpPr>
          <p:cNvPr id="57" name="Rectángulo 56"/>
          <p:cNvSpPr/>
          <p:nvPr/>
        </p:nvSpPr>
        <p:spPr>
          <a:xfrm>
            <a:off x="1387471" y="3120449"/>
            <a:ext cx="7224163" cy="523220"/>
          </a:xfrm>
          <a:prstGeom prst="rect">
            <a:avLst/>
          </a:prstGeom>
        </p:spPr>
        <p:txBody>
          <a:bodyPr wrap="square">
            <a:spAutoFit/>
          </a:bodyPr>
          <a:lstStyle/>
          <a:p>
            <a:r>
              <a:rPr lang="es-ES" sz="1400" b="1" dirty="0"/>
              <a:t>Analizador morfológico</a:t>
            </a:r>
            <a:r>
              <a:rPr lang="es-ES" sz="1400" dirty="0"/>
              <a:t>: transforma el código fuente del programa de una secuencia de caracteres, a una secuencia de unidades sintácticas (</a:t>
            </a:r>
            <a:r>
              <a:rPr lang="es-ES" sz="1400" dirty="0" err="1"/>
              <a:t>tokens</a:t>
            </a:r>
            <a:r>
              <a:rPr lang="es-ES" sz="1400" dirty="0"/>
              <a:t>).</a:t>
            </a:r>
          </a:p>
        </p:txBody>
      </p:sp>
      <p:sp>
        <p:nvSpPr>
          <p:cNvPr id="60" name="Rectángulo 59"/>
          <p:cNvSpPr/>
          <p:nvPr/>
        </p:nvSpPr>
        <p:spPr>
          <a:xfrm>
            <a:off x="1384093" y="3645024"/>
            <a:ext cx="7076340" cy="523220"/>
          </a:xfrm>
          <a:prstGeom prst="rect">
            <a:avLst/>
          </a:prstGeom>
          <a:noFill/>
          <a:ln>
            <a:noFill/>
          </a:ln>
          <a:effectLst/>
        </p:spPr>
        <p:txBody>
          <a:bodyPr wrap="square">
            <a:spAutoFit/>
          </a:bodyPr>
          <a:lstStyle/>
          <a:p>
            <a:r>
              <a:rPr lang="es-ES" sz="1400" b="1" dirty="0"/>
              <a:t>Analizador sintáctico</a:t>
            </a:r>
            <a:r>
              <a:rPr lang="es-ES" sz="1400" dirty="0"/>
              <a:t>:</a:t>
            </a:r>
            <a:r>
              <a:rPr lang="es-ES" sz="1400" b="1" dirty="0"/>
              <a:t> </a:t>
            </a:r>
            <a:r>
              <a:rPr lang="es-ES" sz="1400" dirty="0"/>
              <a:t>interpreta las unidades sintácticas identificadas (</a:t>
            </a:r>
            <a:r>
              <a:rPr lang="es-ES" sz="1400" dirty="0" err="1"/>
              <a:t>tokens</a:t>
            </a:r>
            <a:r>
              <a:rPr lang="es-ES" sz="1400" dirty="0"/>
              <a:t>) por el analizador morfológico como un programa estructurado según una gramática de lenguaje. </a:t>
            </a:r>
          </a:p>
        </p:txBody>
      </p:sp>
      <p:sp>
        <p:nvSpPr>
          <p:cNvPr id="64" name="CuadroTexto 63"/>
          <p:cNvSpPr txBox="1"/>
          <p:nvPr/>
        </p:nvSpPr>
        <p:spPr>
          <a:xfrm>
            <a:off x="850515" y="3077535"/>
            <a:ext cx="588276" cy="615553"/>
          </a:xfrm>
          <a:prstGeom prst="rect">
            <a:avLst/>
          </a:prstGeom>
          <a:noFill/>
        </p:spPr>
        <p:txBody>
          <a:bodyPr wrap="square" lIns="0" tIns="0" rIns="0" bIns="0" rtlCol="0">
            <a:spAutoFit/>
          </a:bodyPr>
          <a:lstStyle/>
          <a:p>
            <a:r>
              <a:rPr lang="es-ES" sz="4000" dirty="0">
                <a:solidFill>
                  <a:schemeClr val="accent4">
                    <a:lumMod val="60000"/>
                    <a:lumOff val="40000"/>
                  </a:schemeClr>
                </a:solidFill>
                <a:sym typeface="Wingdings" panose="05000000000000000000" pitchFamily="2" charset="2"/>
              </a:rPr>
              <a:t></a:t>
            </a:r>
            <a:endParaRPr lang="es-ES" sz="4000" dirty="0">
              <a:solidFill>
                <a:schemeClr val="accent4">
                  <a:lumMod val="60000"/>
                  <a:lumOff val="40000"/>
                </a:schemeClr>
              </a:solidFill>
            </a:endParaRPr>
          </a:p>
        </p:txBody>
      </p:sp>
      <p:sp>
        <p:nvSpPr>
          <p:cNvPr id="65" name="CuadroTexto 64"/>
          <p:cNvSpPr txBox="1"/>
          <p:nvPr/>
        </p:nvSpPr>
        <p:spPr>
          <a:xfrm>
            <a:off x="850515" y="3671190"/>
            <a:ext cx="415382" cy="615553"/>
          </a:xfrm>
          <a:prstGeom prst="rect">
            <a:avLst/>
          </a:prstGeom>
          <a:noFill/>
        </p:spPr>
        <p:txBody>
          <a:bodyPr wrap="square" lIns="0" tIns="0" rIns="0" bIns="0" rtlCol="0">
            <a:spAutoFit/>
          </a:bodyPr>
          <a:lstStyle>
            <a:defPPr>
              <a:defRPr lang="es-ES"/>
            </a:defPPr>
            <a:lvl1pPr>
              <a:defRPr sz="4800">
                <a:solidFill>
                  <a:schemeClr val="accent4">
                    <a:lumMod val="60000"/>
                    <a:lumOff val="40000"/>
                  </a:schemeClr>
                </a:solidFill>
              </a:defRPr>
            </a:lvl1pPr>
          </a:lstStyle>
          <a:p>
            <a:r>
              <a:rPr lang="es-ES" sz="4000" dirty="0">
                <a:solidFill>
                  <a:schemeClr val="accent1">
                    <a:lumMod val="60000"/>
                    <a:lumOff val="40000"/>
                  </a:schemeClr>
                </a:solidFill>
                <a:sym typeface="Wingdings" panose="05000000000000000000" pitchFamily="2" charset="2"/>
              </a:rPr>
              <a:t></a:t>
            </a:r>
            <a:endParaRPr lang="es-ES" sz="4000" dirty="0">
              <a:solidFill>
                <a:schemeClr val="accent1">
                  <a:lumMod val="60000"/>
                  <a:lumOff val="40000"/>
                </a:schemeClr>
              </a:solidFill>
            </a:endParaRPr>
          </a:p>
        </p:txBody>
      </p:sp>
      <p:sp>
        <p:nvSpPr>
          <p:cNvPr id="66" name="CuadroTexto 65"/>
          <p:cNvSpPr txBox="1"/>
          <p:nvPr/>
        </p:nvSpPr>
        <p:spPr>
          <a:xfrm>
            <a:off x="749730" y="4336236"/>
            <a:ext cx="588276" cy="830997"/>
          </a:xfrm>
          <a:prstGeom prst="rect">
            <a:avLst/>
          </a:prstGeom>
          <a:noFill/>
        </p:spPr>
        <p:txBody>
          <a:bodyPr wrap="square" lIns="0" tIns="0" rIns="0" bIns="0" rtlCol="0">
            <a:spAutoFit/>
          </a:bodyPr>
          <a:lstStyle>
            <a:defPPr>
              <a:defRPr lang="es-ES"/>
            </a:defPPr>
            <a:lvl1pPr>
              <a:defRPr sz="4800">
                <a:solidFill>
                  <a:schemeClr val="accent4">
                    <a:lumMod val="60000"/>
                    <a:lumOff val="40000"/>
                  </a:schemeClr>
                </a:solidFill>
              </a:defRPr>
            </a:lvl1pPr>
          </a:lstStyle>
          <a:p>
            <a:r>
              <a:rPr lang="es-ES" sz="5400" dirty="0">
                <a:solidFill>
                  <a:schemeClr val="accent6">
                    <a:lumMod val="75000"/>
                  </a:schemeClr>
                </a:solidFill>
                <a:sym typeface="Wingdings" panose="05000000000000000000" pitchFamily="2" charset="2"/>
              </a:rPr>
              <a:t></a:t>
            </a:r>
            <a:endParaRPr lang="es-ES" sz="5400" dirty="0">
              <a:solidFill>
                <a:schemeClr val="accent6">
                  <a:lumMod val="75000"/>
                </a:schemeClr>
              </a:solidFill>
            </a:endParaRPr>
          </a:p>
        </p:txBody>
      </p:sp>
      <p:sp>
        <p:nvSpPr>
          <p:cNvPr id="67" name="Rectángulo 66"/>
          <p:cNvSpPr/>
          <p:nvPr/>
        </p:nvSpPr>
        <p:spPr>
          <a:xfrm>
            <a:off x="1384093" y="4327715"/>
            <a:ext cx="7579038" cy="1323439"/>
          </a:xfrm>
          <a:prstGeom prst="rect">
            <a:avLst/>
          </a:prstGeom>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p:spPr>
        <p:txBody>
          <a:bodyPr wrap="square">
            <a:spAutoFit/>
          </a:bodyPr>
          <a:lstStyle/>
          <a:p>
            <a:pPr lvl="0"/>
            <a:r>
              <a:rPr lang="es-ES" sz="2000" b="1" dirty="0"/>
              <a:t>Analizador semántico</a:t>
            </a:r>
            <a:r>
              <a:rPr lang="es-ES" sz="2000" dirty="0"/>
              <a:t>: el objetivo es la comprobación de la validez semántica de las sentencias aceptadas en la fase de análisis sintáctico. Se implementa un conjunto de subrutinas independientes que pueden ser invocadas por los analizadores morfológico y sintáctico.</a:t>
            </a:r>
          </a:p>
        </p:txBody>
      </p:sp>
      <p:sp>
        <p:nvSpPr>
          <p:cNvPr id="9" name="Llamada rectangular redondeada 8"/>
          <p:cNvSpPr/>
          <p:nvPr/>
        </p:nvSpPr>
        <p:spPr>
          <a:xfrm>
            <a:off x="567441" y="2566747"/>
            <a:ext cx="914400" cy="387125"/>
          </a:xfrm>
          <a:prstGeom prst="wedgeRoundRectCallout">
            <a:avLst>
              <a:gd name="adj1" fmla="val -20453"/>
              <a:gd name="adj2" fmla="val 45264"/>
              <a:gd name="adj3" fmla="val 16667"/>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accent5">
                    <a:lumMod val="75000"/>
                  </a:schemeClr>
                </a:solidFill>
              </a:rPr>
              <a:t>Etapas</a:t>
            </a:r>
          </a:p>
        </p:txBody>
      </p:sp>
      <p:cxnSp>
        <p:nvCxnSpPr>
          <p:cNvPr id="12" name="Conector recto 11"/>
          <p:cNvCxnSpPr/>
          <p:nvPr/>
        </p:nvCxnSpPr>
        <p:spPr>
          <a:xfrm>
            <a:off x="594025" y="5697252"/>
            <a:ext cx="8208912" cy="0"/>
          </a:xfrm>
          <a:prstGeom prst="line">
            <a:avLst/>
          </a:prstGeom>
          <a:ln>
            <a:solidFill>
              <a:srgbClr val="DDDDDD"/>
            </a:solidFill>
          </a:ln>
        </p:spPr>
        <p:style>
          <a:lnRef idx="1">
            <a:schemeClr val="accent1"/>
          </a:lnRef>
          <a:fillRef idx="0">
            <a:schemeClr val="accent1"/>
          </a:fillRef>
          <a:effectRef idx="0">
            <a:schemeClr val="accent1"/>
          </a:effectRef>
          <a:fontRef idx="minor">
            <a:schemeClr val="tx1"/>
          </a:fontRef>
        </p:style>
      </p:cxnSp>
      <p:sp>
        <p:nvSpPr>
          <p:cNvPr id="13" name="Elipse 12"/>
          <p:cNvSpPr/>
          <p:nvPr/>
        </p:nvSpPr>
        <p:spPr>
          <a:xfrm>
            <a:off x="839637" y="5827351"/>
            <a:ext cx="366727" cy="344603"/>
          </a:xfrm>
          <a:prstGeom prst="ellipse">
            <a:avLst/>
          </a:prstGeom>
          <a:solidFill>
            <a:srgbClr val="FFFFCC"/>
          </a:solidFill>
          <a:ln>
            <a:solidFill>
              <a:srgbClr val="979E5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 sz="2000" b="1" dirty="0">
                <a:solidFill>
                  <a:schemeClr val="tx1"/>
                </a:solidFill>
              </a:rPr>
              <a:t>T</a:t>
            </a:r>
          </a:p>
        </p:txBody>
      </p:sp>
      <p:sp>
        <p:nvSpPr>
          <p:cNvPr id="79" name="Rectángulo 78"/>
          <p:cNvSpPr/>
          <p:nvPr/>
        </p:nvSpPr>
        <p:spPr>
          <a:xfrm>
            <a:off x="1366558" y="5752422"/>
            <a:ext cx="7293720" cy="738664"/>
          </a:xfrm>
          <a:prstGeom prst="rect">
            <a:avLst/>
          </a:prstGeom>
        </p:spPr>
        <p:txBody>
          <a:bodyPr wrap="square">
            <a:spAutoFit/>
          </a:bodyPr>
          <a:lstStyle/>
          <a:p>
            <a:pPr lvl="0"/>
            <a:r>
              <a:rPr lang="es-ES" sz="1400" b="1" dirty="0"/>
              <a:t>Tabla de símbolos o identificadores</a:t>
            </a:r>
            <a:r>
              <a:rPr lang="es-ES" sz="1400" dirty="0"/>
              <a:t>. Se encarga de todos los aspectos  dependientes del contexto relacionados con los </a:t>
            </a:r>
            <a:r>
              <a:rPr lang="es-ES" sz="1400" i="1" dirty="0"/>
              <a:t>nombres</a:t>
            </a:r>
            <a:r>
              <a:rPr lang="es-ES" sz="1400" dirty="0"/>
              <a:t> (variables, constantes, funciones, palabras reservadas, etc.) que puedan aparecer en los programas.</a:t>
            </a:r>
          </a:p>
        </p:txBody>
      </p:sp>
      <p:pic>
        <p:nvPicPr>
          <p:cNvPr id="61" name="Imagen 60"/>
          <p:cNvPicPr>
            <a:picLocks noChangeAspect="1"/>
          </p:cNvPicPr>
          <p:nvPr/>
        </p:nvPicPr>
        <p:blipFill>
          <a:blip r:embed="rId2"/>
          <a:stretch>
            <a:fillRect/>
          </a:stretch>
        </p:blipFill>
        <p:spPr>
          <a:xfrm>
            <a:off x="3360" y="6607879"/>
            <a:ext cx="464185" cy="253521"/>
          </a:xfrm>
          <a:prstGeom prst="rect">
            <a:avLst/>
          </a:prstGeom>
        </p:spPr>
      </p:pic>
      <p:grpSp>
        <p:nvGrpSpPr>
          <p:cNvPr id="2" name="Grupo 1"/>
          <p:cNvGrpSpPr/>
          <p:nvPr/>
        </p:nvGrpSpPr>
        <p:grpSpPr>
          <a:xfrm>
            <a:off x="1028662" y="440668"/>
            <a:ext cx="7431770" cy="2474082"/>
            <a:chOff x="1028662" y="440668"/>
            <a:chExt cx="7431770" cy="2474082"/>
          </a:xfrm>
        </p:grpSpPr>
        <p:sp>
          <p:nvSpPr>
            <p:cNvPr id="343" name="342 Rectángulo redondeado"/>
            <p:cNvSpPr/>
            <p:nvPr/>
          </p:nvSpPr>
          <p:spPr>
            <a:xfrm>
              <a:off x="1783862" y="440668"/>
              <a:ext cx="5688632" cy="2359120"/>
            </a:xfrm>
            <a:prstGeom prst="roundRect">
              <a:avLst>
                <a:gd name="adj" fmla="val 57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t" anchorCtr="1"/>
            <a:lstStyle/>
            <a:p>
              <a:pPr algn="ctr"/>
              <a:r>
                <a:rPr lang="es-ES" sz="1600" b="1" dirty="0">
                  <a:solidFill>
                    <a:schemeClr val="tx1"/>
                  </a:solidFill>
                  <a:latin typeface="+mj-lt"/>
                </a:rPr>
                <a:t>Estructura del COMPILADOR</a:t>
              </a:r>
            </a:p>
          </p:txBody>
        </p:sp>
        <p:cxnSp>
          <p:nvCxnSpPr>
            <p:cNvPr id="345" name="344 Conector recto"/>
            <p:cNvCxnSpPr/>
            <p:nvPr/>
          </p:nvCxnSpPr>
          <p:spPr>
            <a:xfrm>
              <a:off x="1783862" y="748198"/>
              <a:ext cx="5688632" cy="0"/>
            </a:xfrm>
            <a:prstGeom prst="lin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0" name="9 CuadroTexto"/>
            <p:cNvSpPr txBox="1"/>
            <p:nvPr/>
          </p:nvSpPr>
          <p:spPr>
            <a:xfrm>
              <a:off x="1028662" y="994715"/>
              <a:ext cx="627844" cy="430887"/>
            </a:xfrm>
            <a:prstGeom prst="rect">
              <a:avLst/>
            </a:prstGeom>
            <a:noFill/>
          </p:spPr>
          <p:txBody>
            <a:bodyPr wrap="square" lIns="0" tIns="0" rIns="0" bIns="0" rtlCol="0">
              <a:spAutoFit/>
            </a:bodyPr>
            <a:lstStyle>
              <a:defPPr>
                <a:defRPr lang="es-ES"/>
              </a:defPPr>
              <a:lvl1pPr algn="ctr">
                <a:defRPr sz="800" b="1">
                  <a:solidFill>
                    <a:schemeClr val="tx1">
                      <a:lumMod val="75000"/>
                      <a:lumOff val="25000"/>
                    </a:schemeClr>
                  </a:solidFill>
                  <a:latin typeface="+mj-lt"/>
                  <a:ea typeface="Tahoma" pitchFamily="34" charset="0"/>
                  <a:cs typeface="Tahoma" pitchFamily="34" charset="0"/>
                </a:defRPr>
              </a:lvl1pPr>
            </a:lstStyle>
            <a:p>
              <a:r>
                <a:rPr lang="es-ES_tradnl" sz="1400" dirty="0"/>
                <a:t>Código FUENTE</a:t>
              </a:r>
              <a:endParaRPr lang="es-ES" sz="1400" dirty="0"/>
            </a:p>
          </p:txBody>
        </p:sp>
        <p:sp>
          <p:nvSpPr>
            <p:cNvPr id="69" name="68 Rectángulo redondeado"/>
            <p:cNvSpPr/>
            <p:nvPr/>
          </p:nvSpPr>
          <p:spPr>
            <a:xfrm>
              <a:off x="1902568" y="900934"/>
              <a:ext cx="3260442" cy="1800472"/>
            </a:xfrm>
            <a:prstGeom prst="roundRect">
              <a:avLst>
                <a:gd name="adj" fmla="val 3206"/>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b="1" dirty="0" err="1">
                <a:solidFill>
                  <a:srgbClr val="008000"/>
                </a:solidFill>
                <a:latin typeface="+mj-lt"/>
                <a:ea typeface="Tahoma" pitchFamily="34" charset="0"/>
                <a:cs typeface="Tahoma" pitchFamily="34" charset="0"/>
              </a:endParaRPr>
            </a:p>
          </p:txBody>
        </p:sp>
        <p:sp>
          <p:nvSpPr>
            <p:cNvPr id="70" name="69 Rectángulo redondeado"/>
            <p:cNvSpPr/>
            <p:nvPr/>
          </p:nvSpPr>
          <p:spPr>
            <a:xfrm>
              <a:off x="2661457" y="772848"/>
              <a:ext cx="1742664" cy="296113"/>
            </a:xfrm>
            <a:prstGeom prst="round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_tradnl" sz="1400" dirty="0">
                  <a:solidFill>
                    <a:schemeClr val="tx1"/>
                  </a:solidFill>
                  <a:latin typeface="+mj-lt"/>
                  <a:ea typeface="Tahoma" pitchFamily="34" charset="0"/>
                  <a:cs typeface="Tahoma" pitchFamily="34" charset="0"/>
                </a:rPr>
                <a:t>Analizador de CÓDIGO</a:t>
              </a:r>
              <a:endParaRPr lang="es-ES" sz="1400" dirty="0">
                <a:solidFill>
                  <a:schemeClr val="tx1"/>
                </a:solidFill>
                <a:latin typeface="+mj-lt"/>
                <a:ea typeface="Tahoma" pitchFamily="34" charset="0"/>
                <a:cs typeface="Tahoma" pitchFamily="34" charset="0"/>
              </a:endParaRPr>
            </a:p>
          </p:txBody>
        </p:sp>
        <p:sp>
          <p:nvSpPr>
            <p:cNvPr id="145" name="144 Rectángulo redondeado"/>
            <p:cNvSpPr/>
            <p:nvPr/>
          </p:nvSpPr>
          <p:spPr>
            <a:xfrm>
              <a:off x="1992436" y="1055729"/>
              <a:ext cx="1015562" cy="970829"/>
            </a:xfrm>
            <a:prstGeom prst="roundRect">
              <a:avLst>
                <a:gd name="adj" fmla="val 4755"/>
              </a:avLst>
            </a:prstGeom>
            <a:noFill/>
            <a:ln w="635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s-ES_tradnl" sz="1200" b="1" i="1" dirty="0">
                  <a:solidFill>
                    <a:schemeClr val="tx1"/>
                  </a:solidFill>
                  <a:latin typeface="+mj-lt"/>
                  <a:ea typeface="Tahoma" pitchFamily="34" charset="0"/>
                  <a:cs typeface="Tahoma" pitchFamily="34" charset="0"/>
                </a:rPr>
                <a:t>Scanner</a:t>
              </a:r>
              <a:endParaRPr lang="es-ES" sz="1200" b="1" i="1" dirty="0" err="1">
                <a:solidFill>
                  <a:schemeClr val="tx1"/>
                </a:solidFill>
                <a:latin typeface="+mj-lt"/>
                <a:ea typeface="Tahoma" pitchFamily="34" charset="0"/>
                <a:cs typeface="Tahoma" pitchFamily="34" charset="0"/>
              </a:endParaRPr>
            </a:p>
          </p:txBody>
        </p:sp>
        <p:cxnSp>
          <p:nvCxnSpPr>
            <p:cNvPr id="5" name="4 Conector recto"/>
            <p:cNvCxnSpPr/>
            <p:nvPr/>
          </p:nvCxnSpPr>
          <p:spPr>
            <a:xfrm>
              <a:off x="1992434" y="1306478"/>
              <a:ext cx="1015562" cy="0"/>
            </a:xfrm>
            <a:prstGeom prst="line">
              <a:avLst/>
            </a:prstGeom>
            <a:noFill/>
            <a:ln w="63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cxnSp>
        <p:sp>
          <p:nvSpPr>
            <p:cNvPr id="485" name="484 Rectángulo redondeado"/>
            <p:cNvSpPr/>
            <p:nvPr/>
          </p:nvSpPr>
          <p:spPr>
            <a:xfrm>
              <a:off x="3663656" y="2224910"/>
              <a:ext cx="1265992" cy="412002"/>
            </a:xfrm>
            <a:prstGeom prst="roundRect">
              <a:avLst>
                <a:gd name="adj" fmla="val 0"/>
              </a:avLst>
            </a:prstGeom>
            <a:solidFill>
              <a:schemeClr val="bg1">
                <a:lumMod val="95000"/>
              </a:schemeClr>
            </a:solidFill>
            <a:ln w="12700">
              <a:solidFill>
                <a:schemeClr val="tx1">
                  <a:lumMod val="50000"/>
                  <a:lumOff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es-ES_tradnl" sz="1200" dirty="0">
                  <a:solidFill>
                    <a:schemeClr val="tx1"/>
                  </a:solidFill>
                  <a:latin typeface="+mj-lt"/>
                  <a:ea typeface="Tahoma" pitchFamily="34" charset="0"/>
                  <a:cs typeface="Tahoma" pitchFamily="34" charset="0"/>
                </a:rPr>
                <a:t>Tabla de Símbolos</a:t>
              </a:r>
              <a:endParaRPr lang="es-ES" sz="1200" dirty="0" err="1">
                <a:solidFill>
                  <a:schemeClr val="tx1"/>
                </a:solidFill>
                <a:latin typeface="+mj-lt"/>
                <a:ea typeface="Tahoma" pitchFamily="34" charset="0"/>
                <a:cs typeface="Tahoma" pitchFamily="34" charset="0"/>
              </a:endParaRPr>
            </a:p>
          </p:txBody>
        </p:sp>
        <p:grpSp>
          <p:nvGrpSpPr>
            <p:cNvPr id="3" name="2 Grupo"/>
            <p:cNvGrpSpPr/>
            <p:nvPr/>
          </p:nvGrpSpPr>
          <p:grpSpPr>
            <a:xfrm>
              <a:off x="1159988" y="1461692"/>
              <a:ext cx="356036" cy="420850"/>
              <a:chOff x="2123728" y="2769424"/>
              <a:chExt cx="212634" cy="257780"/>
            </a:xfrm>
          </p:grpSpPr>
          <p:sp>
            <p:nvSpPr>
              <p:cNvPr id="151" name="150 Multidocumento"/>
              <p:cNvSpPr/>
              <p:nvPr/>
            </p:nvSpPr>
            <p:spPr>
              <a:xfrm>
                <a:off x="2123728" y="2769424"/>
                <a:ext cx="212634" cy="257780"/>
              </a:xfrm>
              <a:prstGeom prst="flowChartMultidocumen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200" dirty="0">
                  <a:solidFill>
                    <a:schemeClr val="tx1"/>
                  </a:solidFill>
                  <a:latin typeface="+mj-lt"/>
                </a:endParaRPr>
              </a:p>
            </p:txBody>
          </p:sp>
          <p:grpSp>
            <p:nvGrpSpPr>
              <p:cNvPr id="142" name="141 Grupo"/>
              <p:cNvGrpSpPr/>
              <p:nvPr/>
            </p:nvGrpSpPr>
            <p:grpSpPr>
              <a:xfrm>
                <a:off x="2156330" y="2857637"/>
                <a:ext cx="129201" cy="108012"/>
                <a:chOff x="5833217" y="2044057"/>
                <a:chExt cx="120225" cy="112989"/>
              </a:xfrm>
            </p:grpSpPr>
            <p:sp>
              <p:nvSpPr>
                <p:cNvPr id="143" name="Freeform 127"/>
                <p:cNvSpPr>
                  <a:spLocks/>
                </p:cNvSpPr>
                <p:nvPr/>
              </p:nvSpPr>
              <p:spPr bwMode="auto">
                <a:xfrm>
                  <a:off x="5833217" y="2044057"/>
                  <a:ext cx="120225" cy="112989"/>
                </a:xfrm>
                <a:custGeom>
                  <a:avLst/>
                  <a:gdLst/>
                  <a:ahLst/>
                  <a:cxnLst>
                    <a:cxn ang="0">
                      <a:pos x="630" y="266"/>
                    </a:cxn>
                    <a:cxn ang="0">
                      <a:pos x="586" y="149"/>
                    </a:cxn>
                    <a:cxn ang="0">
                      <a:pos x="497" y="158"/>
                    </a:cxn>
                    <a:cxn ang="0">
                      <a:pos x="494" y="156"/>
                    </a:cxn>
                    <a:cxn ang="0">
                      <a:pos x="492" y="153"/>
                    </a:cxn>
                    <a:cxn ang="0">
                      <a:pos x="490" y="151"/>
                    </a:cxn>
                    <a:cxn ang="0">
                      <a:pos x="488" y="149"/>
                    </a:cxn>
                    <a:cxn ang="0">
                      <a:pos x="505" y="58"/>
                    </a:cxn>
                    <a:cxn ang="0">
                      <a:pos x="390" y="5"/>
                    </a:cxn>
                    <a:cxn ang="0">
                      <a:pos x="332" y="76"/>
                    </a:cxn>
                    <a:cxn ang="0">
                      <a:pos x="329" y="75"/>
                    </a:cxn>
                    <a:cxn ang="0">
                      <a:pos x="325" y="75"/>
                    </a:cxn>
                    <a:cxn ang="0">
                      <a:pos x="322" y="75"/>
                    </a:cxn>
                    <a:cxn ang="0">
                      <a:pos x="318" y="75"/>
                    </a:cxn>
                    <a:cxn ang="0">
                      <a:pos x="267" y="0"/>
                    </a:cxn>
                    <a:cxn ang="0">
                      <a:pos x="148" y="44"/>
                    </a:cxn>
                    <a:cxn ang="0">
                      <a:pos x="157" y="133"/>
                    </a:cxn>
                    <a:cxn ang="0">
                      <a:pos x="155" y="135"/>
                    </a:cxn>
                    <a:cxn ang="0">
                      <a:pos x="152" y="137"/>
                    </a:cxn>
                    <a:cxn ang="0">
                      <a:pos x="148" y="141"/>
                    </a:cxn>
                    <a:cxn ang="0">
                      <a:pos x="146" y="143"/>
                    </a:cxn>
                    <a:cxn ang="0">
                      <a:pos x="58" y="127"/>
                    </a:cxn>
                    <a:cxn ang="0">
                      <a:pos x="4" y="242"/>
                    </a:cxn>
                    <a:cxn ang="0">
                      <a:pos x="72" y="295"/>
                    </a:cxn>
                    <a:cxn ang="0">
                      <a:pos x="72" y="300"/>
                    </a:cxn>
                    <a:cxn ang="0">
                      <a:pos x="72" y="304"/>
                    </a:cxn>
                    <a:cxn ang="0">
                      <a:pos x="71" y="310"/>
                    </a:cxn>
                    <a:cxn ang="0">
                      <a:pos x="71" y="315"/>
                    </a:cxn>
                    <a:cxn ang="0">
                      <a:pos x="0" y="363"/>
                    </a:cxn>
                    <a:cxn ang="0">
                      <a:pos x="43" y="483"/>
                    </a:cxn>
                    <a:cxn ang="0">
                      <a:pos x="129" y="474"/>
                    </a:cxn>
                    <a:cxn ang="0">
                      <a:pos x="132" y="477"/>
                    </a:cxn>
                    <a:cxn ang="0">
                      <a:pos x="135" y="481"/>
                    </a:cxn>
                    <a:cxn ang="0">
                      <a:pos x="139" y="485"/>
                    </a:cxn>
                    <a:cxn ang="0">
                      <a:pos x="142" y="489"/>
                    </a:cxn>
                    <a:cxn ang="0">
                      <a:pos x="126" y="573"/>
                    </a:cxn>
                    <a:cxn ang="0">
                      <a:pos x="241" y="626"/>
                    </a:cxn>
                    <a:cxn ang="0">
                      <a:pos x="295" y="559"/>
                    </a:cxn>
                    <a:cxn ang="0">
                      <a:pos x="300" y="560"/>
                    </a:cxn>
                    <a:cxn ang="0">
                      <a:pos x="306" y="560"/>
                    </a:cxn>
                    <a:cxn ang="0">
                      <a:pos x="310" y="560"/>
                    </a:cxn>
                    <a:cxn ang="0">
                      <a:pos x="315" y="560"/>
                    </a:cxn>
                    <a:cxn ang="0">
                      <a:pos x="364" y="632"/>
                    </a:cxn>
                    <a:cxn ang="0">
                      <a:pos x="483" y="588"/>
                    </a:cxn>
                    <a:cxn ang="0">
                      <a:pos x="474" y="500"/>
                    </a:cxn>
                    <a:cxn ang="0">
                      <a:pos x="476" y="498"/>
                    </a:cxn>
                    <a:cxn ang="0">
                      <a:pos x="479" y="495"/>
                    </a:cxn>
                    <a:cxn ang="0">
                      <a:pos x="483" y="491"/>
                    </a:cxn>
                    <a:cxn ang="0">
                      <a:pos x="486" y="488"/>
                    </a:cxn>
                    <a:cxn ang="0">
                      <a:pos x="571" y="505"/>
                    </a:cxn>
                    <a:cxn ang="0">
                      <a:pos x="624" y="390"/>
                    </a:cxn>
                    <a:cxn ang="0">
                      <a:pos x="554" y="332"/>
                    </a:cxn>
                    <a:cxn ang="0">
                      <a:pos x="555" y="329"/>
                    </a:cxn>
                    <a:cxn ang="0">
                      <a:pos x="555" y="325"/>
                    </a:cxn>
                    <a:cxn ang="0">
                      <a:pos x="555" y="322"/>
                    </a:cxn>
                    <a:cxn ang="0">
                      <a:pos x="555" y="317"/>
                    </a:cxn>
                    <a:cxn ang="0">
                      <a:pos x="630" y="266"/>
                    </a:cxn>
                  </a:cxnLst>
                  <a:rect l="0" t="0" r="r" b="b"/>
                  <a:pathLst>
                    <a:path w="630" h="632">
                      <a:moveTo>
                        <a:pt x="630" y="266"/>
                      </a:moveTo>
                      <a:lnTo>
                        <a:pt x="586" y="149"/>
                      </a:lnTo>
                      <a:lnTo>
                        <a:pt x="497" y="158"/>
                      </a:lnTo>
                      <a:lnTo>
                        <a:pt x="494" y="156"/>
                      </a:lnTo>
                      <a:lnTo>
                        <a:pt x="492" y="153"/>
                      </a:lnTo>
                      <a:lnTo>
                        <a:pt x="490" y="151"/>
                      </a:lnTo>
                      <a:lnTo>
                        <a:pt x="488" y="149"/>
                      </a:lnTo>
                      <a:lnTo>
                        <a:pt x="505" y="58"/>
                      </a:lnTo>
                      <a:lnTo>
                        <a:pt x="390" y="5"/>
                      </a:lnTo>
                      <a:lnTo>
                        <a:pt x="332" y="76"/>
                      </a:lnTo>
                      <a:lnTo>
                        <a:pt x="329" y="75"/>
                      </a:lnTo>
                      <a:lnTo>
                        <a:pt x="325" y="75"/>
                      </a:lnTo>
                      <a:lnTo>
                        <a:pt x="322" y="75"/>
                      </a:lnTo>
                      <a:lnTo>
                        <a:pt x="318" y="75"/>
                      </a:lnTo>
                      <a:lnTo>
                        <a:pt x="267" y="0"/>
                      </a:lnTo>
                      <a:lnTo>
                        <a:pt x="148" y="44"/>
                      </a:lnTo>
                      <a:lnTo>
                        <a:pt x="157" y="133"/>
                      </a:lnTo>
                      <a:lnTo>
                        <a:pt x="155" y="135"/>
                      </a:lnTo>
                      <a:lnTo>
                        <a:pt x="152" y="137"/>
                      </a:lnTo>
                      <a:lnTo>
                        <a:pt x="148" y="141"/>
                      </a:lnTo>
                      <a:lnTo>
                        <a:pt x="146" y="143"/>
                      </a:lnTo>
                      <a:lnTo>
                        <a:pt x="58" y="127"/>
                      </a:lnTo>
                      <a:lnTo>
                        <a:pt x="4" y="242"/>
                      </a:lnTo>
                      <a:lnTo>
                        <a:pt x="72" y="295"/>
                      </a:lnTo>
                      <a:lnTo>
                        <a:pt x="72" y="300"/>
                      </a:lnTo>
                      <a:lnTo>
                        <a:pt x="72" y="304"/>
                      </a:lnTo>
                      <a:lnTo>
                        <a:pt x="71" y="310"/>
                      </a:lnTo>
                      <a:lnTo>
                        <a:pt x="71" y="315"/>
                      </a:lnTo>
                      <a:lnTo>
                        <a:pt x="0" y="363"/>
                      </a:lnTo>
                      <a:lnTo>
                        <a:pt x="43" y="483"/>
                      </a:lnTo>
                      <a:lnTo>
                        <a:pt x="129" y="474"/>
                      </a:lnTo>
                      <a:lnTo>
                        <a:pt x="132" y="477"/>
                      </a:lnTo>
                      <a:lnTo>
                        <a:pt x="135" y="481"/>
                      </a:lnTo>
                      <a:lnTo>
                        <a:pt x="139" y="485"/>
                      </a:lnTo>
                      <a:lnTo>
                        <a:pt x="142" y="489"/>
                      </a:lnTo>
                      <a:lnTo>
                        <a:pt x="126" y="573"/>
                      </a:lnTo>
                      <a:lnTo>
                        <a:pt x="241" y="626"/>
                      </a:lnTo>
                      <a:lnTo>
                        <a:pt x="295" y="559"/>
                      </a:lnTo>
                      <a:lnTo>
                        <a:pt x="300" y="560"/>
                      </a:lnTo>
                      <a:lnTo>
                        <a:pt x="306" y="560"/>
                      </a:lnTo>
                      <a:lnTo>
                        <a:pt x="310" y="560"/>
                      </a:lnTo>
                      <a:lnTo>
                        <a:pt x="315" y="560"/>
                      </a:lnTo>
                      <a:lnTo>
                        <a:pt x="364" y="632"/>
                      </a:lnTo>
                      <a:lnTo>
                        <a:pt x="483" y="588"/>
                      </a:lnTo>
                      <a:lnTo>
                        <a:pt x="474" y="500"/>
                      </a:lnTo>
                      <a:lnTo>
                        <a:pt x="476" y="498"/>
                      </a:lnTo>
                      <a:lnTo>
                        <a:pt x="479" y="495"/>
                      </a:lnTo>
                      <a:lnTo>
                        <a:pt x="483" y="491"/>
                      </a:lnTo>
                      <a:lnTo>
                        <a:pt x="486" y="488"/>
                      </a:lnTo>
                      <a:lnTo>
                        <a:pt x="571" y="505"/>
                      </a:lnTo>
                      <a:lnTo>
                        <a:pt x="624" y="390"/>
                      </a:lnTo>
                      <a:lnTo>
                        <a:pt x="554" y="332"/>
                      </a:lnTo>
                      <a:lnTo>
                        <a:pt x="555" y="329"/>
                      </a:lnTo>
                      <a:lnTo>
                        <a:pt x="555" y="325"/>
                      </a:lnTo>
                      <a:lnTo>
                        <a:pt x="555" y="322"/>
                      </a:lnTo>
                      <a:lnTo>
                        <a:pt x="555" y="317"/>
                      </a:lnTo>
                      <a:lnTo>
                        <a:pt x="630" y="26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s-ES" sz="1200">
                    <a:latin typeface="+mj-lt"/>
                  </a:endParaRPr>
                </a:p>
              </p:txBody>
            </p:sp>
            <p:sp>
              <p:nvSpPr>
                <p:cNvPr id="144" name="Freeform 128"/>
                <p:cNvSpPr>
                  <a:spLocks/>
                </p:cNvSpPr>
                <p:nvPr/>
              </p:nvSpPr>
              <p:spPr bwMode="auto">
                <a:xfrm>
                  <a:off x="5840469" y="2050873"/>
                  <a:ext cx="105722" cy="99359"/>
                </a:xfrm>
                <a:custGeom>
                  <a:avLst/>
                  <a:gdLst/>
                  <a:ahLst/>
                  <a:cxnLst>
                    <a:cxn ang="0">
                      <a:pos x="436" y="415"/>
                    </a:cxn>
                    <a:cxn ang="0">
                      <a:pos x="424" y="428"/>
                    </a:cxn>
                    <a:cxn ang="0">
                      <a:pos x="413" y="438"/>
                    </a:cxn>
                    <a:cxn ang="0">
                      <a:pos x="401" y="449"/>
                    </a:cxn>
                    <a:cxn ang="0">
                      <a:pos x="337" y="555"/>
                    </a:cxn>
                    <a:cxn ang="0">
                      <a:pos x="284" y="490"/>
                    </a:cxn>
                    <a:cxn ang="0">
                      <a:pos x="268" y="490"/>
                    </a:cxn>
                    <a:cxn ang="0">
                      <a:pos x="251" y="489"/>
                    </a:cxn>
                    <a:cxn ang="0">
                      <a:pos x="193" y="549"/>
                    </a:cxn>
                    <a:cxn ang="0">
                      <a:pos x="138" y="439"/>
                    </a:cxn>
                    <a:cxn ang="0">
                      <a:pos x="125" y="428"/>
                    </a:cxn>
                    <a:cxn ang="0">
                      <a:pos x="115" y="415"/>
                    </a:cxn>
                    <a:cxn ang="0">
                      <a:pos x="103" y="402"/>
                    </a:cxn>
                    <a:cxn ang="0">
                      <a:pos x="0" y="338"/>
                    </a:cxn>
                    <a:cxn ang="0">
                      <a:pos x="64" y="285"/>
                    </a:cxn>
                    <a:cxn ang="0">
                      <a:pos x="64" y="269"/>
                    </a:cxn>
                    <a:cxn ang="0">
                      <a:pos x="67" y="253"/>
                    </a:cxn>
                    <a:cxn ang="0">
                      <a:pos x="6" y="195"/>
                    </a:cxn>
                    <a:cxn ang="0">
                      <a:pos x="117" y="140"/>
                    </a:cxn>
                    <a:cxn ang="0">
                      <a:pos x="129" y="129"/>
                    </a:cxn>
                    <a:cxn ang="0">
                      <a:pos x="139" y="119"/>
                    </a:cxn>
                    <a:cxn ang="0">
                      <a:pos x="152" y="109"/>
                    </a:cxn>
                    <a:cxn ang="0">
                      <a:pos x="216" y="0"/>
                    </a:cxn>
                    <a:cxn ang="0">
                      <a:pos x="271" y="69"/>
                    </a:cxn>
                    <a:cxn ang="0">
                      <a:pos x="285" y="69"/>
                    </a:cxn>
                    <a:cxn ang="0">
                      <a:pos x="299" y="71"/>
                    </a:cxn>
                    <a:cxn ang="0">
                      <a:pos x="360" y="6"/>
                    </a:cxn>
                    <a:cxn ang="0">
                      <a:pos x="414" y="121"/>
                    </a:cxn>
                    <a:cxn ang="0">
                      <a:pos x="417" y="125"/>
                    </a:cxn>
                    <a:cxn ang="0">
                      <a:pos x="420" y="128"/>
                    </a:cxn>
                    <a:cxn ang="0">
                      <a:pos x="430" y="137"/>
                    </a:cxn>
                    <a:cxn ang="0">
                      <a:pos x="438" y="148"/>
                    </a:cxn>
                    <a:cxn ang="0">
                      <a:pos x="526" y="145"/>
                    </a:cxn>
                    <a:cxn ang="0">
                      <a:pos x="485" y="263"/>
                    </a:cxn>
                    <a:cxn ang="0">
                      <a:pos x="485" y="279"/>
                    </a:cxn>
                    <a:cxn ang="0">
                      <a:pos x="485" y="293"/>
                    </a:cxn>
                    <a:cxn ang="0">
                      <a:pos x="483" y="309"/>
                    </a:cxn>
                    <a:cxn ang="0">
                      <a:pos x="514" y="430"/>
                    </a:cxn>
                  </a:cxnLst>
                  <a:rect l="0" t="0" r="r" b="b"/>
                  <a:pathLst>
                    <a:path w="552" h="555">
                      <a:moveTo>
                        <a:pt x="514" y="430"/>
                      </a:moveTo>
                      <a:lnTo>
                        <a:pt x="436" y="415"/>
                      </a:lnTo>
                      <a:lnTo>
                        <a:pt x="430" y="422"/>
                      </a:lnTo>
                      <a:lnTo>
                        <a:pt x="424" y="428"/>
                      </a:lnTo>
                      <a:lnTo>
                        <a:pt x="419" y="434"/>
                      </a:lnTo>
                      <a:lnTo>
                        <a:pt x="413" y="438"/>
                      </a:lnTo>
                      <a:lnTo>
                        <a:pt x="407" y="443"/>
                      </a:lnTo>
                      <a:lnTo>
                        <a:pt x="401" y="449"/>
                      </a:lnTo>
                      <a:lnTo>
                        <a:pt x="409" y="528"/>
                      </a:lnTo>
                      <a:lnTo>
                        <a:pt x="337" y="555"/>
                      </a:lnTo>
                      <a:lnTo>
                        <a:pt x="293" y="490"/>
                      </a:lnTo>
                      <a:lnTo>
                        <a:pt x="284" y="490"/>
                      </a:lnTo>
                      <a:lnTo>
                        <a:pt x="276" y="490"/>
                      </a:lnTo>
                      <a:lnTo>
                        <a:pt x="268" y="490"/>
                      </a:lnTo>
                      <a:lnTo>
                        <a:pt x="259" y="490"/>
                      </a:lnTo>
                      <a:lnTo>
                        <a:pt x="251" y="489"/>
                      </a:lnTo>
                      <a:lnTo>
                        <a:pt x="243" y="488"/>
                      </a:lnTo>
                      <a:lnTo>
                        <a:pt x="193" y="549"/>
                      </a:lnTo>
                      <a:lnTo>
                        <a:pt x="123" y="517"/>
                      </a:lnTo>
                      <a:lnTo>
                        <a:pt x="138" y="439"/>
                      </a:lnTo>
                      <a:lnTo>
                        <a:pt x="131" y="434"/>
                      </a:lnTo>
                      <a:lnTo>
                        <a:pt x="125" y="428"/>
                      </a:lnTo>
                      <a:lnTo>
                        <a:pt x="119" y="422"/>
                      </a:lnTo>
                      <a:lnTo>
                        <a:pt x="115" y="415"/>
                      </a:lnTo>
                      <a:lnTo>
                        <a:pt x="109" y="409"/>
                      </a:lnTo>
                      <a:lnTo>
                        <a:pt x="103" y="402"/>
                      </a:lnTo>
                      <a:lnTo>
                        <a:pt x="25" y="410"/>
                      </a:lnTo>
                      <a:lnTo>
                        <a:pt x="0" y="338"/>
                      </a:lnTo>
                      <a:lnTo>
                        <a:pt x="64" y="293"/>
                      </a:lnTo>
                      <a:lnTo>
                        <a:pt x="64" y="285"/>
                      </a:lnTo>
                      <a:lnTo>
                        <a:pt x="64" y="277"/>
                      </a:lnTo>
                      <a:lnTo>
                        <a:pt x="64" y="269"/>
                      </a:lnTo>
                      <a:lnTo>
                        <a:pt x="65" y="261"/>
                      </a:lnTo>
                      <a:lnTo>
                        <a:pt x="67" y="253"/>
                      </a:lnTo>
                      <a:lnTo>
                        <a:pt x="68" y="243"/>
                      </a:lnTo>
                      <a:lnTo>
                        <a:pt x="6" y="195"/>
                      </a:lnTo>
                      <a:lnTo>
                        <a:pt x="38" y="125"/>
                      </a:lnTo>
                      <a:lnTo>
                        <a:pt x="117" y="140"/>
                      </a:lnTo>
                      <a:lnTo>
                        <a:pt x="123" y="134"/>
                      </a:lnTo>
                      <a:lnTo>
                        <a:pt x="129" y="129"/>
                      </a:lnTo>
                      <a:lnTo>
                        <a:pt x="134" y="124"/>
                      </a:lnTo>
                      <a:lnTo>
                        <a:pt x="139" y="119"/>
                      </a:lnTo>
                      <a:lnTo>
                        <a:pt x="145" y="114"/>
                      </a:lnTo>
                      <a:lnTo>
                        <a:pt x="152" y="109"/>
                      </a:lnTo>
                      <a:lnTo>
                        <a:pt x="144" y="27"/>
                      </a:lnTo>
                      <a:lnTo>
                        <a:pt x="216" y="0"/>
                      </a:lnTo>
                      <a:lnTo>
                        <a:pt x="262" y="69"/>
                      </a:lnTo>
                      <a:lnTo>
                        <a:pt x="271" y="69"/>
                      </a:lnTo>
                      <a:lnTo>
                        <a:pt x="278" y="69"/>
                      </a:lnTo>
                      <a:lnTo>
                        <a:pt x="285" y="69"/>
                      </a:lnTo>
                      <a:lnTo>
                        <a:pt x="292" y="69"/>
                      </a:lnTo>
                      <a:lnTo>
                        <a:pt x="299" y="71"/>
                      </a:lnTo>
                      <a:lnTo>
                        <a:pt x="307" y="72"/>
                      </a:lnTo>
                      <a:lnTo>
                        <a:pt x="360" y="6"/>
                      </a:lnTo>
                      <a:lnTo>
                        <a:pt x="429" y="38"/>
                      </a:lnTo>
                      <a:lnTo>
                        <a:pt x="414" y="121"/>
                      </a:lnTo>
                      <a:lnTo>
                        <a:pt x="415" y="122"/>
                      </a:lnTo>
                      <a:lnTo>
                        <a:pt x="417" y="125"/>
                      </a:lnTo>
                      <a:lnTo>
                        <a:pt x="419" y="127"/>
                      </a:lnTo>
                      <a:lnTo>
                        <a:pt x="420" y="128"/>
                      </a:lnTo>
                      <a:lnTo>
                        <a:pt x="424" y="133"/>
                      </a:lnTo>
                      <a:lnTo>
                        <a:pt x="430" y="137"/>
                      </a:lnTo>
                      <a:lnTo>
                        <a:pt x="435" y="143"/>
                      </a:lnTo>
                      <a:lnTo>
                        <a:pt x="438" y="148"/>
                      </a:lnTo>
                      <a:lnTo>
                        <a:pt x="444" y="154"/>
                      </a:lnTo>
                      <a:lnTo>
                        <a:pt x="526" y="145"/>
                      </a:lnTo>
                      <a:lnTo>
                        <a:pt x="552" y="216"/>
                      </a:lnTo>
                      <a:lnTo>
                        <a:pt x="485" y="263"/>
                      </a:lnTo>
                      <a:lnTo>
                        <a:pt x="485" y="272"/>
                      </a:lnTo>
                      <a:lnTo>
                        <a:pt x="485" y="279"/>
                      </a:lnTo>
                      <a:lnTo>
                        <a:pt x="485" y="286"/>
                      </a:lnTo>
                      <a:lnTo>
                        <a:pt x="485" y="293"/>
                      </a:lnTo>
                      <a:lnTo>
                        <a:pt x="484" y="300"/>
                      </a:lnTo>
                      <a:lnTo>
                        <a:pt x="483" y="309"/>
                      </a:lnTo>
                      <a:lnTo>
                        <a:pt x="546" y="361"/>
                      </a:lnTo>
                      <a:lnTo>
                        <a:pt x="514" y="430"/>
                      </a:lnTo>
                      <a:close/>
                    </a:path>
                  </a:pathLst>
                </a:custGeom>
                <a:solidFill>
                  <a:srgbClr val="FFFF00"/>
                </a:solidFill>
                <a:ln w="9525">
                  <a:noFill/>
                  <a:round/>
                  <a:headEnd/>
                  <a:tailEnd/>
                </a:ln>
              </p:spPr>
              <p:txBody>
                <a:bodyPr vert="horz" wrap="square" lIns="91440" tIns="45720" rIns="91440" bIns="45720" numCol="1" anchor="t" anchorCtr="0" compatLnSpc="1">
                  <a:prstTxWarp prst="textNoShape">
                    <a:avLst/>
                  </a:prstTxWarp>
                </a:bodyPr>
                <a:lstStyle/>
                <a:p>
                  <a:endParaRPr lang="es-ES" sz="1200">
                    <a:latin typeface="+mj-lt"/>
                  </a:endParaRPr>
                </a:p>
              </p:txBody>
            </p:sp>
            <p:sp>
              <p:nvSpPr>
                <p:cNvPr id="146" name="Freeform 131"/>
                <p:cNvSpPr>
                  <a:spLocks/>
                </p:cNvSpPr>
                <p:nvPr/>
              </p:nvSpPr>
              <p:spPr bwMode="auto">
                <a:xfrm>
                  <a:off x="5867567" y="2076699"/>
                  <a:ext cx="51143" cy="48065"/>
                </a:xfrm>
                <a:custGeom>
                  <a:avLst/>
                  <a:gdLst/>
                  <a:ahLst/>
                  <a:cxnLst>
                    <a:cxn ang="0">
                      <a:pos x="180" y="260"/>
                    </a:cxn>
                    <a:cxn ang="0">
                      <a:pos x="192" y="255"/>
                    </a:cxn>
                    <a:cxn ang="0">
                      <a:pos x="204" y="248"/>
                    </a:cxn>
                    <a:cxn ang="0">
                      <a:pos x="214" y="241"/>
                    </a:cxn>
                    <a:cxn ang="0">
                      <a:pos x="225" y="233"/>
                    </a:cxn>
                    <a:cxn ang="0">
                      <a:pos x="234" y="224"/>
                    </a:cxn>
                    <a:cxn ang="0">
                      <a:pos x="242" y="214"/>
                    </a:cxn>
                    <a:cxn ang="0">
                      <a:pos x="250" y="202"/>
                    </a:cxn>
                    <a:cxn ang="0">
                      <a:pos x="256" y="191"/>
                    </a:cxn>
                    <a:cxn ang="0">
                      <a:pos x="265" y="165"/>
                    </a:cxn>
                    <a:cxn ang="0">
                      <a:pos x="268" y="140"/>
                    </a:cxn>
                    <a:cxn ang="0">
                      <a:pos x="266" y="113"/>
                    </a:cxn>
                    <a:cxn ang="0">
                      <a:pos x="260" y="88"/>
                    </a:cxn>
                    <a:cxn ang="0">
                      <a:pos x="255" y="76"/>
                    </a:cxn>
                    <a:cxn ang="0">
                      <a:pos x="249" y="65"/>
                    </a:cxn>
                    <a:cxn ang="0">
                      <a:pos x="241" y="55"/>
                    </a:cxn>
                    <a:cxn ang="0">
                      <a:pos x="233" y="44"/>
                    </a:cxn>
                    <a:cxn ang="0">
                      <a:pos x="224" y="35"/>
                    </a:cxn>
                    <a:cxn ang="0">
                      <a:pos x="213" y="27"/>
                    </a:cxn>
                    <a:cxn ang="0">
                      <a:pos x="202" y="19"/>
                    </a:cxn>
                    <a:cxn ang="0">
                      <a:pos x="190" y="13"/>
                    </a:cxn>
                    <a:cxn ang="0">
                      <a:pos x="178" y="9"/>
                    </a:cxn>
                    <a:cxn ang="0">
                      <a:pos x="165" y="4"/>
                    </a:cxn>
                    <a:cxn ang="0">
                      <a:pos x="152" y="2"/>
                    </a:cxn>
                    <a:cxn ang="0">
                      <a:pos x="140" y="0"/>
                    </a:cxn>
                    <a:cxn ang="0">
                      <a:pos x="127" y="2"/>
                    </a:cxn>
                    <a:cxn ang="0">
                      <a:pos x="113" y="3"/>
                    </a:cxn>
                    <a:cxn ang="0">
                      <a:pos x="100" y="5"/>
                    </a:cxn>
                    <a:cxn ang="0">
                      <a:pos x="88" y="10"/>
                    </a:cxn>
                    <a:cxn ang="0">
                      <a:pos x="75" y="14"/>
                    </a:cxn>
                    <a:cxn ang="0">
                      <a:pos x="64" y="21"/>
                    </a:cxn>
                    <a:cxn ang="0">
                      <a:pos x="53" y="28"/>
                    </a:cxn>
                    <a:cxn ang="0">
                      <a:pos x="43" y="36"/>
                    </a:cxn>
                    <a:cxn ang="0">
                      <a:pos x="34" y="45"/>
                    </a:cxn>
                    <a:cxn ang="0">
                      <a:pos x="26" y="56"/>
                    </a:cxn>
                    <a:cxn ang="0">
                      <a:pos x="18" y="66"/>
                    </a:cxn>
                    <a:cxn ang="0">
                      <a:pos x="12" y="78"/>
                    </a:cxn>
                    <a:cxn ang="0">
                      <a:pos x="4" y="103"/>
                    </a:cxn>
                    <a:cxn ang="0">
                      <a:pos x="0" y="128"/>
                    </a:cxn>
                    <a:cxn ang="0">
                      <a:pos x="1" y="155"/>
                    </a:cxn>
                    <a:cxn ang="0">
                      <a:pos x="8" y="180"/>
                    </a:cxn>
                    <a:cxn ang="0">
                      <a:pos x="20" y="204"/>
                    </a:cxn>
                    <a:cxn ang="0">
                      <a:pos x="36" y="225"/>
                    </a:cxn>
                    <a:cxn ang="0">
                      <a:pos x="56" y="242"/>
                    </a:cxn>
                    <a:cxn ang="0">
                      <a:pos x="77" y="256"/>
                    </a:cxn>
                    <a:cxn ang="0">
                      <a:pos x="102" y="264"/>
                    </a:cxn>
                    <a:cxn ang="0">
                      <a:pos x="128" y="268"/>
                    </a:cxn>
                    <a:cxn ang="0">
                      <a:pos x="153" y="267"/>
                    </a:cxn>
                    <a:cxn ang="0">
                      <a:pos x="180" y="260"/>
                    </a:cxn>
                  </a:cxnLst>
                  <a:rect l="0" t="0" r="r" b="b"/>
                  <a:pathLst>
                    <a:path w="268" h="268">
                      <a:moveTo>
                        <a:pt x="180" y="260"/>
                      </a:moveTo>
                      <a:lnTo>
                        <a:pt x="192" y="255"/>
                      </a:lnTo>
                      <a:lnTo>
                        <a:pt x="204" y="248"/>
                      </a:lnTo>
                      <a:lnTo>
                        <a:pt x="214" y="241"/>
                      </a:lnTo>
                      <a:lnTo>
                        <a:pt x="225" y="233"/>
                      </a:lnTo>
                      <a:lnTo>
                        <a:pt x="234" y="224"/>
                      </a:lnTo>
                      <a:lnTo>
                        <a:pt x="242" y="214"/>
                      </a:lnTo>
                      <a:lnTo>
                        <a:pt x="250" y="202"/>
                      </a:lnTo>
                      <a:lnTo>
                        <a:pt x="256" y="191"/>
                      </a:lnTo>
                      <a:lnTo>
                        <a:pt x="265" y="165"/>
                      </a:lnTo>
                      <a:lnTo>
                        <a:pt x="268" y="140"/>
                      </a:lnTo>
                      <a:lnTo>
                        <a:pt x="266" y="113"/>
                      </a:lnTo>
                      <a:lnTo>
                        <a:pt x="260" y="88"/>
                      </a:lnTo>
                      <a:lnTo>
                        <a:pt x="255" y="76"/>
                      </a:lnTo>
                      <a:lnTo>
                        <a:pt x="249" y="65"/>
                      </a:lnTo>
                      <a:lnTo>
                        <a:pt x="241" y="55"/>
                      </a:lnTo>
                      <a:lnTo>
                        <a:pt x="233" y="44"/>
                      </a:lnTo>
                      <a:lnTo>
                        <a:pt x="224" y="35"/>
                      </a:lnTo>
                      <a:lnTo>
                        <a:pt x="213" y="27"/>
                      </a:lnTo>
                      <a:lnTo>
                        <a:pt x="202" y="19"/>
                      </a:lnTo>
                      <a:lnTo>
                        <a:pt x="190" y="13"/>
                      </a:lnTo>
                      <a:lnTo>
                        <a:pt x="178" y="9"/>
                      </a:lnTo>
                      <a:lnTo>
                        <a:pt x="165" y="4"/>
                      </a:lnTo>
                      <a:lnTo>
                        <a:pt x="152" y="2"/>
                      </a:lnTo>
                      <a:lnTo>
                        <a:pt x="140" y="0"/>
                      </a:lnTo>
                      <a:lnTo>
                        <a:pt x="127" y="2"/>
                      </a:lnTo>
                      <a:lnTo>
                        <a:pt x="113" y="3"/>
                      </a:lnTo>
                      <a:lnTo>
                        <a:pt x="100" y="5"/>
                      </a:lnTo>
                      <a:lnTo>
                        <a:pt x="88" y="10"/>
                      </a:lnTo>
                      <a:lnTo>
                        <a:pt x="75" y="14"/>
                      </a:lnTo>
                      <a:lnTo>
                        <a:pt x="64" y="21"/>
                      </a:lnTo>
                      <a:lnTo>
                        <a:pt x="53" y="28"/>
                      </a:lnTo>
                      <a:lnTo>
                        <a:pt x="43" y="36"/>
                      </a:lnTo>
                      <a:lnTo>
                        <a:pt x="34" y="45"/>
                      </a:lnTo>
                      <a:lnTo>
                        <a:pt x="26" y="56"/>
                      </a:lnTo>
                      <a:lnTo>
                        <a:pt x="18" y="66"/>
                      </a:lnTo>
                      <a:lnTo>
                        <a:pt x="12" y="78"/>
                      </a:lnTo>
                      <a:lnTo>
                        <a:pt x="4" y="103"/>
                      </a:lnTo>
                      <a:lnTo>
                        <a:pt x="0" y="128"/>
                      </a:lnTo>
                      <a:lnTo>
                        <a:pt x="1" y="155"/>
                      </a:lnTo>
                      <a:lnTo>
                        <a:pt x="8" y="180"/>
                      </a:lnTo>
                      <a:lnTo>
                        <a:pt x="20" y="204"/>
                      </a:lnTo>
                      <a:lnTo>
                        <a:pt x="36" y="225"/>
                      </a:lnTo>
                      <a:lnTo>
                        <a:pt x="56" y="242"/>
                      </a:lnTo>
                      <a:lnTo>
                        <a:pt x="77" y="256"/>
                      </a:lnTo>
                      <a:lnTo>
                        <a:pt x="102" y="264"/>
                      </a:lnTo>
                      <a:lnTo>
                        <a:pt x="128" y="268"/>
                      </a:lnTo>
                      <a:lnTo>
                        <a:pt x="153" y="267"/>
                      </a:lnTo>
                      <a:lnTo>
                        <a:pt x="180" y="26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s-ES" sz="1200">
                    <a:latin typeface="+mj-lt"/>
                  </a:endParaRPr>
                </a:p>
              </p:txBody>
            </p:sp>
            <p:sp>
              <p:nvSpPr>
                <p:cNvPr id="147" name="Freeform 132"/>
                <p:cNvSpPr>
                  <a:spLocks/>
                </p:cNvSpPr>
                <p:nvPr/>
              </p:nvSpPr>
              <p:spPr bwMode="auto">
                <a:xfrm>
                  <a:off x="5873674" y="2082438"/>
                  <a:ext cx="38930" cy="36587"/>
                </a:xfrm>
                <a:custGeom>
                  <a:avLst/>
                  <a:gdLst/>
                  <a:ahLst/>
                  <a:cxnLst>
                    <a:cxn ang="0">
                      <a:pos x="5" y="137"/>
                    </a:cxn>
                    <a:cxn ang="0">
                      <a:pos x="1" y="117"/>
                    </a:cxn>
                    <a:cxn ang="0">
                      <a:pos x="0" y="97"/>
                    </a:cxn>
                    <a:cxn ang="0">
                      <a:pos x="2" y="77"/>
                    </a:cxn>
                    <a:cxn ang="0">
                      <a:pos x="9" y="58"/>
                    </a:cxn>
                    <a:cxn ang="0">
                      <a:pos x="13" y="49"/>
                    </a:cxn>
                    <a:cxn ang="0">
                      <a:pos x="19" y="41"/>
                    </a:cxn>
                    <a:cxn ang="0">
                      <a:pos x="25" y="34"/>
                    </a:cxn>
                    <a:cxn ang="0">
                      <a:pos x="32" y="27"/>
                    </a:cxn>
                    <a:cxn ang="0">
                      <a:pos x="40" y="20"/>
                    </a:cxn>
                    <a:cxn ang="0">
                      <a:pos x="48" y="15"/>
                    </a:cxn>
                    <a:cxn ang="0">
                      <a:pos x="57" y="10"/>
                    </a:cxn>
                    <a:cxn ang="0">
                      <a:pos x="66" y="7"/>
                    </a:cxn>
                    <a:cxn ang="0">
                      <a:pos x="75" y="3"/>
                    </a:cxn>
                    <a:cxn ang="0">
                      <a:pos x="86" y="2"/>
                    </a:cxn>
                    <a:cxn ang="0">
                      <a:pos x="95" y="0"/>
                    </a:cxn>
                    <a:cxn ang="0">
                      <a:pos x="105" y="0"/>
                    </a:cxn>
                    <a:cxn ang="0">
                      <a:pos x="115" y="1"/>
                    </a:cxn>
                    <a:cxn ang="0">
                      <a:pos x="125" y="2"/>
                    </a:cxn>
                    <a:cxn ang="0">
                      <a:pos x="134" y="5"/>
                    </a:cxn>
                    <a:cxn ang="0">
                      <a:pos x="143" y="9"/>
                    </a:cxn>
                    <a:cxn ang="0">
                      <a:pos x="153" y="14"/>
                    </a:cxn>
                    <a:cxn ang="0">
                      <a:pos x="161" y="19"/>
                    </a:cxn>
                    <a:cxn ang="0">
                      <a:pos x="169" y="25"/>
                    </a:cxn>
                    <a:cxn ang="0">
                      <a:pos x="176" y="32"/>
                    </a:cxn>
                    <a:cxn ang="0">
                      <a:pos x="182" y="39"/>
                    </a:cxn>
                    <a:cxn ang="0">
                      <a:pos x="188" y="47"/>
                    </a:cxn>
                    <a:cxn ang="0">
                      <a:pos x="193" y="56"/>
                    </a:cxn>
                    <a:cxn ang="0">
                      <a:pos x="196" y="65"/>
                    </a:cxn>
                    <a:cxn ang="0">
                      <a:pos x="202" y="85"/>
                    </a:cxn>
                    <a:cxn ang="0">
                      <a:pos x="203" y="106"/>
                    </a:cxn>
                    <a:cxn ang="0">
                      <a:pos x="201" y="125"/>
                    </a:cxn>
                    <a:cxn ang="0">
                      <a:pos x="194" y="144"/>
                    </a:cxn>
                    <a:cxn ang="0">
                      <a:pos x="189" y="153"/>
                    </a:cxn>
                    <a:cxn ang="0">
                      <a:pos x="184" y="161"/>
                    </a:cxn>
                    <a:cxn ang="0">
                      <a:pos x="178" y="169"/>
                    </a:cxn>
                    <a:cxn ang="0">
                      <a:pos x="171" y="176"/>
                    </a:cxn>
                    <a:cxn ang="0">
                      <a:pos x="163" y="183"/>
                    </a:cxn>
                    <a:cxn ang="0">
                      <a:pos x="155" y="189"/>
                    </a:cxn>
                    <a:cxn ang="0">
                      <a:pos x="146" y="193"/>
                    </a:cxn>
                    <a:cxn ang="0">
                      <a:pos x="136" y="197"/>
                    </a:cxn>
                    <a:cxn ang="0">
                      <a:pos x="117" y="203"/>
                    </a:cxn>
                    <a:cxn ang="0">
                      <a:pos x="96" y="204"/>
                    </a:cxn>
                    <a:cxn ang="0">
                      <a:pos x="77" y="200"/>
                    </a:cxn>
                    <a:cxn ang="0">
                      <a:pos x="58" y="194"/>
                    </a:cxn>
                    <a:cxn ang="0">
                      <a:pos x="41" y="184"/>
                    </a:cxn>
                    <a:cxn ang="0">
                      <a:pos x="27" y="171"/>
                    </a:cxn>
                    <a:cxn ang="0">
                      <a:pos x="15" y="155"/>
                    </a:cxn>
                    <a:cxn ang="0">
                      <a:pos x="5" y="137"/>
                    </a:cxn>
                  </a:cxnLst>
                  <a:rect l="0" t="0" r="r" b="b"/>
                  <a:pathLst>
                    <a:path w="203" h="204">
                      <a:moveTo>
                        <a:pt x="5" y="137"/>
                      </a:moveTo>
                      <a:lnTo>
                        <a:pt x="1" y="117"/>
                      </a:lnTo>
                      <a:lnTo>
                        <a:pt x="0" y="97"/>
                      </a:lnTo>
                      <a:lnTo>
                        <a:pt x="2" y="77"/>
                      </a:lnTo>
                      <a:lnTo>
                        <a:pt x="9" y="58"/>
                      </a:lnTo>
                      <a:lnTo>
                        <a:pt x="13" y="49"/>
                      </a:lnTo>
                      <a:lnTo>
                        <a:pt x="19" y="41"/>
                      </a:lnTo>
                      <a:lnTo>
                        <a:pt x="25" y="34"/>
                      </a:lnTo>
                      <a:lnTo>
                        <a:pt x="32" y="27"/>
                      </a:lnTo>
                      <a:lnTo>
                        <a:pt x="40" y="20"/>
                      </a:lnTo>
                      <a:lnTo>
                        <a:pt x="48" y="15"/>
                      </a:lnTo>
                      <a:lnTo>
                        <a:pt x="57" y="10"/>
                      </a:lnTo>
                      <a:lnTo>
                        <a:pt x="66" y="7"/>
                      </a:lnTo>
                      <a:lnTo>
                        <a:pt x="75" y="3"/>
                      </a:lnTo>
                      <a:lnTo>
                        <a:pt x="86" y="2"/>
                      </a:lnTo>
                      <a:lnTo>
                        <a:pt x="95" y="0"/>
                      </a:lnTo>
                      <a:lnTo>
                        <a:pt x="105" y="0"/>
                      </a:lnTo>
                      <a:lnTo>
                        <a:pt x="115" y="1"/>
                      </a:lnTo>
                      <a:lnTo>
                        <a:pt x="125" y="2"/>
                      </a:lnTo>
                      <a:lnTo>
                        <a:pt x="134" y="5"/>
                      </a:lnTo>
                      <a:lnTo>
                        <a:pt x="143" y="9"/>
                      </a:lnTo>
                      <a:lnTo>
                        <a:pt x="153" y="14"/>
                      </a:lnTo>
                      <a:lnTo>
                        <a:pt x="161" y="19"/>
                      </a:lnTo>
                      <a:lnTo>
                        <a:pt x="169" y="25"/>
                      </a:lnTo>
                      <a:lnTo>
                        <a:pt x="176" y="32"/>
                      </a:lnTo>
                      <a:lnTo>
                        <a:pt x="182" y="39"/>
                      </a:lnTo>
                      <a:lnTo>
                        <a:pt x="188" y="47"/>
                      </a:lnTo>
                      <a:lnTo>
                        <a:pt x="193" y="56"/>
                      </a:lnTo>
                      <a:lnTo>
                        <a:pt x="196" y="65"/>
                      </a:lnTo>
                      <a:lnTo>
                        <a:pt x="202" y="85"/>
                      </a:lnTo>
                      <a:lnTo>
                        <a:pt x="203" y="106"/>
                      </a:lnTo>
                      <a:lnTo>
                        <a:pt x="201" y="125"/>
                      </a:lnTo>
                      <a:lnTo>
                        <a:pt x="194" y="144"/>
                      </a:lnTo>
                      <a:lnTo>
                        <a:pt x="189" y="153"/>
                      </a:lnTo>
                      <a:lnTo>
                        <a:pt x="184" y="161"/>
                      </a:lnTo>
                      <a:lnTo>
                        <a:pt x="178" y="169"/>
                      </a:lnTo>
                      <a:lnTo>
                        <a:pt x="171" y="176"/>
                      </a:lnTo>
                      <a:lnTo>
                        <a:pt x="163" y="183"/>
                      </a:lnTo>
                      <a:lnTo>
                        <a:pt x="155" y="189"/>
                      </a:lnTo>
                      <a:lnTo>
                        <a:pt x="146" y="193"/>
                      </a:lnTo>
                      <a:lnTo>
                        <a:pt x="136" y="197"/>
                      </a:lnTo>
                      <a:lnTo>
                        <a:pt x="117" y="203"/>
                      </a:lnTo>
                      <a:lnTo>
                        <a:pt x="96" y="204"/>
                      </a:lnTo>
                      <a:lnTo>
                        <a:pt x="77" y="200"/>
                      </a:lnTo>
                      <a:lnTo>
                        <a:pt x="58" y="194"/>
                      </a:lnTo>
                      <a:lnTo>
                        <a:pt x="41" y="184"/>
                      </a:lnTo>
                      <a:lnTo>
                        <a:pt x="27" y="171"/>
                      </a:lnTo>
                      <a:lnTo>
                        <a:pt x="15" y="155"/>
                      </a:lnTo>
                      <a:lnTo>
                        <a:pt x="5" y="137"/>
                      </a:lnTo>
                      <a:close/>
                    </a:path>
                  </a:pathLst>
                </a:custGeom>
                <a:solidFill>
                  <a:srgbClr val="E89B00"/>
                </a:solidFill>
                <a:ln w="9525">
                  <a:noFill/>
                  <a:round/>
                  <a:headEnd/>
                  <a:tailEnd/>
                </a:ln>
              </p:spPr>
              <p:txBody>
                <a:bodyPr vert="horz" wrap="square" lIns="91440" tIns="45720" rIns="91440" bIns="45720" numCol="1" anchor="t" anchorCtr="0" compatLnSpc="1">
                  <a:prstTxWarp prst="textNoShape">
                    <a:avLst/>
                  </a:prstTxWarp>
                </a:bodyPr>
                <a:lstStyle/>
                <a:p>
                  <a:endParaRPr lang="es-ES" sz="1200">
                    <a:latin typeface="+mj-lt"/>
                  </a:endParaRPr>
                </a:p>
              </p:txBody>
            </p:sp>
          </p:grpSp>
        </p:grpSp>
        <p:sp>
          <p:nvSpPr>
            <p:cNvPr id="6" name="Rectángulo redondeado 5"/>
            <p:cNvSpPr/>
            <p:nvPr/>
          </p:nvSpPr>
          <p:spPr>
            <a:xfrm>
              <a:off x="2074990" y="1450494"/>
              <a:ext cx="876641" cy="449193"/>
            </a:xfrm>
            <a:prstGeom prst="round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 sz="1200" dirty="0">
                  <a:solidFill>
                    <a:schemeClr val="tx1"/>
                  </a:solidFill>
                </a:rPr>
                <a:t>Analizador morfológico</a:t>
              </a:r>
            </a:p>
          </p:txBody>
        </p:sp>
        <p:sp>
          <p:nvSpPr>
            <p:cNvPr id="71" name="Rectángulo redondeado 70"/>
            <p:cNvSpPr/>
            <p:nvPr/>
          </p:nvSpPr>
          <p:spPr>
            <a:xfrm>
              <a:off x="3150653" y="1450494"/>
              <a:ext cx="832448" cy="449193"/>
            </a:xfrm>
            <a:prstGeom prst="round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 sz="1200" dirty="0">
                  <a:solidFill>
                    <a:schemeClr val="tx1"/>
                  </a:solidFill>
                </a:rPr>
                <a:t>Analizador sintáctico</a:t>
              </a:r>
            </a:p>
          </p:txBody>
        </p:sp>
        <p:sp>
          <p:nvSpPr>
            <p:cNvPr id="72" name="Rectángulo redondeado 71"/>
            <p:cNvSpPr/>
            <p:nvPr/>
          </p:nvSpPr>
          <p:spPr>
            <a:xfrm>
              <a:off x="4174413" y="1450494"/>
              <a:ext cx="777801" cy="449193"/>
            </a:xfrm>
            <a:prstGeom prst="roundRect">
              <a:avLst/>
            </a:prstGeom>
            <a:solidFill>
              <a:schemeClr val="accent6">
                <a:lumMod val="20000"/>
                <a:lumOff val="80000"/>
              </a:schemeClr>
            </a:solidFill>
            <a:ln w="9525">
              <a:solidFill>
                <a:schemeClr val="accent6">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 sz="1200" dirty="0">
                  <a:solidFill>
                    <a:schemeClr val="tx1"/>
                  </a:solidFill>
                </a:rPr>
                <a:t>Analizador semántico</a:t>
              </a:r>
            </a:p>
          </p:txBody>
        </p:sp>
        <p:grpSp>
          <p:nvGrpSpPr>
            <p:cNvPr id="8" name="Grupo 7"/>
            <p:cNvGrpSpPr/>
            <p:nvPr/>
          </p:nvGrpSpPr>
          <p:grpSpPr>
            <a:xfrm>
              <a:off x="3082152" y="1062365"/>
              <a:ext cx="1931270" cy="961597"/>
              <a:chOff x="3241998" y="2032759"/>
              <a:chExt cx="1015564" cy="961597"/>
            </a:xfrm>
          </p:grpSpPr>
          <p:sp>
            <p:nvSpPr>
              <p:cNvPr id="74" name="144 Rectángulo redondeado"/>
              <p:cNvSpPr/>
              <p:nvPr/>
            </p:nvSpPr>
            <p:spPr>
              <a:xfrm>
                <a:off x="3242000" y="2032759"/>
                <a:ext cx="1015562" cy="961597"/>
              </a:xfrm>
              <a:prstGeom prst="roundRect">
                <a:avLst>
                  <a:gd name="adj" fmla="val 4755"/>
                </a:avLst>
              </a:prstGeom>
              <a:noFill/>
              <a:ln w="635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s-ES_tradnl" sz="1200" b="1" i="1" dirty="0" err="1">
                    <a:solidFill>
                      <a:schemeClr val="tx1"/>
                    </a:solidFill>
                    <a:latin typeface="+mj-lt"/>
                    <a:ea typeface="Tahoma" pitchFamily="34" charset="0"/>
                    <a:cs typeface="Tahoma" pitchFamily="34" charset="0"/>
                  </a:rPr>
                  <a:t>Parser</a:t>
                </a:r>
                <a:endParaRPr lang="es-ES" sz="1200" b="1" i="1" dirty="0" err="1">
                  <a:solidFill>
                    <a:schemeClr val="tx1"/>
                  </a:solidFill>
                  <a:latin typeface="+mj-lt"/>
                  <a:ea typeface="Tahoma" pitchFamily="34" charset="0"/>
                  <a:cs typeface="Tahoma" pitchFamily="34" charset="0"/>
                </a:endParaRPr>
              </a:p>
            </p:txBody>
          </p:sp>
          <p:cxnSp>
            <p:nvCxnSpPr>
              <p:cNvPr id="75" name="4 Conector recto"/>
              <p:cNvCxnSpPr/>
              <p:nvPr/>
            </p:nvCxnSpPr>
            <p:spPr>
              <a:xfrm>
                <a:off x="3241998" y="2283508"/>
                <a:ext cx="1015562" cy="0"/>
              </a:xfrm>
              <a:prstGeom prst="line">
                <a:avLst/>
              </a:prstGeom>
              <a:noFill/>
              <a:ln w="63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cxnSp>
        </p:grpSp>
        <p:cxnSp>
          <p:nvCxnSpPr>
            <p:cNvPr id="85" name="394 Conector recto"/>
            <p:cNvCxnSpPr>
              <a:stCxn id="71" idx="3"/>
              <a:endCxn id="72" idx="1"/>
            </p:cNvCxnSpPr>
            <p:nvPr/>
          </p:nvCxnSpPr>
          <p:spPr>
            <a:xfrm>
              <a:off x="3983101" y="1675091"/>
              <a:ext cx="191312" cy="0"/>
            </a:xfrm>
            <a:prstGeom prst="line">
              <a:avLst/>
            </a:prstGeom>
            <a:noFill/>
            <a:ln w="12700">
              <a:headEnd type="oval" w="sm" len="sm"/>
              <a:tailEnd type="arrow" w="sm" len="sm"/>
            </a:ln>
            <a:effectLst>
              <a:outerShdw blurRad="25400" dist="38100" dir="5400000" sx="98000" sy="98000" algn="ctr" rotWithShape="0">
                <a:srgbClr val="000000">
                  <a:alpha val="38000"/>
                </a:srgb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347" name="346 Conector recto"/>
            <p:cNvCxnSpPr>
              <a:stCxn id="151" idx="3"/>
              <a:endCxn id="6" idx="1"/>
            </p:cNvCxnSpPr>
            <p:nvPr/>
          </p:nvCxnSpPr>
          <p:spPr>
            <a:xfrm>
              <a:off x="1516024" y="1672117"/>
              <a:ext cx="558966" cy="2974"/>
            </a:xfrm>
            <a:prstGeom prst="line">
              <a:avLst/>
            </a:prstGeom>
            <a:noFill/>
            <a:ln w="12700">
              <a:headEnd type="oval" w="sm" len="sm"/>
              <a:tailEnd type="arrow" w="sm" len="sm"/>
            </a:ln>
            <a:effectLst>
              <a:outerShdw blurRad="25400" dist="38100" dir="5400000" sx="98000" sy="98000" algn="ctr" rotWithShape="0">
                <a:srgbClr val="000000">
                  <a:alpha val="38000"/>
                </a:srgb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395" name="394 Conector recto"/>
            <p:cNvCxnSpPr>
              <a:stCxn id="6" idx="3"/>
              <a:endCxn id="71" idx="1"/>
            </p:cNvCxnSpPr>
            <p:nvPr/>
          </p:nvCxnSpPr>
          <p:spPr>
            <a:xfrm>
              <a:off x="2951631" y="1675091"/>
              <a:ext cx="199022" cy="0"/>
            </a:xfrm>
            <a:prstGeom prst="line">
              <a:avLst/>
            </a:prstGeom>
            <a:noFill/>
            <a:ln w="12700">
              <a:headEnd type="oval" w="sm" len="sm"/>
              <a:tailEnd type="arrow" w="sm" len="sm"/>
            </a:ln>
            <a:effectLst>
              <a:outerShdw blurRad="25400" dist="38100" dir="5400000" sx="98000" sy="98000" algn="ctr" rotWithShape="0">
                <a:srgbClr val="000000">
                  <a:alpha val="38000"/>
                </a:srgb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59" name="429 Conector recto"/>
            <p:cNvCxnSpPr/>
            <p:nvPr/>
          </p:nvCxnSpPr>
          <p:spPr>
            <a:xfrm>
              <a:off x="3815916" y="1899687"/>
              <a:ext cx="0" cy="325223"/>
            </a:xfrm>
            <a:prstGeom prst="line">
              <a:avLst/>
            </a:prstGeom>
            <a:noFill/>
            <a:ln w="12700">
              <a:solidFill>
                <a:schemeClr val="tx1">
                  <a:lumMod val="50000"/>
                  <a:lumOff val="50000"/>
                </a:schemeClr>
              </a:solidFill>
              <a:headEnd type="oval" w="sm" len="sm"/>
              <a:tailEnd type="arrow" w="sm" len="sm"/>
            </a:ln>
            <a:effectLst/>
          </p:spPr>
          <p:style>
            <a:lnRef idx="2">
              <a:schemeClr val="accent1">
                <a:shade val="50000"/>
              </a:schemeClr>
            </a:lnRef>
            <a:fillRef idx="1">
              <a:schemeClr val="accent1"/>
            </a:fillRef>
            <a:effectRef idx="0">
              <a:schemeClr val="accent1"/>
            </a:effectRef>
            <a:fontRef idx="minor">
              <a:schemeClr val="lt1"/>
            </a:fontRef>
          </p:style>
        </p:cxnSp>
        <p:cxnSp>
          <p:nvCxnSpPr>
            <p:cNvPr id="62" name="429 Conector recto"/>
            <p:cNvCxnSpPr/>
            <p:nvPr/>
          </p:nvCxnSpPr>
          <p:spPr>
            <a:xfrm>
              <a:off x="4563313" y="1899687"/>
              <a:ext cx="0" cy="325223"/>
            </a:xfrm>
            <a:prstGeom prst="line">
              <a:avLst/>
            </a:prstGeom>
            <a:noFill/>
            <a:ln w="12700">
              <a:solidFill>
                <a:schemeClr val="tx1">
                  <a:lumMod val="50000"/>
                  <a:lumOff val="50000"/>
                </a:schemeClr>
              </a:solidFill>
              <a:headEnd type="oval" w="sm" len="sm"/>
              <a:tailEnd type="arrow" w="sm" len="sm"/>
            </a:ln>
            <a:effectLst/>
          </p:spPr>
          <p:style>
            <a:lnRef idx="2">
              <a:schemeClr val="accent1">
                <a:shade val="50000"/>
              </a:schemeClr>
            </a:lnRef>
            <a:fillRef idx="1">
              <a:schemeClr val="accent1"/>
            </a:fillRef>
            <a:effectRef idx="0">
              <a:schemeClr val="accent1"/>
            </a:effectRef>
            <a:fontRef idx="minor">
              <a:schemeClr val="lt1"/>
            </a:fontRef>
          </p:style>
        </p:cxnSp>
        <p:cxnSp>
          <p:nvCxnSpPr>
            <p:cNvPr id="58" name="429 Conector recto"/>
            <p:cNvCxnSpPr/>
            <p:nvPr/>
          </p:nvCxnSpPr>
          <p:spPr>
            <a:xfrm>
              <a:off x="2961794" y="1814861"/>
              <a:ext cx="731483" cy="409802"/>
            </a:xfrm>
            <a:prstGeom prst="line">
              <a:avLst/>
            </a:prstGeom>
            <a:noFill/>
            <a:ln w="12700">
              <a:solidFill>
                <a:schemeClr val="tx1">
                  <a:lumMod val="50000"/>
                  <a:lumOff val="50000"/>
                </a:schemeClr>
              </a:solidFill>
              <a:headEnd type="oval" w="sm" len="sm"/>
              <a:tailEnd type="arrow" w="sm" len="sm"/>
            </a:ln>
            <a:effectLst/>
          </p:spPr>
          <p:style>
            <a:lnRef idx="2">
              <a:schemeClr val="accent1">
                <a:shade val="50000"/>
              </a:schemeClr>
            </a:lnRef>
            <a:fillRef idx="1">
              <a:schemeClr val="accent1"/>
            </a:fillRef>
            <a:effectRef idx="0">
              <a:schemeClr val="accent1"/>
            </a:effectRef>
            <a:fontRef idx="minor">
              <a:schemeClr val="lt1"/>
            </a:fontRef>
          </p:style>
        </p:cxnSp>
        <p:grpSp>
          <p:nvGrpSpPr>
            <p:cNvPr id="80" name="483 Grupo"/>
            <p:cNvGrpSpPr/>
            <p:nvPr/>
          </p:nvGrpSpPr>
          <p:grpSpPr>
            <a:xfrm>
              <a:off x="7872756" y="1771400"/>
              <a:ext cx="331907" cy="318815"/>
              <a:chOff x="5833217" y="2044057"/>
              <a:chExt cx="120225" cy="112989"/>
            </a:xfrm>
          </p:grpSpPr>
          <p:sp>
            <p:nvSpPr>
              <p:cNvPr id="81" name="Freeform 127"/>
              <p:cNvSpPr>
                <a:spLocks/>
              </p:cNvSpPr>
              <p:nvPr/>
            </p:nvSpPr>
            <p:spPr bwMode="auto">
              <a:xfrm>
                <a:off x="5833217" y="2044057"/>
                <a:ext cx="120225" cy="112989"/>
              </a:xfrm>
              <a:custGeom>
                <a:avLst/>
                <a:gdLst/>
                <a:ahLst/>
                <a:cxnLst>
                  <a:cxn ang="0">
                    <a:pos x="630" y="266"/>
                  </a:cxn>
                  <a:cxn ang="0">
                    <a:pos x="586" y="149"/>
                  </a:cxn>
                  <a:cxn ang="0">
                    <a:pos x="497" y="158"/>
                  </a:cxn>
                  <a:cxn ang="0">
                    <a:pos x="494" y="156"/>
                  </a:cxn>
                  <a:cxn ang="0">
                    <a:pos x="492" y="153"/>
                  </a:cxn>
                  <a:cxn ang="0">
                    <a:pos x="490" y="151"/>
                  </a:cxn>
                  <a:cxn ang="0">
                    <a:pos x="488" y="149"/>
                  </a:cxn>
                  <a:cxn ang="0">
                    <a:pos x="505" y="58"/>
                  </a:cxn>
                  <a:cxn ang="0">
                    <a:pos x="390" y="5"/>
                  </a:cxn>
                  <a:cxn ang="0">
                    <a:pos x="332" y="76"/>
                  </a:cxn>
                  <a:cxn ang="0">
                    <a:pos x="329" y="75"/>
                  </a:cxn>
                  <a:cxn ang="0">
                    <a:pos x="325" y="75"/>
                  </a:cxn>
                  <a:cxn ang="0">
                    <a:pos x="322" y="75"/>
                  </a:cxn>
                  <a:cxn ang="0">
                    <a:pos x="318" y="75"/>
                  </a:cxn>
                  <a:cxn ang="0">
                    <a:pos x="267" y="0"/>
                  </a:cxn>
                  <a:cxn ang="0">
                    <a:pos x="148" y="44"/>
                  </a:cxn>
                  <a:cxn ang="0">
                    <a:pos x="157" y="133"/>
                  </a:cxn>
                  <a:cxn ang="0">
                    <a:pos x="155" y="135"/>
                  </a:cxn>
                  <a:cxn ang="0">
                    <a:pos x="152" y="137"/>
                  </a:cxn>
                  <a:cxn ang="0">
                    <a:pos x="148" y="141"/>
                  </a:cxn>
                  <a:cxn ang="0">
                    <a:pos x="146" y="143"/>
                  </a:cxn>
                  <a:cxn ang="0">
                    <a:pos x="58" y="127"/>
                  </a:cxn>
                  <a:cxn ang="0">
                    <a:pos x="4" y="242"/>
                  </a:cxn>
                  <a:cxn ang="0">
                    <a:pos x="72" y="295"/>
                  </a:cxn>
                  <a:cxn ang="0">
                    <a:pos x="72" y="300"/>
                  </a:cxn>
                  <a:cxn ang="0">
                    <a:pos x="72" y="304"/>
                  </a:cxn>
                  <a:cxn ang="0">
                    <a:pos x="71" y="310"/>
                  </a:cxn>
                  <a:cxn ang="0">
                    <a:pos x="71" y="315"/>
                  </a:cxn>
                  <a:cxn ang="0">
                    <a:pos x="0" y="363"/>
                  </a:cxn>
                  <a:cxn ang="0">
                    <a:pos x="43" y="483"/>
                  </a:cxn>
                  <a:cxn ang="0">
                    <a:pos x="129" y="474"/>
                  </a:cxn>
                  <a:cxn ang="0">
                    <a:pos x="132" y="477"/>
                  </a:cxn>
                  <a:cxn ang="0">
                    <a:pos x="135" y="481"/>
                  </a:cxn>
                  <a:cxn ang="0">
                    <a:pos x="139" y="485"/>
                  </a:cxn>
                  <a:cxn ang="0">
                    <a:pos x="142" y="489"/>
                  </a:cxn>
                  <a:cxn ang="0">
                    <a:pos x="126" y="573"/>
                  </a:cxn>
                  <a:cxn ang="0">
                    <a:pos x="241" y="626"/>
                  </a:cxn>
                  <a:cxn ang="0">
                    <a:pos x="295" y="559"/>
                  </a:cxn>
                  <a:cxn ang="0">
                    <a:pos x="300" y="560"/>
                  </a:cxn>
                  <a:cxn ang="0">
                    <a:pos x="306" y="560"/>
                  </a:cxn>
                  <a:cxn ang="0">
                    <a:pos x="310" y="560"/>
                  </a:cxn>
                  <a:cxn ang="0">
                    <a:pos x="315" y="560"/>
                  </a:cxn>
                  <a:cxn ang="0">
                    <a:pos x="364" y="632"/>
                  </a:cxn>
                  <a:cxn ang="0">
                    <a:pos x="483" y="588"/>
                  </a:cxn>
                  <a:cxn ang="0">
                    <a:pos x="474" y="500"/>
                  </a:cxn>
                  <a:cxn ang="0">
                    <a:pos x="476" y="498"/>
                  </a:cxn>
                  <a:cxn ang="0">
                    <a:pos x="479" y="495"/>
                  </a:cxn>
                  <a:cxn ang="0">
                    <a:pos x="483" y="491"/>
                  </a:cxn>
                  <a:cxn ang="0">
                    <a:pos x="486" y="488"/>
                  </a:cxn>
                  <a:cxn ang="0">
                    <a:pos x="571" y="505"/>
                  </a:cxn>
                  <a:cxn ang="0">
                    <a:pos x="624" y="390"/>
                  </a:cxn>
                  <a:cxn ang="0">
                    <a:pos x="554" y="332"/>
                  </a:cxn>
                  <a:cxn ang="0">
                    <a:pos x="555" y="329"/>
                  </a:cxn>
                  <a:cxn ang="0">
                    <a:pos x="555" y="325"/>
                  </a:cxn>
                  <a:cxn ang="0">
                    <a:pos x="555" y="322"/>
                  </a:cxn>
                  <a:cxn ang="0">
                    <a:pos x="555" y="317"/>
                  </a:cxn>
                  <a:cxn ang="0">
                    <a:pos x="630" y="266"/>
                  </a:cxn>
                </a:cxnLst>
                <a:rect l="0" t="0" r="r" b="b"/>
                <a:pathLst>
                  <a:path w="630" h="632">
                    <a:moveTo>
                      <a:pt x="630" y="266"/>
                    </a:moveTo>
                    <a:lnTo>
                      <a:pt x="586" y="149"/>
                    </a:lnTo>
                    <a:lnTo>
                      <a:pt x="497" y="158"/>
                    </a:lnTo>
                    <a:lnTo>
                      <a:pt x="494" y="156"/>
                    </a:lnTo>
                    <a:lnTo>
                      <a:pt x="492" y="153"/>
                    </a:lnTo>
                    <a:lnTo>
                      <a:pt x="490" y="151"/>
                    </a:lnTo>
                    <a:lnTo>
                      <a:pt x="488" y="149"/>
                    </a:lnTo>
                    <a:lnTo>
                      <a:pt x="505" y="58"/>
                    </a:lnTo>
                    <a:lnTo>
                      <a:pt x="390" y="5"/>
                    </a:lnTo>
                    <a:lnTo>
                      <a:pt x="332" y="76"/>
                    </a:lnTo>
                    <a:lnTo>
                      <a:pt x="329" y="75"/>
                    </a:lnTo>
                    <a:lnTo>
                      <a:pt x="325" y="75"/>
                    </a:lnTo>
                    <a:lnTo>
                      <a:pt x="322" y="75"/>
                    </a:lnTo>
                    <a:lnTo>
                      <a:pt x="318" y="75"/>
                    </a:lnTo>
                    <a:lnTo>
                      <a:pt x="267" y="0"/>
                    </a:lnTo>
                    <a:lnTo>
                      <a:pt x="148" y="44"/>
                    </a:lnTo>
                    <a:lnTo>
                      <a:pt x="157" y="133"/>
                    </a:lnTo>
                    <a:lnTo>
                      <a:pt x="155" y="135"/>
                    </a:lnTo>
                    <a:lnTo>
                      <a:pt x="152" y="137"/>
                    </a:lnTo>
                    <a:lnTo>
                      <a:pt x="148" y="141"/>
                    </a:lnTo>
                    <a:lnTo>
                      <a:pt x="146" y="143"/>
                    </a:lnTo>
                    <a:lnTo>
                      <a:pt x="58" y="127"/>
                    </a:lnTo>
                    <a:lnTo>
                      <a:pt x="4" y="242"/>
                    </a:lnTo>
                    <a:lnTo>
                      <a:pt x="72" y="295"/>
                    </a:lnTo>
                    <a:lnTo>
                      <a:pt x="72" y="300"/>
                    </a:lnTo>
                    <a:lnTo>
                      <a:pt x="72" y="304"/>
                    </a:lnTo>
                    <a:lnTo>
                      <a:pt x="71" y="310"/>
                    </a:lnTo>
                    <a:lnTo>
                      <a:pt x="71" y="315"/>
                    </a:lnTo>
                    <a:lnTo>
                      <a:pt x="0" y="363"/>
                    </a:lnTo>
                    <a:lnTo>
                      <a:pt x="43" y="483"/>
                    </a:lnTo>
                    <a:lnTo>
                      <a:pt x="129" y="474"/>
                    </a:lnTo>
                    <a:lnTo>
                      <a:pt x="132" y="477"/>
                    </a:lnTo>
                    <a:lnTo>
                      <a:pt x="135" y="481"/>
                    </a:lnTo>
                    <a:lnTo>
                      <a:pt x="139" y="485"/>
                    </a:lnTo>
                    <a:lnTo>
                      <a:pt x="142" y="489"/>
                    </a:lnTo>
                    <a:lnTo>
                      <a:pt x="126" y="573"/>
                    </a:lnTo>
                    <a:lnTo>
                      <a:pt x="241" y="626"/>
                    </a:lnTo>
                    <a:lnTo>
                      <a:pt x="295" y="559"/>
                    </a:lnTo>
                    <a:lnTo>
                      <a:pt x="300" y="560"/>
                    </a:lnTo>
                    <a:lnTo>
                      <a:pt x="306" y="560"/>
                    </a:lnTo>
                    <a:lnTo>
                      <a:pt x="310" y="560"/>
                    </a:lnTo>
                    <a:lnTo>
                      <a:pt x="315" y="560"/>
                    </a:lnTo>
                    <a:lnTo>
                      <a:pt x="364" y="632"/>
                    </a:lnTo>
                    <a:lnTo>
                      <a:pt x="483" y="588"/>
                    </a:lnTo>
                    <a:lnTo>
                      <a:pt x="474" y="500"/>
                    </a:lnTo>
                    <a:lnTo>
                      <a:pt x="476" y="498"/>
                    </a:lnTo>
                    <a:lnTo>
                      <a:pt x="479" y="495"/>
                    </a:lnTo>
                    <a:lnTo>
                      <a:pt x="483" y="491"/>
                    </a:lnTo>
                    <a:lnTo>
                      <a:pt x="486" y="488"/>
                    </a:lnTo>
                    <a:lnTo>
                      <a:pt x="571" y="505"/>
                    </a:lnTo>
                    <a:lnTo>
                      <a:pt x="624" y="390"/>
                    </a:lnTo>
                    <a:lnTo>
                      <a:pt x="554" y="332"/>
                    </a:lnTo>
                    <a:lnTo>
                      <a:pt x="555" y="329"/>
                    </a:lnTo>
                    <a:lnTo>
                      <a:pt x="555" y="325"/>
                    </a:lnTo>
                    <a:lnTo>
                      <a:pt x="555" y="322"/>
                    </a:lnTo>
                    <a:lnTo>
                      <a:pt x="555" y="317"/>
                    </a:lnTo>
                    <a:lnTo>
                      <a:pt x="630" y="26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s-ES" sz="2400">
                  <a:latin typeface="+mj-lt"/>
                </a:endParaRPr>
              </a:p>
            </p:txBody>
          </p:sp>
          <p:sp>
            <p:nvSpPr>
              <p:cNvPr id="82" name="Freeform 128"/>
              <p:cNvSpPr>
                <a:spLocks/>
              </p:cNvSpPr>
              <p:nvPr/>
            </p:nvSpPr>
            <p:spPr bwMode="auto">
              <a:xfrm>
                <a:off x="5840469" y="2050873"/>
                <a:ext cx="105722" cy="99359"/>
              </a:xfrm>
              <a:custGeom>
                <a:avLst/>
                <a:gdLst/>
                <a:ahLst/>
                <a:cxnLst>
                  <a:cxn ang="0">
                    <a:pos x="436" y="415"/>
                  </a:cxn>
                  <a:cxn ang="0">
                    <a:pos x="424" y="428"/>
                  </a:cxn>
                  <a:cxn ang="0">
                    <a:pos x="413" y="438"/>
                  </a:cxn>
                  <a:cxn ang="0">
                    <a:pos x="401" y="449"/>
                  </a:cxn>
                  <a:cxn ang="0">
                    <a:pos x="337" y="555"/>
                  </a:cxn>
                  <a:cxn ang="0">
                    <a:pos x="284" y="490"/>
                  </a:cxn>
                  <a:cxn ang="0">
                    <a:pos x="268" y="490"/>
                  </a:cxn>
                  <a:cxn ang="0">
                    <a:pos x="251" y="489"/>
                  </a:cxn>
                  <a:cxn ang="0">
                    <a:pos x="193" y="549"/>
                  </a:cxn>
                  <a:cxn ang="0">
                    <a:pos x="138" y="439"/>
                  </a:cxn>
                  <a:cxn ang="0">
                    <a:pos x="125" y="428"/>
                  </a:cxn>
                  <a:cxn ang="0">
                    <a:pos x="115" y="415"/>
                  </a:cxn>
                  <a:cxn ang="0">
                    <a:pos x="103" y="402"/>
                  </a:cxn>
                  <a:cxn ang="0">
                    <a:pos x="0" y="338"/>
                  </a:cxn>
                  <a:cxn ang="0">
                    <a:pos x="64" y="285"/>
                  </a:cxn>
                  <a:cxn ang="0">
                    <a:pos x="64" y="269"/>
                  </a:cxn>
                  <a:cxn ang="0">
                    <a:pos x="67" y="253"/>
                  </a:cxn>
                  <a:cxn ang="0">
                    <a:pos x="6" y="195"/>
                  </a:cxn>
                  <a:cxn ang="0">
                    <a:pos x="117" y="140"/>
                  </a:cxn>
                  <a:cxn ang="0">
                    <a:pos x="129" y="129"/>
                  </a:cxn>
                  <a:cxn ang="0">
                    <a:pos x="139" y="119"/>
                  </a:cxn>
                  <a:cxn ang="0">
                    <a:pos x="152" y="109"/>
                  </a:cxn>
                  <a:cxn ang="0">
                    <a:pos x="216" y="0"/>
                  </a:cxn>
                  <a:cxn ang="0">
                    <a:pos x="271" y="69"/>
                  </a:cxn>
                  <a:cxn ang="0">
                    <a:pos x="285" y="69"/>
                  </a:cxn>
                  <a:cxn ang="0">
                    <a:pos x="299" y="71"/>
                  </a:cxn>
                  <a:cxn ang="0">
                    <a:pos x="360" y="6"/>
                  </a:cxn>
                  <a:cxn ang="0">
                    <a:pos x="414" y="121"/>
                  </a:cxn>
                  <a:cxn ang="0">
                    <a:pos x="417" y="125"/>
                  </a:cxn>
                  <a:cxn ang="0">
                    <a:pos x="420" y="128"/>
                  </a:cxn>
                  <a:cxn ang="0">
                    <a:pos x="430" y="137"/>
                  </a:cxn>
                  <a:cxn ang="0">
                    <a:pos x="438" y="148"/>
                  </a:cxn>
                  <a:cxn ang="0">
                    <a:pos x="526" y="145"/>
                  </a:cxn>
                  <a:cxn ang="0">
                    <a:pos x="485" y="263"/>
                  </a:cxn>
                  <a:cxn ang="0">
                    <a:pos x="485" y="279"/>
                  </a:cxn>
                  <a:cxn ang="0">
                    <a:pos x="485" y="293"/>
                  </a:cxn>
                  <a:cxn ang="0">
                    <a:pos x="483" y="309"/>
                  </a:cxn>
                  <a:cxn ang="0">
                    <a:pos x="514" y="430"/>
                  </a:cxn>
                </a:cxnLst>
                <a:rect l="0" t="0" r="r" b="b"/>
                <a:pathLst>
                  <a:path w="552" h="555">
                    <a:moveTo>
                      <a:pt x="514" y="430"/>
                    </a:moveTo>
                    <a:lnTo>
                      <a:pt x="436" y="415"/>
                    </a:lnTo>
                    <a:lnTo>
                      <a:pt x="430" y="422"/>
                    </a:lnTo>
                    <a:lnTo>
                      <a:pt x="424" y="428"/>
                    </a:lnTo>
                    <a:lnTo>
                      <a:pt x="419" y="434"/>
                    </a:lnTo>
                    <a:lnTo>
                      <a:pt x="413" y="438"/>
                    </a:lnTo>
                    <a:lnTo>
                      <a:pt x="407" y="443"/>
                    </a:lnTo>
                    <a:lnTo>
                      <a:pt x="401" y="449"/>
                    </a:lnTo>
                    <a:lnTo>
                      <a:pt x="409" y="528"/>
                    </a:lnTo>
                    <a:lnTo>
                      <a:pt x="337" y="555"/>
                    </a:lnTo>
                    <a:lnTo>
                      <a:pt x="293" y="490"/>
                    </a:lnTo>
                    <a:lnTo>
                      <a:pt x="284" y="490"/>
                    </a:lnTo>
                    <a:lnTo>
                      <a:pt x="276" y="490"/>
                    </a:lnTo>
                    <a:lnTo>
                      <a:pt x="268" y="490"/>
                    </a:lnTo>
                    <a:lnTo>
                      <a:pt x="259" y="490"/>
                    </a:lnTo>
                    <a:lnTo>
                      <a:pt x="251" y="489"/>
                    </a:lnTo>
                    <a:lnTo>
                      <a:pt x="243" y="488"/>
                    </a:lnTo>
                    <a:lnTo>
                      <a:pt x="193" y="549"/>
                    </a:lnTo>
                    <a:lnTo>
                      <a:pt x="123" y="517"/>
                    </a:lnTo>
                    <a:lnTo>
                      <a:pt x="138" y="439"/>
                    </a:lnTo>
                    <a:lnTo>
                      <a:pt x="131" y="434"/>
                    </a:lnTo>
                    <a:lnTo>
                      <a:pt x="125" y="428"/>
                    </a:lnTo>
                    <a:lnTo>
                      <a:pt x="119" y="422"/>
                    </a:lnTo>
                    <a:lnTo>
                      <a:pt x="115" y="415"/>
                    </a:lnTo>
                    <a:lnTo>
                      <a:pt x="109" y="409"/>
                    </a:lnTo>
                    <a:lnTo>
                      <a:pt x="103" y="402"/>
                    </a:lnTo>
                    <a:lnTo>
                      <a:pt x="25" y="410"/>
                    </a:lnTo>
                    <a:lnTo>
                      <a:pt x="0" y="338"/>
                    </a:lnTo>
                    <a:lnTo>
                      <a:pt x="64" y="293"/>
                    </a:lnTo>
                    <a:lnTo>
                      <a:pt x="64" y="285"/>
                    </a:lnTo>
                    <a:lnTo>
                      <a:pt x="64" y="277"/>
                    </a:lnTo>
                    <a:lnTo>
                      <a:pt x="64" y="269"/>
                    </a:lnTo>
                    <a:lnTo>
                      <a:pt x="65" y="261"/>
                    </a:lnTo>
                    <a:lnTo>
                      <a:pt x="67" y="253"/>
                    </a:lnTo>
                    <a:lnTo>
                      <a:pt x="68" y="243"/>
                    </a:lnTo>
                    <a:lnTo>
                      <a:pt x="6" y="195"/>
                    </a:lnTo>
                    <a:lnTo>
                      <a:pt x="38" y="125"/>
                    </a:lnTo>
                    <a:lnTo>
                      <a:pt x="117" y="140"/>
                    </a:lnTo>
                    <a:lnTo>
                      <a:pt x="123" y="134"/>
                    </a:lnTo>
                    <a:lnTo>
                      <a:pt x="129" y="129"/>
                    </a:lnTo>
                    <a:lnTo>
                      <a:pt x="134" y="124"/>
                    </a:lnTo>
                    <a:lnTo>
                      <a:pt x="139" y="119"/>
                    </a:lnTo>
                    <a:lnTo>
                      <a:pt x="145" y="114"/>
                    </a:lnTo>
                    <a:lnTo>
                      <a:pt x="152" y="109"/>
                    </a:lnTo>
                    <a:lnTo>
                      <a:pt x="144" y="27"/>
                    </a:lnTo>
                    <a:lnTo>
                      <a:pt x="216" y="0"/>
                    </a:lnTo>
                    <a:lnTo>
                      <a:pt x="262" y="69"/>
                    </a:lnTo>
                    <a:lnTo>
                      <a:pt x="271" y="69"/>
                    </a:lnTo>
                    <a:lnTo>
                      <a:pt x="278" y="69"/>
                    </a:lnTo>
                    <a:lnTo>
                      <a:pt x="285" y="69"/>
                    </a:lnTo>
                    <a:lnTo>
                      <a:pt x="292" y="69"/>
                    </a:lnTo>
                    <a:lnTo>
                      <a:pt x="299" y="71"/>
                    </a:lnTo>
                    <a:lnTo>
                      <a:pt x="307" y="72"/>
                    </a:lnTo>
                    <a:lnTo>
                      <a:pt x="360" y="6"/>
                    </a:lnTo>
                    <a:lnTo>
                      <a:pt x="429" y="38"/>
                    </a:lnTo>
                    <a:lnTo>
                      <a:pt x="414" y="121"/>
                    </a:lnTo>
                    <a:lnTo>
                      <a:pt x="415" y="122"/>
                    </a:lnTo>
                    <a:lnTo>
                      <a:pt x="417" y="125"/>
                    </a:lnTo>
                    <a:lnTo>
                      <a:pt x="419" y="127"/>
                    </a:lnTo>
                    <a:lnTo>
                      <a:pt x="420" y="128"/>
                    </a:lnTo>
                    <a:lnTo>
                      <a:pt x="424" y="133"/>
                    </a:lnTo>
                    <a:lnTo>
                      <a:pt x="430" y="137"/>
                    </a:lnTo>
                    <a:lnTo>
                      <a:pt x="435" y="143"/>
                    </a:lnTo>
                    <a:lnTo>
                      <a:pt x="438" y="148"/>
                    </a:lnTo>
                    <a:lnTo>
                      <a:pt x="444" y="154"/>
                    </a:lnTo>
                    <a:lnTo>
                      <a:pt x="526" y="145"/>
                    </a:lnTo>
                    <a:lnTo>
                      <a:pt x="552" y="216"/>
                    </a:lnTo>
                    <a:lnTo>
                      <a:pt x="485" y="263"/>
                    </a:lnTo>
                    <a:lnTo>
                      <a:pt x="485" y="272"/>
                    </a:lnTo>
                    <a:lnTo>
                      <a:pt x="485" y="279"/>
                    </a:lnTo>
                    <a:lnTo>
                      <a:pt x="485" y="286"/>
                    </a:lnTo>
                    <a:lnTo>
                      <a:pt x="485" y="293"/>
                    </a:lnTo>
                    <a:lnTo>
                      <a:pt x="484" y="300"/>
                    </a:lnTo>
                    <a:lnTo>
                      <a:pt x="483" y="309"/>
                    </a:lnTo>
                    <a:lnTo>
                      <a:pt x="546" y="361"/>
                    </a:lnTo>
                    <a:lnTo>
                      <a:pt x="514" y="430"/>
                    </a:lnTo>
                    <a:close/>
                  </a:path>
                </a:pathLst>
              </a:custGeom>
              <a:solidFill>
                <a:schemeClr val="accent3">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s-ES" sz="2400">
                  <a:latin typeface="+mj-lt"/>
                </a:endParaRPr>
              </a:p>
            </p:txBody>
          </p:sp>
          <p:sp>
            <p:nvSpPr>
              <p:cNvPr id="83" name="Freeform 131"/>
              <p:cNvSpPr>
                <a:spLocks/>
              </p:cNvSpPr>
              <p:nvPr/>
            </p:nvSpPr>
            <p:spPr bwMode="auto">
              <a:xfrm>
                <a:off x="5867567" y="2076699"/>
                <a:ext cx="51143" cy="48065"/>
              </a:xfrm>
              <a:custGeom>
                <a:avLst/>
                <a:gdLst/>
                <a:ahLst/>
                <a:cxnLst>
                  <a:cxn ang="0">
                    <a:pos x="180" y="260"/>
                  </a:cxn>
                  <a:cxn ang="0">
                    <a:pos x="192" y="255"/>
                  </a:cxn>
                  <a:cxn ang="0">
                    <a:pos x="204" y="248"/>
                  </a:cxn>
                  <a:cxn ang="0">
                    <a:pos x="214" y="241"/>
                  </a:cxn>
                  <a:cxn ang="0">
                    <a:pos x="225" y="233"/>
                  </a:cxn>
                  <a:cxn ang="0">
                    <a:pos x="234" y="224"/>
                  </a:cxn>
                  <a:cxn ang="0">
                    <a:pos x="242" y="214"/>
                  </a:cxn>
                  <a:cxn ang="0">
                    <a:pos x="250" y="202"/>
                  </a:cxn>
                  <a:cxn ang="0">
                    <a:pos x="256" y="191"/>
                  </a:cxn>
                  <a:cxn ang="0">
                    <a:pos x="265" y="165"/>
                  </a:cxn>
                  <a:cxn ang="0">
                    <a:pos x="268" y="140"/>
                  </a:cxn>
                  <a:cxn ang="0">
                    <a:pos x="266" y="113"/>
                  </a:cxn>
                  <a:cxn ang="0">
                    <a:pos x="260" y="88"/>
                  </a:cxn>
                  <a:cxn ang="0">
                    <a:pos x="255" y="76"/>
                  </a:cxn>
                  <a:cxn ang="0">
                    <a:pos x="249" y="65"/>
                  </a:cxn>
                  <a:cxn ang="0">
                    <a:pos x="241" y="55"/>
                  </a:cxn>
                  <a:cxn ang="0">
                    <a:pos x="233" y="44"/>
                  </a:cxn>
                  <a:cxn ang="0">
                    <a:pos x="224" y="35"/>
                  </a:cxn>
                  <a:cxn ang="0">
                    <a:pos x="213" y="27"/>
                  </a:cxn>
                  <a:cxn ang="0">
                    <a:pos x="202" y="19"/>
                  </a:cxn>
                  <a:cxn ang="0">
                    <a:pos x="190" y="13"/>
                  </a:cxn>
                  <a:cxn ang="0">
                    <a:pos x="178" y="9"/>
                  </a:cxn>
                  <a:cxn ang="0">
                    <a:pos x="165" y="4"/>
                  </a:cxn>
                  <a:cxn ang="0">
                    <a:pos x="152" y="2"/>
                  </a:cxn>
                  <a:cxn ang="0">
                    <a:pos x="140" y="0"/>
                  </a:cxn>
                  <a:cxn ang="0">
                    <a:pos x="127" y="2"/>
                  </a:cxn>
                  <a:cxn ang="0">
                    <a:pos x="113" y="3"/>
                  </a:cxn>
                  <a:cxn ang="0">
                    <a:pos x="100" y="5"/>
                  </a:cxn>
                  <a:cxn ang="0">
                    <a:pos x="88" y="10"/>
                  </a:cxn>
                  <a:cxn ang="0">
                    <a:pos x="75" y="14"/>
                  </a:cxn>
                  <a:cxn ang="0">
                    <a:pos x="64" y="21"/>
                  </a:cxn>
                  <a:cxn ang="0">
                    <a:pos x="53" y="28"/>
                  </a:cxn>
                  <a:cxn ang="0">
                    <a:pos x="43" y="36"/>
                  </a:cxn>
                  <a:cxn ang="0">
                    <a:pos x="34" y="45"/>
                  </a:cxn>
                  <a:cxn ang="0">
                    <a:pos x="26" y="56"/>
                  </a:cxn>
                  <a:cxn ang="0">
                    <a:pos x="18" y="66"/>
                  </a:cxn>
                  <a:cxn ang="0">
                    <a:pos x="12" y="78"/>
                  </a:cxn>
                  <a:cxn ang="0">
                    <a:pos x="4" y="103"/>
                  </a:cxn>
                  <a:cxn ang="0">
                    <a:pos x="0" y="128"/>
                  </a:cxn>
                  <a:cxn ang="0">
                    <a:pos x="1" y="155"/>
                  </a:cxn>
                  <a:cxn ang="0">
                    <a:pos x="8" y="180"/>
                  </a:cxn>
                  <a:cxn ang="0">
                    <a:pos x="20" y="204"/>
                  </a:cxn>
                  <a:cxn ang="0">
                    <a:pos x="36" y="225"/>
                  </a:cxn>
                  <a:cxn ang="0">
                    <a:pos x="56" y="242"/>
                  </a:cxn>
                  <a:cxn ang="0">
                    <a:pos x="77" y="256"/>
                  </a:cxn>
                  <a:cxn ang="0">
                    <a:pos x="102" y="264"/>
                  </a:cxn>
                  <a:cxn ang="0">
                    <a:pos x="128" y="268"/>
                  </a:cxn>
                  <a:cxn ang="0">
                    <a:pos x="153" y="267"/>
                  </a:cxn>
                  <a:cxn ang="0">
                    <a:pos x="180" y="260"/>
                  </a:cxn>
                </a:cxnLst>
                <a:rect l="0" t="0" r="r" b="b"/>
                <a:pathLst>
                  <a:path w="268" h="268">
                    <a:moveTo>
                      <a:pt x="180" y="260"/>
                    </a:moveTo>
                    <a:lnTo>
                      <a:pt x="192" y="255"/>
                    </a:lnTo>
                    <a:lnTo>
                      <a:pt x="204" y="248"/>
                    </a:lnTo>
                    <a:lnTo>
                      <a:pt x="214" y="241"/>
                    </a:lnTo>
                    <a:lnTo>
                      <a:pt x="225" y="233"/>
                    </a:lnTo>
                    <a:lnTo>
                      <a:pt x="234" y="224"/>
                    </a:lnTo>
                    <a:lnTo>
                      <a:pt x="242" y="214"/>
                    </a:lnTo>
                    <a:lnTo>
                      <a:pt x="250" y="202"/>
                    </a:lnTo>
                    <a:lnTo>
                      <a:pt x="256" y="191"/>
                    </a:lnTo>
                    <a:lnTo>
                      <a:pt x="265" y="165"/>
                    </a:lnTo>
                    <a:lnTo>
                      <a:pt x="268" y="140"/>
                    </a:lnTo>
                    <a:lnTo>
                      <a:pt x="266" y="113"/>
                    </a:lnTo>
                    <a:lnTo>
                      <a:pt x="260" y="88"/>
                    </a:lnTo>
                    <a:lnTo>
                      <a:pt x="255" y="76"/>
                    </a:lnTo>
                    <a:lnTo>
                      <a:pt x="249" y="65"/>
                    </a:lnTo>
                    <a:lnTo>
                      <a:pt x="241" y="55"/>
                    </a:lnTo>
                    <a:lnTo>
                      <a:pt x="233" y="44"/>
                    </a:lnTo>
                    <a:lnTo>
                      <a:pt x="224" y="35"/>
                    </a:lnTo>
                    <a:lnTo>
                      <a:pt x="213" y="27"/>
                    </a:lnTo>
                    <a:lnTo>
                      <a:pt x="202" y="19"/>
                    </a:lnTo>
                    <a:lnTo>
                      <a:pt x="190" y="13"/>
                    </a:lnTo>
                    <a:lnTo>
                      <a:pt x="178" y="9"/>
                    </a:lnTo>
                    <a:lnTo>
                      <a:pt x="165" y="4"/>
                    </a:lnTo>
                    <a:lnTo>
                      <a:pt x="152" y="2"/>
                    </a:lnTo>
                    <a:lnTo>
                      <a:pt x="140" y="0"/>
                    </a:lnTo>
                    <a:lnTo>
                      <a:pt x="127" y="2"/>
                    </a:lnTo>
                    <a:lnTo>
                      <a:pt x="113" y="3"/>
                    </a:lnTo>
                    <a:lnTo>
                      <a:pt x="100" y="5"/>
                    </a:lnTo>
                    <a:lnTo>
                      <a:pt x="88" y="10"/>
                    </a:lnTo>
                    <a:lnTo>
                      <a:pt x="75" y="14"/>
                    </a:lnTo>
                    <a:lnTo>
                      <a:pt x="64" y="21"/>
                    </a:lnTo>
                    <a:lnTo>
                      <a:pt x="53" y="28"/>
                    </a:lnTo>
                    <a:lnTo>
                      <a:pt x="43" y="36"/>
                    </a:lnTo>
                    <a:lnTo>
                      <a:pt x="34" y="45"/>
                    </a:lnTo>
                    <a:lnTo>
                      <a:pt x="26" y="56"/>
                    </a:lnTo>
                    <a:lnTo>
                      <a:pt x="18" y="66"/>
                    </a:lnTo>
                    <a:lnTo>
                      <a:pt x="12" y="78"/>
                    </a:lnTo>
                    <a:lnTo>
                      <a:pt x="4" y="103"/>
                    </a:lnTo>
                    <a:lnTo>
                      <a:pt x="0" y="128"/>
                    </a:lnTo>
                    <a:lnTo>
                      <a:pt x="1" y="155"/>
                    </a:lnTo>
                    <a:lnTo>
                      <a:pt x="8" y="180"/>
                    </a:lnTo>
                    <a:lnTo>
                      <a:pt x="20" y="204"/>
                    </a:lnTo>
                    <a:lnTo>
                      <a:pt x="36" y="225"/>
                    </a:lnTo>
                    <a:lnTo>
                      <a:pt x="56" y="242"/>
                    </a:lnTo>
                    <a:lnTo>
                      <a:pt x="77" y="256"/>
                    </a:lnTo>
                    <a:lnTo>
                      <a:pt x="102" y="264"/>
                    </a:lnTo>
                    <a:lnTo>
                      <a:pt x="128" y="268"/>
                    </a:lnTo>
                    <a:lnTo>
                      <a:pt x="153" y="267"/>
                    </a:lnTo>
                    <a:lnTo>
                      <a:pt x="180" y="26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s-ES" sz="2400">
                  <a:latin typeface="+mj-lt"/>
                </a:endParaRPr>
              </a:p>
            </p:txBody>
          </p:sp>
          <p:sp>
            <p:nvSpPr>
              <p:cNvPr id="84" name="Freeform 132"/>
              <p:cNvSpPr>
                <a:spLocks/>
              </p:cNvSpPr>
              <p:nvPr/>
            </p:nvSpPr>
            <p:spPr bwMode="auto">
              <a:xfrm>
                <a:off x="5873674" y="2082438"/>
                <a:ext cx="38930" cy="36587"/>
              </a:xfrm>
              <a:custGeom>
                <a:avLst/>
                <a:gdLst/>
                <a:ahLst/>
                <a:cxnLst>
                  <a:cxn ang="0">
                    <a:pos x="5" y="137"/>
                  </a:cxn>
                  <a:cxn ang="0">
                    <a:pos x="1" y="117"/>
                  </a:cxn>
                  <a:cxn ang="0">
                    <a:pos x="0" y="97"/>
                  </a:cxn>
                  <a:cxn ang="0">
                    <a:pos x="2" y="77"/>
                  </a:cxn>
                  <a:cxn ang="0">
                    <a:pos x="9" y="58"/>
                  </a:cxn>
                  <a:cxn ang="0">
                    <a:pos x="13" y="49"/>
                  </a:cxn>
                  <a:cxn ang="0">
                    <a:pos x="19" y="41"/>
                  </a:cxn>
                  <a:cxn ang="0">
                    <a:pos x="25" y="34"/>
                  </a:cxn>
                  <a:cxn ang="0">
                    <a:pos x="32" y="27"/>
                  </a:cxn>
                  <a:cxn ang="0">
                    <a:pos x="40" y="20"/>
                  </a:cxn>
                  <a:cxn ang="0">
                    <a:pos x="48" y="15"/>
                  </a:cxn>
                  <a:cxn ang="0">
                    <a:pos x="57" y="10"/>
                  </a:cxn>
                  <a:cxn ang="0">
                    <a:pos x="66" y="7"/>
                  </a:cxn>
                  <a:cxn ang="0">
                    <a:pos x="75" y="3"/>
                  </a:cxn>
                  <a:cxn ang="0">
                    <a:pos x="86" y="2"/>
                  </a:cxn>
                  <a:cxn ang="0">
                    <a:pos x="95" y="0"/>
                  </a:cxn>
                  <a:cxn ang="0">
                    <a:pos x="105" y="0"/>
                  </a:cxn>
                  <a:cxn ang="0">
                    <a:pos x="115" y="1"/>
                  </a:cxn>
                  <a:cxn ang="0">
                    <a:pos x="125" y="2"/>
                  </a:cxn>
                  <a:cxn ang="0">
                    <a:pos x="134" y="5"/>
                  </a:cxn>
                  <a:cxn ang="0">
                    <a:pos x="143" y="9"/>
                  </a:cxn>
                  <a:cxn ang="0">
                    <a:pos x="153" y="14"/>
                  </a:cxn>
                  <a:cxn ang="0">
                    <a:pos x="161" y="19"/>
                  </a:cxn>
                  <a:cxn ang="0">
                    <a:pos x="169" y="25"/>
                  </a:cxn>
                  <a:cxn ang="0">
                    <a:pos x="176" y="32"/>
                  </a:cxn>
                  <a:cxn ang="0">
                    <a:pos x="182" y="39"/>
                  </a:cxn>
                  <a:cxn ang="0">
                    <a:pos x="188" y="47"/>
                  </a:cxn>
                  <a:cxn ang="0">
                    <a:pos x="193" y="56"/>
                  </a:cxn>
                  <a:cxn ang="0">
                    <a:pos x="196" y="65"/>
                  </a:cxn>
                  <a:cxn ang="0">
                    <a:pos x="202" y="85"/>
                  </a:cxn>
                  <a:cxn ang="0">
                    <a:pos x="203" y="106"/>
                  </a:cxn>
                  <a:cxn ang="0">
                    <a:pos x="201" y="125"/>
                  </a:cxn>
                  <a:cxn ang="0">
                    <a:pos x="194" y="144"/>
                  </a:cxn>
                  <a:cxn ang="0">
                    <a:pos x="189" y="153"/>
                  </a:cxn>
                  <a:cxn ang="0">
                    <a:pos x="184" y="161"/>
                  </a:cxn>
                  <a:cxn ang="0">
                    <a:pos x="178" y="169"/>
                  </a:cxn>
                  <a:cxn ang="0">
                    <a:pos x="171" y="176"/>
                  </a:cxn>
                  <a:cxn ang="0">
                    <a:pos x="163" y="183"/>
                  </a:cxn>
                  <a:cxn ang="0">
                    <a:pos x="155" y="189"/>
                  </a:cxn>
                  <a:cxn ang="0">
                    <a:pos x="146" y="193"/>
                  </a:cxn>
                  <a:cxn ang="0">
                    <a:pos x="136" y="197"/>
                  </a:cxn>
                  <a:cxn ang="0">
                    <a:pos x="117" y="203"/>
                  </a:cxn>
                  <a:cxn ang="0">
                    <a:pos x="96" y="204"/>
                  </a:cxn>
                  <a:cxn ang="0">
                    <a:pos x="77" y="200"/>
                  </a:cxn>
                  <a:cxn ang="0">
                    <a:pos x="58" y="194"/>
                  </a:cxn>
                  <a:cxn ang="0">
                    <a:pos x="41" y="184"/>
                  </a:cxn>
                  <a:cxn ang="0">
                    <a:pos x="27" y="171"/>
                  </a:cxn>
                  <a:cxn ang="0">
                    <a:pos x="15" y="155"/>
                  </a:cxn>
                  <a:cxn ang="0">
                    <a:pos x="5" y="137"/>
                  </a:cxn>
                </a:cxnLst>
                <a:rect l="0" t="0" r="r" b="b"/>
                <a:pathLst>
                  <a:path w="203" h="204">
                    <a:moveTo>
                      <a:pt x="5" y="137"/>
                    </a:moveTo>
                    <a:lnTo>
                      <a:pt x="1" y="117"/>
                    </a:lnTo>
                    <a:lnTo>
                      <a:pt x="0" y="97"/>
                    </a:lnTo>
                    <a:lnTo>
                      <a:pt x="2" y="77"/>
                    </a:lnTo>
                    <a:lnTo>
                      <a:pt x="9" y="58"/>
                    </a:lnTo>
                    <a:lnTo>
                      <a:pt x="13" y="49"/>
                    </a:lnTo>
                    <a:lnTo>
                      <a:pt x="19" y="41"/>
                    </a:lnTo>
                    <a:lnTo>
                      <a:pt x="25" y="34"/>
                    </a:lnTo>
                    <a:lnTo>
                      <a:pt x="32" y="27"/>
                    </a:lnTo>
                    <a:lnTo>
                      <a:pt x="40" y="20"/>
                    </a:lnTo>
                    <a:lnTo>
                      <a:pt x="48" y="15"/>
                    </a:lnTo>
                    <a:lnTo>
                      <a:pt x="57" y="10"/>
                    </a:lnTo>
                    <a:lnTo>
                      <a:pt x="66" y="7"/>
                    </a:lnTo>
                    <a:lnTo>
                      <a:pt x="75" y="3"/>
                    </a:lnTo>
                    <a:lnTo>
                      <a:pt x="86" y="2"/>
                    </a:lnTo>
                    <a:lnTo>
                      <a:pt x="95" y="0"/>
                    </a:lnTo>
                    <a:lnTo>
                      <a:pt x="105" y="0"/>
                    </a:lnTo>
                    <a:lnTo>
                      <a:pt x="115" y="1"/>
                    </a:lnTo>
                    <a:lnTo>
                      <a:pt x="125" y="2"/>
                    </a:lnTo>
                    <a:lnTo>
                      <a:pt x="134" y="5"/>
                    </a:lnTo>
                    <a:lnTo>
                      <a:pt x="143" y="9"/>
                    </a:lnTo>
                    <a:lnTo>
                      <a:pt x="153" y="14"/>
                    </a:lnTo>
                    <a:lnTo>
                      <a:pt x="161" y="19"/>
                    </a:lnTo>
                    <a:lnTo>
                      <a:pt x="169" y="25"/>
                    </a:lnTo>
                    <a:lnTo>
                      <a:pt x="176" y="32"/>
                    </a:lnTo>
                    <a:lnTo>
                      <a:pt x="182" y="39"/>
                    </a:lnTo>
                    <a:lnTo>
                      <a:pt x="188" y="47"/>
                    </a:lnTo>
                    <a:lnTo>
                      <a:pt x="193" y="56"/>
                    </a:lnTo>
                    <a:lnTo>
                      <a:pt x="196" y="65"/>
                    </a:lnTo>
                    <a:lnTo>
                      <a:pt x="202" y="85"/>
                    </a:lnTo>
                    <a:lnTo>
                      <a:pt x="203" y="106"/>
                    </a:lnTo>
                    <a:lnTo>
                      <a:pt x="201" y="125"/>
                    </a:lnTo>
                    <a:lnTo>
                      <a:pt x="194" y="144"/>
                    </a:lnTo>
                    <a:lnTo>
                      <a:pt x="189" y="153"/>
                    </a:lnTo>
                    <a:lnTo>
                      <a:pt x="184" y="161"/>
                    </a:lnTo>
                    <a:lnTo>
                      <a:pt x="178" y="169"/>
                    </a:lnTo>
                    <a:lnTo>
                      <a:pt x="171" y="176"/>
                    </a:lnTo>
                    <a:lnTo>
                      <a:pt x="163" y="183"/>
                    </a:lnTo>
                    <a:lnTo>
                      <a:pt x="155" y="189"/>
                    </a:lnTo>
                    <a:lnTo>
                      <a:pt x="146" y="193"/>
                    </a:lnTo>
                    <a:lnTo>
                      <a:pt x="136" y="197"/>
                    </a:lnTo>
                    <a:lnTo>
                      <a:pt x="117" y="203"/>
                    </a:lnTo>
                    <a:lnTo>
                      <a:pt x="96" y="204"/>
                    </a:lnTo>
                    <a:lnTo>
                      <a:pt x="77" y="200"/>
                    </a:lnTo>
                    <a:lnTo>
                      <a:pt x="58" y="194"/>
                    </a:lnTo>
                    <a:lnTo>
                      <a:pt x="41" y="184"/>
                    </a:lnTo>
                    <a:lnTo>
                      <a:pt x="27" y="171"/>
                    </a:lnTo>
                    <a:lnTo>
                      <a:pt x="15" y="155"/>
                    </a:lnTo>
                    <a:lnTo>
                      <a:pt x="5" y="137"/>
                    </a:lnTo>
                    <a:close/>
                  </a:path>
                </a:pathLst>
              </a:custGeom>
              <a:solidFill>
                <a:srgbClr val="E89B00"/>
              </a:solidFill>
              <a:ln w="9525">
                <a:noFill/>
                <a:round/>
                <a:headEnd/>
                <a:tailEnd/>
              </a:ln>
            </p:spPr>
            <p:txBody>
              <a:bodyPr vert="horz" wrap="square" lIns="91440" tIns="45720" rIns="91440" bIns="45720" numCol="1" anchor="t" anchorCtr="0" compatLnSpc="1">
                <a:prstTxWarp prst="textNoShape">
                  <a:avLst/>
                </a:prstTxWarp>
              </a:bodyPr>
              <a:lstStyle/>
              <a:p>
                <a:endParaRPr lang="es-ES" sz="2400">
                  <a:latin typeface="+mj-lt"/>
                </a:endParaRPr>
              </a:p>
            </p:txBody>
          </p:sp>
        </p:grpSp>
        <p:sp>
          <p:nvSpPr>
            <p:cNvPr id="86" name="487 CuadroTexto"/>
            <p:cNvSpPr txBox="1"/>
            <p:nvPr/>
          </p:nvSpPr>
          <p:spPr>
            <a:xfrm>
              <a:off x="7756182" y="1269388"/>
              <a:ext cx="612068" cy="430887"/>
            </a:xfrm>
            <a:prstGeom prst="rect">
              <a:avLst/>
            </a:prstGeom>
            <a:noFill/>
          </p:spPr>
          <p:txBody>
            <a:bodyPr wrap="square" lIns="0" tIns="0" rIns="0" bIns="0" rtlCol="0">
              <a:spAutoFit/>
            </a:bodyPr>
            <a:lstStyle/>
            <a:p>
              <a:pPr algn="ctr"/>
              <a:r>
                <a:rPr lang="es-ES_tradnl" sz="1400" b="1" dirty="0">
                  <a:solidFill>
                    <a:schemeClr val="tx1">
                      <a:lumMod val="75000"/>
                      <a:lumOff val="25000"/>
                    </a:schemeClr>
                  </a:solidFill>
                  <a:latin typeface="+mj-lt"/>
                  <a:ea typeface="Tahoma" pitchFamily="34" charset="0"/>
                  <a:cs typeface="Tahoma" pitchFamily="34" charset="0"/>
                </a:rPr>
                <a:t>Código OBJETO</a:t>
              </a:r>
              <a:endParaRPr lang="es-ES" sz="1400" b="1" dirty="0">
                <a:solidFill>
                  <a:schemeClr val="tx1">
                    <a:lumMod val="75000"/>
                    <a:lumOff val="25000"/>
                  </a:schemeClr>
                </a:solidFill>
                <a:latin typeface="+mj-lt"/>
                <a:ea typeface="Tahoma" pitchFamily="34" charset="0"/>
                <a:cs typeface="Tahoma" pitchFamily="34" charset="0"/>
              </a:endParaRPr>
            </a:p>
          </p:txBody>
        </p:sp>
        <p:sp>
          <p:nvSpPr>
            <p:cNvPr id="87" name="523 CuadroTexto"/>
            <p:cNvSpPr txBox="1"/>
            <p:nvPr/>
          </p:nvSpPr>
          <p:spPr>
            <a:xfrm>
              <a:off x="7664000" y="2591585"/>
              <a:ext cx="796432" cy="323165"/>
            </a:xfrm>
            <a:prstGeom prst="rect">
              <a:avLst/>
            </a:prstGeom>
            <a:noFill/>
          </p:spPr>
          <p:txBody>
            <a:bodyPr wrap="square" lIns="0" tIns="0" rIns="0" bIns="0" rtlCol="0">
              <a:spAutoFit/>
            </a:bodyPr>
            <a:lstStyle>
              <a:defPPr>
                <a:defRPr lang="es-ES"/>
              </a:defPPr>
              <a:lvl1pPr algn="ctr">
                <a:defRPr sz="800" b="1">
                  <a:solidFill>
                    <a:schemeClr val="tx1">
                      <a:lumMod val="75000"/>
                      <a:lumOff val="25000"/>
                    </a:schemeClr>
                  </a:solidFill>
                  <a:latin typeface="+mj-lt"/>
                  <a:ea typeface="Tahoma" pitchFamily="34" charset="0"/>
                  <a:cs typeface="Tahoma" pitchFamily="34" charset="0"/>
                </a:defRPr>
              </a:lvl1pPr>
            </a:lstStyle>
            <a:p>
              <a:r>
                <a:rPr lang="es-ES_tradnl" sz="1050" dirty="0">
                  <a:solidFill>
                    <a:srgbClr val="C00000"/>
                  </a:solidFill>
                </a:rPr>
                <a:t>Errores y</a:t>
              </a:r>
            </a:p>
            <a:p>
              <a:r>
                <a:rPr lang="es-ES_tradnl" sz="1050" dirty="0">
                  <a:solidFill>
                    <a:srgbClr val="C00000"/>
                  </a:solidFill>
                </a:rPr>
                <a:t>Advertencias</a:t>
              </a:r>
              <a:endParaRPr lang="es-ES" sz="1050" dirty="0">
                <a:solidFill>
                  <a:srgbClr val="C00000"/>
                </a:solidFill>
              </a:endParaRPr>
            </a:p>
          </p:txBody>
        </p:sp>
        <p:sp>
          <p:nvSpPr>
            <p:cNvPr id="89" name="116 Rectángulo redondeado"/>
            <p:cNvSpPr/>
            <p:nvPr/>
          </p:nvSpPr>
          <p:spPr>
            <a:xfrm>
              <a:off x="5879989" y="2226613"/>
              <a:ext cx="1070262" cy="322741"/>
            </a:xfrm>
            <a:prstGeom prst="roundRect">
              <a:avLst>
                <a:gd name="adj" fmla="val 4755"/>
              </a:avLst>
            </a:prstGeom>
            <a:solidFill>
              <a:srgbClr val="FFEFEF"/>
            </a:solidFill>
            <a:ln w="63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lnSpc>
                  <a:spcPts val="1000"/>
                </a:lnSpc>
              </a:pPr>
              <a:r>
                <a:rPr lang="es-ES_tradnl" sz="1000" dirty="0">
                  <a:solidFill>
                    <a:srgbClr val="C00000"/>
                  </a:solidFill>
                  <a:latin typeface="+mj-lt"/>
                  <a:ea typeface="Tahoma" pitchFamily="34" charset="0"/>
                  <a:cs typeface="Tahoma" pitchFamily="34" charset="0"/>
                </a:rPr>
                <a:t>Lista de errores </a:t>
              </a:r>
            </a:p>
            <a:p>
              <a:pPr algn="ctr">
                <a:lnSpc>
                  <a:spcPts val="1000"/>
                </a:lnSpc>
              </a:pPr>
              <a:r>
                <a:rPr lang="es-ES_tradnl" sz="1000" dirty="0">
                  <a:solidFill>
                    <a:srgbClr val="C00000"/>
                  </a:solidFill>
                  <a:latin typeface="+mj-lt"/>
                  <a:ea typeface="Tahoma" pitchFamily="34" charset="0"/>
                  <a:cs typeface="Tahoma" pitchFamily="34" charset="0"/>
                </a:rPr>
                <a:t>y advertencias</a:t>
              </a:r>
              <a:endParaRPr lang="es-ES" sz="1000" dirty="0" err="1">
                <a:solidFill>
                  <a:srgbClr val="C00000"/>
                </a:solidFill>
                <a:latin typeface="+mj-lt"/>
                <a:ea typeface="Tahoma" pitchFamily="34" charset="0"/>
                <a:cs typeface="Tahoma" pitchFamily="34" charset="0"/>
              </a:endParaRPr>
            </a:p>
          </p:txBody>
        </p:sp>
        <p:sp>
          <p:nvSpPr>
            <p:cNvPr id="90" name="68 Rectángulo redondeado"/>
            <p:cNvSpPr/>
            <p:nvPr/>
          </p:nvSpPr>
          <p:spPr>
            <a:xfrm>
              <a:off x="5245575" y="900933"/>
              <a:ext cx="2100904" cy="1800471"/>
            </a:xfrm>
            <a:prstGeom prst="roundRect">
              <a:avLst>
                <a:gd name="adj" fmla="val 3206"/>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b="1" dirty="0" err="1">
                <a:solidFill>
                  <a:srgbClr val="008000"/>
                </a:solidFill>
                <a:latin typeface="+mj-lt"/>
                <a:ea typeface="Tahoma" pitchFamily="34" charset="0"/>
                <a:cs typeface="Tahoma" pitchFamily="34" charset="0"/>
              </a:endParaRPr>
            </a:p>
          </p:txBody>
        </p:sp>
        <p:sp>
          <p:nvSpPr>
            <p:cNvPr id="92" name="69 Rectángulo redondeado"/>
            <p:cNvSpPr/>
            <p:nvPr/>
          </p:nvSpPr>
          <p:spPr>
            <a:xfrm>
              <a:off x="5413929" y="772848"/>
              <a:ext cx="1764196" cy="296113"/>
            </a:xfrm>
            <a:prstGeom prst="round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_tradnl" sz="1400" dirty="0">
                  <a:solidFill>
                    <a:schemeClr val="tx1"/>
                  </a:solidFill>
                  <a:latin typeface="+mj-lt"/>
                  <a:ea typeface="Tahoma" pitchFamily="34" charset="0"/>
                  <a:cs typeface="Tahoma" pitchFamily="34" charset="0"/>
                </a:rPr>
                <a:t>Generador de CÓDIGO</a:t>
              </a:r>
              <a:endParaRPr lang="es-ES" sz="1400" dirty="0">
                <a:solidFill>
                  <a:schemeClr val="tx1"/>
                </a:solidFill>
                <a:latin typeface="+mj-lt"/>
                <a:ea typeface="Tahoma" pitchFamily="34" charset="0"/>
                <a:cs typeface="Tahoma" pitchFamily="34" charset="0"/>
              </a:endParaRPr>
            </a:p>
          </p:txBody>
        </p:sp>
        <p:sp>
          <p:nvSpPr>
            <p:cNvPr id="93" name="Rectángulo redondeado 92"/>
            <p:cNvSpPr/>
            <p:nvPr/>
          </p:nvSpPr>
          <p:spPr>
            <a:xfrm>
              <a:off x="5312554" y="1731267"/>
              <a:ext cx="1954951" cy="367299"/>
            </a:xfrm>
            <a:prstGeom prst="roundRect">
              <a:avLst/>
            </a:prstGeom>
            <a:solidFill>
              <a:schemeClr val="accent3">
                <a:lumMod val="20000"/>
                <a:lumOff val="80000"/>
              </a:schemeClr>
            </a:solidFill>
            <a:ln w="95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 sz="1200" dirty="0">
                  <a:solidFill>
                    <a:schemeClr val="tx1"/>
                  </a:solidFill>
                </a:rPr>
                <a:t>Generación de código</a:t>
              </a:r>
            </a:p>
          </p:txBody>
        </p:sp>
        <p:sp>
          <p:nvSpPr>
            <p:cNvPr id="94" name="Rectángulo redondeado 93"/>
            <p:cNvSpPr/>
            <p:nvPr/>
          </p:nvSpPr>
          <p:spPr>
            <a:xfrm>
              <a:off x="5304880" y="1091692"/>
              <a:ext cx="930856" cy="449193"/>
            </a:xfrm>
            <a:prstGeom prst="roundRect">
              <a:avLst/>
            </a:prstGeom>
            <a:solidFill>
              <a:schemeClr val="bg2">
                <a:lumMod val="90000"/>
              </a:schemeClr>
            </a:solid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 sz="1200" dirty="0">
                  <a:solidFill>
                    <a:schemeClr val="tx1"/>
                  </a:solidFill>
                </a:rPr>
                <a:t>Optimización de código</a:t>
              </a:r>
            </a:p>
          </p:txBody>
        </p:sp>
        <p:sp>
          <p:nvSpPr>
            <p:cNvPr id="95" name="Rectángulo redondeado 94"/>
            <p:cNvSpPr/>
            <p:nvPr/>
          </p:nvSpPr>
          <p:spPr>
            <a:xfrm>
              <a:off x="6329275" y="1080216"/>
              <a:ext cx="930856" cy="449193"/>
            </a:xfrm>
            <a:prstGeom prst="roundRect">
              <a:avLst/>
            </a:prstGeom>
            <a:solidFill>
              <a:schemeClr val="bg2">
                <a:lumMod val="90000"/>
              </a:schemeClr>
            </a:solid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 sz="1200" dirty="0">
                  <a:solidFill>
                    <a:schemeClr val="tx1"/>
                  </a:solidFill>
                </a:rPr>
                <a:t>Gestión de memoria</a:t>
              </a:r>
            </a:p>
          </p:txBody>
        </p:sp>
        <p:cxnSp>
          <p:nvCxnSpPr>
            <p:cNvPr id="96" name="429 Conector recto"/>
            <p:cNvCxnSpPr/>
            <p:nvPr/>
          </p:nvCxnSpPr>
          <p:spPr>
            <a:xfrm>
              <a:off x="5744302" y="1540885"/>
              <a:ext cx="0" cy="190382"/>
            </a:xfrm>
            <a:prstGeom prst="line">
              <a:avLst/>
            </a:prstGeom>
            <a:noFill/>
            <a:ln w="12700">
              <a:solidFill>
                <a:schemeClr val="tx1">
                  <a:lumMod val="50000"/>
                  <a:lumOff val="50000"/>
                </a:schemeClr>
              </a:solidFill>
              <a:headEnd type="oval" w="sm" len="sm"/>
              <a:tailEnd type="arrow" w="sm" len="sm"/>
            </a:ln>
            <a:effectLst>
              <a:outerShdw blurRad="25400" dist="38100" dir="5400000" sx="98000" sy="98000" algn="ctr" rotWithShape="0">
                <a:srgbClr val="000000">
                  <a:alpha val="38000"/>
                </a:srgb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97" name="429 Conector recto"/>
            <p:cNvCxnSpPr/>
            <p:nvPr/>
          </p:nvCxnSpPr>
          <p:spPr>
            <a:xfrm>
              <a:off x="6788418" y="1540885"/>
              <a:ext cx="0" cy="190382"/>
            </a:xfrm>
            <a:prstGeom prst="line">
              <a:avLst/>
            </a:prstGeom>
            <a:noFill/>
            <a:ln w="12700">
              <a:solidFill>
                <a:schemeClr val="tx1">
                  <a:lumMod val="50000"/>
                  <a:lumOff val="50000"/>
                </a:schemeClr>
              </a:solidFill>
              <a:headEnd type="oval" w="sm" len="sm"/>
              <a:tailEnd type="arrow" w="sm" len="sm"/>
            </a:ln>
            <a:effectLst>
              <a:outerShdw blurRad="25400" dist="38100" dir="5400000" sx="98000" sy="98000" algn="ctr" rotWithShape="0">
                <a:srgbClr val="000000">
                  <a:alpha val="38000"/>
                </a:srgb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98" name="394 Conector recto"/>
            <p:cNvCxnSpPr>
              <a:endCxn id="93" idx="1"/>
            </p:cNvCxnSpPr>
            <p:nvPr/>
          </p:nvCxnSpPr>
          <p:spPr>
            <a:xfrm>
              <a:off x="4952214" y="1675091"/>
              <a:ext cx="360340" cy="239826"/>
            </a:xfrm>
            <a:prstGeom prst="line">
              <a:avLst/>
            </a:prstGeom>
            <a:noFill/>
            <a:ln w="12700">
              <a:headEnd type="oval" w="sm" len="sm"/>
              <a:tailEnd type="arrow" w="sm" len="sm"/>
            </a:ln>
            <a:effectLst>
              <a:outerShdw blurRad="25400" dist="38100" dir="5400000" sx="98000" sy="98000" algn="ctr" rotWithShape="0">
                <a:srgbClr val="000000">
                  <a:alpha val="38000"/>
                </a:srgb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99" name="151 Documento"/>
            <p:cNvSpPr/>
            <p:nvPr/>
          </p:nvSpPr>
          <p:spPr>
            <a:xfrm>
              <a:off x="7937968" y="2245052"/>
              <a:ext cx="201482" cy="274806"/>
            </a:xfrm>
            <a:prstGeom prst="flowChartDocument">
              <a:avLst/>
            </a:prstGeom>
            <a:noFill/>
            <a:ln w="12700">
              <a:solidFill>
                <a:srgbClr val="C00000"/>
              </a:solidFill>
              <a:headEnd type="oval" w="sm" len="sm"/>
              <a:tailEnd type="arrow" w="sm" len="sm"/>
            </a:ln>
            <a:effectLst>
              <a:outerShdw blurRad="25400" dist="38100" dir="5400000" sx="98000" sy="98000" algn="ctr" rotWithShape="0">
                <a:srgbClr val="000000">
                  <a:alpha val="3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200">
                <a:solidFill>
                  <a:schemeClr val="tx1"/>
                </a:solidFill>
                <a:latin typeface="+mj-lt"/>
              </a:endParaRPr>
            </a:p>
          </p:txBody>
        </p:sp>
        <p:cxnSp>
          <p:nvCxnSpPr>
            <p:cNvPr id="100" name="437 Conector recto"/>
            <p:cNvCxnSpPr>
              <a:stCxn id="89" idx="3"/>
              <a:endCxn id="99" idx="1"/>
            </p:cNvCxnSpPr>
            <p:nvPr/>
          </p:nvCxnSpPr>
          <p:spPr>
            <a:xfrm flipV="1">
              <a:off x="6950251" y="2382455"/>
              <a:ext cx="987717" cy="5529"/>
            </a:xfrm>
            <a:prstGeom prst="line">
              <a:avLst/>
            </a:prstGeom>
            <a:noFill/>
            <a:ln w="12700">
              <a:solidFill>
                <a:srgbClr val="C00000"/>
              </a:solidFill>
              <a:headEnd type="oval" w="sm" len="sm"/>
              <a:tailEnd type="arrow" w="sm" len="sm"/>
            </a:ln>
            <a:effectLst>
              <a:outerShdw blurRad="25400" dist="38100" dir="5400000" sx="98000" sy="98000" algn="ctr" rotWithShape="0">
                <a:srgbClr val="000000">
                  <a:alpha val="38000"/>
                </a:srgb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101" name="436 Conector recto"/>
            <p:cNvCxnSpPr>
              <a:stCxn id="93" idx="3"/>
            </p:cNvCxnSpPr>
            <p:nvPr/>
          </p:nvCxnSpPr>
          <p:spPr>
            <a:xfrm flipV="1">
              <a:off x="7267505" y="1914916"/>
              <a:ext cx="584912" cy="1"/>
            </a:xfrm>
            <a:prstGeom prst="line">
              <a:avLst/>
            </a:prstGeom>
            <a:noFill/>
            <a:ln w="12700">
              <a:headEnd type="oval" w="sm" len="sm"/>
              <a:tailEnd type="arrow" w="sm" len="sm"/>
            </a:ln>
            <a:effectLst>
              <a:outerShdw blurRad="25400" dist="38100" dir="5400000" sx="98000" sy="98000" algn="ctr" rotWithShape="0">
                <a:srgbClr val="000000">
                  <a:alpha val="38000"/>
                </a:srgb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102" name="429 Conector recto"/>
            <p:cNvCxnSpPr/>
            <p:nvPr/>
          </p:nvCxnSpPr>
          <p:spPr>
            <a:xfrm flipH="1">
              <a:off x="4936985" y="2062298"/>
              <a:ext cx="375570" cy="237216"/>
            </a:xfrm>
            <a:prstGeom prst="line">
              <a:avLst/>
            </a:prstGeom>
            <a:noFill/>
            <a:ln w="12700">
              <a:solidFill>
                <a:schemeClr val="tx1">
                  <a:lumMod val="50000"/>
                  <a:lumOff val="50000"/>
                </a:schemeClr>
              </a:solidFill>
              <a:headEnd type="oval" w="sm" len="sm"/>
              <a:tailEnd type="arrow" w="sm" len="sm"/>
            </a:ln>
            <a:effectLst/>
          </p:spPr>
          <p:style>
            <a:lnRef idx="2">
              <a:schemeClr val="accent1">
                <a:shade val="50000"/>
              </a:schemeClr>
            </a:lnRef>
            <a:fillRef idx="1">
              <a:schemeClr val="accent1"/>
            </a:fillRef>
            <a:effectRef idx="0">
              <a:schemeClr val="accent1"/>
            </a:effectRef>
            <a:fontRef idx="minor">
              <a:schemeClr val="lt1"/>
            </a:fontRef>
          </p:style>
        </p:cxnSp>
        <p:sp>
          <p:nvSpPr>
            <p:cNvPr id="103" name="128 Forma libre"/>
            <p:cNvSpPr/>
            <p:nvPr/>
          </p:nvSpPr>
          <p:spPr>
            <a:xfrm>
              <a:off x="5012212" y="1915973"/>
              <a:ext cx="867419" cy="551804"/>
            </a:xfrm>
            <a:custGeom>
              <a:avLst/>
              <a:gdLst>
                <a:gd name="connsiteX0" fmla="*/ 64513 w 249637"/>
                <a:gd name="connsiteY0" fmla="*/ 0 h 472160"/>
                <a:gd name="connsiteX1" fmla="*/ 148660 w 249637"/>
                <a:gd name="connsiteY1" fmla="*/ 95367 h 472160"/>
                <a:gd name="connsiteX2" fmla="*/ 131830 w 249637"/>
                <a:gd name="connsiteY2" fmla="*/ 263662 h 472160"/>
                <a:gd name="connsiteX3" fmla="*/ 19634 w 249637"/>
                <a:gd name="connsiteY3" fmla="*/ 437566 h 472160"/>
                <a:gd name="connsiteX4" fmla="*/ 249637 w 249637"/>
                <a:gd name="connsiteY4" fmla="*/ 471225 h 472160"/>
                <a:gd name="connsiteX0" fmla="*/ 47209 w 560106"/>
                <a:gd name="connsiteY0" fmla="*/ 0 h 522595"/>
                <a:gd name="connsiteX1" fmla="*/ 131356 w 560106"/>
                <a:gd name="connsiteY1" fmla="*/ 95367 h 522595"/>
                <a:gd name="connsiteX2" fmla="*/ 114526 w 560106"/>
                <a:gd name="connsiteY2" fmla="*/ 263662 h 522595"/>
                <a:gd name="connsiteX3" fmla="*/ 2330 w 560106"/>
                <a:gd name="connsiteY3" fmla="*/ 437566 h 522595"/>
                <a:gd name="connsiteX4" fmla="*/ 560106 w 560106"/>
                <a:gd name="connsiteY4" fmla="*/ 522592 h 522595"/>
                <a:gd name="connsiteX0" fmla="*/ 7119 w 520016"/>
                <a:gd name="connsiteY0" fmla="*/ 0 h 522595"/>
                <a:gd name="connsiteX1" fmla="*/ 91266 w 520016"/>
                <a:gd name="connsiteY1" fmla="*/ 95367 h 522595"/>
                <a:gd name="connsiteX2" fmla="*/ 74436 w 520016"/>
                <a:gd name="connsiteY2" fmla="*/ 263662 h 522595"/>
                <a:gd name="connsiteX3" fmla="*/ 3212 w 520016"/>
                <a:gd name="connsiteY3" fmla="*/ 437566 h 522595"/>
                <a:gd name="connsiteX4" fmla="*/ 520016 w 520016"/>
                <a:gd name="connsiteY4" fmla="*/ 522592 h 522595"/>
                <a:gd name="connsiteX0" fmla="*/ 7119 w 610154"/>
                <a:gd name="connsiteY0" fmla="*/ 0 h 539716"/>
                <a:gd name="connsiteX1" fmla="*/ 91266 w 610154"/>
                <a:gd name="connsiteY1" fmla="*/ 95367 h 539716"/>
                <a:gd name="connsiteX2" fmla="*/ 74436 w 610154"/>
                <a:gd name="connsiteY2" fmla="*/ 263662 h 539716"/>
                <a:gd name="connsiteX3" fmla="*/ 3212 w 610154"/>
                <a:gd name="connsiteY3" fmla="*/ 437566 h 539716"/>
                <a:gd name="connsiteX4" fmla="*/ 610154 w 610154"/>
                <a:gd name="connsiteY4" fmla="*/ 539714 h 539716"/>
                <a:gd name="connsiteX0" fmla="*/ 7119 w 995588"/>
                <a:gd name="connsiteY0" fmla="*/ 0 h 543663"/>
                <a:gd name="connsiteX1" fmla="*/ 91266 w 995588"/>
                <a:gd name="connsiteY1" fmla="*/ 95367 h 543663"/>
                <a:gd name="connsiteX2" fmla="*/ 74436 w 995588"/>
                <a:gd name="connsiteY2" fmla="*/ 263662 h 543663"/>
                <a:gd name="connsiteX3" fmla="*/ 3212 w 995588"/>
                <a:gd name="connsiteY3" fmla="*/ 437566 h 543663"/>
                <a:gd name="connsiteX4" fmla="*/ 995588 w 995588"/>
                <a:gd name="connsiteY4" fmla="*/ 543661 h 543663"/>
                <a:gd name="connsiteX0" fmla="*/ 7119 w 995588"/>
                <a:gd name="connsiteY0" fmla="*/ 0 h 543663"/>
                <a:gd name="connsiteX1" fmla="*/ 91266 w 995588"/>
                <a:gd name="connsiteY1" fmla="*/ 95367 h 543663"/>
                <a:gd name="connsiteX2" fmla="*/ 74436 w 995588"/>
                <a:gd name="connsiteY2" fmla="*/ 263662 h 543663"/>
                <a:gd name="connsiteX3" fmla="*/ 3212 w 995588"/>
                <a:gd name="connsiteY3" fmla="*/ 437566 h 543663"/>
                <a:gd name="connsiteX4" fmla="*/ 995588 w 995588"/>
                <a:gd name="connsiteY4" fmla="*/ 543661 h 543663"/>
                <a:gd name="connsiteX0" fmla="*/ 0 w 988469"/>
                <a:gd name="connsiteY0" fmla="*/ 0 h 543663"/>
                <a:gd name="connsiteX1" fmla="*/ 84147 w 988469"/>
                <a:gd name="connsiteY1" fmla="*/ 95367 h 543663"/>
                <a:gd name="connsiteX2" fmla="*/ 67317 w 988469"/>
                <a:gd name="connsiteY2" fmla="*/ 263662 h 543663"/>
                <a:gd name="connsiteX3" fmla="*/ 74000 w 988469"/>
                <a:gd name="connsiteY3" fmla="*/ 433619 h 543663"/>
                <a:gd name="connsiteX4" fmla="*/ 988469 w 988469"/>
                <a:gd name="connsiteY4" fmla="*/ 543661 h 543663"/>
                <a:gd name="connsiteX0" fmla="*/ 0 w 988469"/>
                <a:gd name="connsiteY0" fmla="*/ 0 h 543663"/>
                <a:gd name="connsiteX1" fmla="*/ 84147 w 988469"/>
                <a:gd name="connsiteY1" fmla="*/ 95367 h 543663"/>
                <a:gd name="connsiteX2" fmla="*/ 67317 w 988469"/>
                <a:gd name="connsiteY2" fmla="*/ 263662 h 543663"/>
                <a:gd name="connsiteX3" fmla="*/ 74000 w 988469"/>
                <a:gd name="connsiteY3" fmla="*/ 433619 h 543663"/>
                <a:gd name="connsiteX4" fmla="*/ 988469 w 988469"/>
                <a:gd name="connsiteY4" fmla="*/ 543661 h 543663"/>
                <a:gd name="connsiteX0" fmla="*/ 0 w 988469"/>
                <a:gd name="connsiteY0" fmla="*/ 0 h 543664"/>
                <a:gd name="connsiteX1" fmla="*/ 84147 w 988469"/>
                <a:gd name="connsiteY1" fmla="*/ 95367 h 543664"/>
                <a:gd name="connsiteX2" fmla="*/ 67317 w 988469"/>
                <a:gd name="connsiteY2" fmla="*/ 263662 h 543664"/>
                <a:gd name="connsiteX3" fmla="*/ 74000 w 988469"/>
                <a:gd name="connsiteY3" fmla="*/ 433619 h 543664"/>
                <a:gd name="connsiteX4" fmla="*/ 988469 w 988469"/>
                <a:gd name="connsiteY4" fmla="*/ 543661 h 543664"/>
                <a:gd name="connsiteX0" fmla="*/ 0 w 988469"/>
                <a:gd name="connsiteY0" fmla="*/ 0 h 543664"/>
                <a:gd name="connsiteX1" fmla="*/ 84147 w 988469"/>
                <a:gd name="connsiteY1" fmla="*/ 95367 h 543664"/>
                <a:gd name="connsiteX2" fmla="*/ 74000 w 988469"/>
                <a:gd name="connsiteY2" fmla="*/ 433619 h 543664"/>
                <a:gd name="connsiteX3" fmla="*/ 988469 w 988469"/>
                <a:gd name="connsiteY3" fmla="*/ 543661 h 543664"/>
                <a:gd name="connsiteX0" fmla="*/ 0 w 988469"/>
                <a:gd name="connsiteY0" fmla="*/ 0 h 566304"/>
                <a:gd name="connsiteX1" fmla="*/ 84147 w 988469"/>
                <a:gd name="connsiteY1" fmla="*/ 95367 h 566304"/>
                <a:gd name="connsiteX2" fmla="*/ 216593 w 988469"/>
                <a:gd name="connsiteY2" fmla="*/ 534060 h 566304"/>
                <a:gd name="connsiteX3" fmla="*/ 988469 w 988469"/>
                <a:gd name="connsiteY3" fmla="*/ 543661 h 566304"/>
                <a:gd name="connsiteX0" fmla="*/ 0 w 988469"/>
                <a:gd name="connsiteY0" fmla="*/ 0 h 558956"/>
                <a:gd name="connsiteX1" fmla="*/ 84147 w 988469"/>
                <a:gd name="connsiteY1" fmla="*/ 95367 h 558956"/>
                <a:gd name="connsiteX2" fmla="*/ 216593 w 988469"/>
                <a:gd name="connsiteY2" fmla="*/ 534060 h 558956"/>
                <a:gd name="connsiteX3" fmla="*/ 988469 w 988469"/>
                <a:gd name="connsiteY3" fmla="*/ 543661 h 558956"/>
              </a:gdLst>
              <a:ahLst/>
              <a:cxnLst>
                <a:cxn ang="0">
                  <a:pos x="connsiteX0" y="connsiteY0"/>
                </a:cxn>
                <a:cxn ang="0">
                  <a:pos x="connsiteX1" y="connsiteY1"/>
                </a:cxn>
                <a:cxn ang="0">
                  <a:pos x="connsiteX2" y="connsiteY2"/>
                </a:cxn>
                <a:cxn ang="0">
                  <a:pos x="connsiteX3" y="connsiteY3"/>
                </a:cxn>
              </a:cxnLst>
              <a:rect l="l" t="t" r="r" b="b"/>
              <a:pathLst>
                <a:path w="988469" h="558956">
                  <a:moveTo>
                    <a:pt x="0" y="0"/>
                  </a:moveTo>
                  <a:cubicBezTo>
                    <a:pt x="36464" y="25711"/>
                    <a:pt x="48048" y="6357"/>
                    <a:pt x="84147" y="95367"/>
                  </a:cubicBezTo>
                  <a:cubicBezTo>
                    <a:pt x="120246" y="184377"/>
                    <a:pt x="65873" y="459344"/>
                    <a:pt x="216593" y="534060"/>
                  </a:cubicBezTo>
                  <a:cubicBezTo>
                    <a:pt x="362932" y="583493"/>
                    <a:pt x="653665" y="544128"/>
                    <a:pt x="988469" y="543661"/>
                  </a:cubicBezTo>
                </a:path>
              </a:pathLst>
            </a:custGeom>
            <a:noFill/>
            <a:ln w="12700">
              <a:solidFill>
                <a:srgbClr val="C00000"/>
              </a:solidFill>
              <a:headEnd type="oval" w="sm" len="sm"/>
              <a:tailEnd type="arrow" w="sm" len="sm"/>
            </a:ln>
            <a:effectLst>
              <a:outerShdw blurRad="25400" dist="38100" dir="5400000" sx="98000" sy="98000" algn="ctr" rotWithShape="0">
                <a:srgbClr val="000000">
                  <a:alpha val="3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latin typeface="+mj-lt"/>
              </a:endParaRPr>
            </a:p>
          </p:txBody>
        </p:sp>
        <p:sp>
          <p:nvSpPr>
            <p:cNvPr id="104" name="128 Forma libre"/>
            <p:cNvSpPr/>
            <p:nvPr/>
          </p:nvSpPr>
          <p:spPr>
            <a:xfrm>
              <a:off x="5616893" y="2101130"/>
              <a:ext cx="262739" cy="247750"/>
            </a:xfrm>
            <a:custGeom>
              <a:avLst/>
              <a:gdLst>
                <a:gd name="connsiteX0" fmla="*/ 64513 w 249637"/>
                <a:gd name="connsiteY0" fmla="*/ 0 h 472160"/>
                <a:gd name="connsiteX1" fmla="*/ 148660 w 249637"/>
                <a:gd name="connsiteY1" fmla="*/ 95367 h 472160"/>
                <a:gd name="connsiteX2" fmla="*/ 131830 w 249637"/>
                <a:gd name="connsiteY2" fmla="*/ 263662 h 472160"/>
                <a:gd name="connsiteX3" fmla="*/ 19634 w 249637"/>
                <a:gd name="connsiteY3" fmla="*/ 437566 h 472160"/>
                <a:gd name="connsiteX4" fmla="*/ 249637 w 249637"/>
                <a:gd name="connsiteY4" fmla="*/ 471225 h 472160"/>
                <a:gd name="connsiteX0" fmla="*/ 47209 w 560106"/>
                <a:gd name="connsiteY0" fmla="*/ 0 h 522595"/>
                <a:gd name="connsiteX1" fmla="*/ 131356 w 560106"/>
                <a:gd name="connsiteY1" fmla="*/ 95367 h 522595"/>
                <a:gd name="connsiteX2" fmla="*/ 114526 w 560106"/>
                <a:gd name="connsiteY2" fmla="*/ 263662 h 522595"/>
                <a:gd name="connsiteX3" fmla="*/ 2330 w 560106"/>
                <a:gd name="connsiteY3" fmla="*/ 437566 h 522595"/>
                <a:gd name="connsiteX4" fmla="*/ 560106 w 560106"/>
                <a:gd name="connsiteY4" fmla="*/ 522592 h 522595"/>
                <a:gd name="connsiteX0" fmla="*/ 7119 w 520016"/>
                <a:gd name="connsiteY0" fmla="*/ 0 h 522595"/>
                <a:gd name="connsiteX1" fmla="*/ 91266 w 520016"/>
                <a:gd name="connsiteY1" fmla="*/ 95367 h 522595"/>
                <a:gd name="connsiteX2" fmla="*/ 74436 w 520016"/>
                <a:gd name="connsiteY2" fmla="*/ 263662 h 522595"/>
                <a:gd name="connsiteX3" fmla="*/ 3212 w 520016"/>
                <a:gd name="connsiteY3" fmla="*/ 437566 h 522595"/>
                <a:gd name="connsiteX4" fmla="*/ 520016 w 520016"/>
                <a:gd name="connsiteY4" fmla="*/ 522592 h 522595"/>
                <a:gd name="connsiteX0" fmla="*/ 7119 w 610154"/>
                <a:gd name="connsiteY0" fmla="*/ 0 h 539716"/>
                <a:gd name="connsiteX1" fmla="*/ 91266 w 610154"/>
                <a:gd name="connsiteY1" fmla="*/ 95367 h 539716"/>
                <a:gd name="connsiteX2" fmla="*/ 74436 w 610154"/>
                <a:gd name="connsiteY2" fmla="*/ 263662 h 539716"/>
                <a:gd name="connsiteX3" fmla="*/ 3212 w 610154"/>
                <a:gd name="connsiteY3" fmla="*/ 437566 h 539716"/>
                <a:gd name="connsiteX4" fmla="*/ 610154 w 610154"/>
                <a:gd name="connsiteY4" fmla="*/ 539714 h 539716"/>
                <a:gd name="connsiteX0" fmla="*/ 7119 w 995588"/>
                <a:gd name="connsiteY0" fmla="*/ 0 h 543663"/>
                <a:gd name="connsiteX1" fmla="*/ 91266 w 995588"/>
                <a:gd name="connsiteY1" fmla="*/ 95367 h 543663"/>
                <a:gd name="connsiteX2" fmla="*/ 74436 w 995588"/>
                <a:gd name="connsiteY2" fmla="*/ 263662 h 543663"/>
                <a:gd name="connsiteX3" fmla="*/ 3212 w 995588"/>
                <a:gd name="connsiteY3" fmla="*/ 437566 h 543663"/>
                <a:gd name="connsiteX4" fmla="*/ 995588 w 995588"/>
                <a:gd name="connsiteY4" fmla="*/ 543661 h 543663"/>
                <a:gd name="connsiteX0" fmla="*/ 7119 w 995588"/>
                <a:gd name="connsiteY0" fmla="*/ 0 h 543663"/>
                <a:gd name="connsiteX1" fmla="*/ 91266 w 995588"/>
                <a:gd name="connsiteY1" fmla="*/ 95367 h 543663"/>
                <a:gd name="connsiteX2" fmla="*/ 74436 w 995588"/>
                <a:gd name="connsiteY2" fmla="*/ 263662 h 543663"/>
                <a:gd name="connsiteX3" fmla="*/ 3212 w 995588"/>
                <a:gd name="connsiteY3" fmla="*/ 437566 h 543663"/>
                <a:gd name="connsiteX4" fmla="*/ 995588 w 995588"/>
                <a:gd name="connsiteY4" fmla="*/ 543661 h 543663"/>
                <a:gd name="connsiteX0" fmla="*/ 0 w 988469"/>
                <a:gd name="connsiteY0" fmla="*/ 0 h 543663"/>
                <a:gd name="connsiteX1" fmla="*/ 84147 w 988469"/>
                <a:gd name="connsiteY1" fmla="*/ 95367 h 543663"/>
                <a:gd name="connsiteX2" fmla="*/ 67317 w 988469"/>
                <a:gd name="connsiteY2" fmla="*/ 263662 h 543663"/>
                <a:gd name="connsiteX3" fmla="*/ 74000 w 988469"/>
                <a:gd name="connsiteY3" fmla="*/ 433619 h 543663"/>
                <a:gd name="connsiteX4" fmla="*/ 988469 w 988469"/>
                <a:gd name="connsiteY4" fmla="*/ 543661 h 543663"/>
                <a:gd name="connsiteX0" fmla="*/ 0 w 988469"/>
                <a:gd name="connsiteY0" fmla="*/ 0 h 543663"/>
                <a:gd name="connsiteX1" fmla="*/ 84147 w 988469"/>
                <a:gd name="connsiteY1" fmla="*/ 95367 h 543663"/>
                <a:gd name="connsiteX2" fmla="*/ 67317 w 988469"/>
                <a:gd name="connsiteY2" fmla="*/ 263662 h 543663"/>
                <a:gd name="connsiteX3" fmla="*/ 74000 w 988469"/>
                <a:gd name="connsiteY3" fmla="*/ 433619 h 543663"/>
                <a:gd name="connsiteX4" fmla="*/ 988469 w 988469"/>
                <a:gd name="connsiteY4" fmla="*/ 543661 h 543663"/>
                <a:gd name="connsiteX0" fmla="*/ 0 w 988469"/>
                <a:gd name="connsiteY0" fmla="*/ 0 h 543664"/>
                <a:gd name="connsiteX1" fmla="*/ 84147 w 988469"/>
                <a:gd name="connsiteY1" fmla="*/ 95367 h 543664"/>
                <a:gd name="connsiteX2" fmla="*/ 67317 w 988469"/>
                <a:gd name="connsiteY2" fmla="*/ 263662 h 543664"/>
                <a:gd name="connsiteX3" fmla="*/ 74000 w 988469"/>
                <a:gd name="connsiteY3" fmla="*/ 433619 h 543664"/>
                <a:gd name="connsiteX4" fmla="*/ 988469 w 988469"/>
                <a:gd name="connsiteY4" fmla="*/ 543661 h 543664"/>
                <a:gd name="connsiteX0" fmla="*/ 0 w 988469"/>
                <a:gd name="connsiteY0" fmla="*/ 0 h 543664"/>
                <a:gd name="connsiteX1" fmla="*/ 84147 w 988469"/>
                <a:gd name="connsiteY1" fmla="*/ 95367 h 543664"/>
                <a:gd name="connsiteX2" fmla="*/ 74000 w 988469"/>
                <a:gd name="connsiteY2" fmla="*/ 433619 h 543664"/>
                <a:gd name="connsiteX3" fmla="*/ 988469 w 988469"/>
                <a:gd name="connsiteY3" fmla="*/ 543661 h 543664"/>
                <a:gd name="connsiteX0" fmla="*/ 0 w 988469"/>
                <a:gd name="connsiteY0" fmla="*/ 0 h 566304"/>
                <a:gd name="connsiteX1" fmla="*/ 84147 w 988469"/>
                <a:gd name="connsiteY1" fmla="*/ 95367 h 566304"/>
                <a:gd name="connsiteX2" fmla="*/ 216593 w 988469"/>
                <a:gd name="connsiteY2" fmla="*/ 534060 h 566304"/>
                <a:gd name="connsiteX3" fmla="*/ 988469 w 988469"/>
                <a:gd name="connsiteY3" fmla="*/ 543661 h 566304"/>
                <a:gd name="connsiteX0" fmla="*/ 0 w 988469"/>
                <a:gd name="connsiteY0" fmla="*/ 0 h 558956"/>
                <a:gd name="connsiteX1" fmla="*/ 84147 w 988469"/>
                <a:gd name="connsiteY1" fmla="*/ 95367 h 558956"/>
                <a:gd name="connsiteX2" fmla="*/ 216593 w 988469"/>
                <a:gd name="connsiteY2" fmla="*/ 534060 h 558956"/>
                <a:gd name="connsiteX3" fmla="*/ 988469 w 988469"/>
                <a:gd name="connsiteY3" fmla="*/ 543661 h 558956"/>
                <a:gd name="connsiteX0" fmla="*/ 0 w 988469"/>
                <a:gd name="connsiteY0" fmla="*/ 0 h 558956"/>
                <a:gd name="connsiteX1" fmla="*/ 71843 w 988469"/>
                <a:gd name="connsiteY1" fmla="*/ 317303 h 558956"/>
                <a:gd name="connsiteX2" fmla="*/ 216593 w 988469"/>
                <a:gd name="connsiteY2" fmla="*/ 534060 h 558956"/>
                <a:gd name="connsiteX3" fmla="*/ 988469 w 988469"/>
                <a:gd name="connsiteY3" fmla="*/ 543661 h 558956"/>
                <a:gd name="connsiteX0" fmla="*/ 1402 w 989871"/>
                <a:gd name="connsiteY0" fmla="*/ 0 h 558956"/>
                <a:gd name="connsiteX1" fmla="*/ 11725 w 989871"/>
                <a:gd name="connsiteY1" fmla="*/ 335056 h 558956"/>
                <a:gd name="connsiteX2" fmla="*/ 217995 w 989871"/>
                <a:gd name="connsiteY2" fmla="*/ 534060 h 558956"/>
                <a:gd name="connsiteX3" fmla="*/ 989871 w 989871"/>
                <a:gd name="connsiteY3" fmla="*/ 543661 h 558956"/>
              </a:gdLst>
              <a:ahLst/>
              <a:cxnLst>
                <a:cxn ang="0">
                  <a:pos x="connsiteX0" y="connsiteY0"/>
                </a:cxn>
                <a:cxn ang="0">
                  <a:pos x="connsiteX1" y="connsiteY1"/>
                </a:cxn>
                <a:cxn ang="0">
                  <a:pos x="connsiteX2" y="connsiteY2"/>
                </a:cxn>
                <a:cxn ang="0">
                  <a:pos x="connsiteX3" y="connsiteY3"/>
                </a:cxn>
              </a:cxnLst>
              <a:rect l="l" t="t" r="r" b="b"/>
              <a:pathLst>
                <a:path w="989871" h="558956">
                  <a:moveTo>
                    <a:pt x="1402" y="0"/>
                  </a:moveTo>
                  <a:cubicBezTo>
                    <a:pt x="37866" y="25711"/>
                    <a:pt x="-24374" y="246046"/>
                    <a:pt x="11725" y="335056"/>
                  </a:cubicBezTo>
                  <a:cubicBezTo>
                    <a:pt x="47824" y="424066"/>
                    <a:pt x="67275" y="459344"/>
                    <a:pt x="217995" y="534060"/>
                  </a:cubicBezTo>
                  <a:cubicBezTo>
                    <a:pt x="364334" y="583493"/>
                    <a:pt x="655067" y="544128"/>
                    <a:pt x="989871" y="543661"/>
                  </a:cubicBezTo>
                </a:path>
              </a:pathLst>
            </a:custGeom>
            <a:noFill/>
            <a:ln w="12700">
              <a:solidFill>
                <a:srgbClr val="C00000"/>
              </a:solidFill>
              <a:headEnd type="oval" w="sm" len="sm"/>
              <a:tailEnd type="arrow" w="sm" len="sm"/>
            </a:ln>
            <a:effectLst>
              <a:outerShdw blurRad="25400" dist="38100" dir="5400000" sx="98000" sy="98000" algn="ctr" rotWithShape="0">
                <a:srgbClr val="000000">
                  <a:alpha val="3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dirty="0">
                <a:latin typeface="+mj-lt"/>
              </a:endParaRPr>
            </a:p>
          </p:txBody>
        </p:sp>
      </p:grpSp>
      <p:sp>
        <p:nvSpPr>
          <p:cNvPr id="73" name="CuadroTexto 72"/>
          <p:cNvSpPr txBox="1"/>
          <p:nvPr/>
        </p:nvSpPr>
        <p:spPr>
          <a:xfrm rot="16200000">
            <a:off x="-879755" y="5237343"/>
            <a:ext cx="2214196" cy="369332"/>
          </a:xfrm>
          <a:prstGeom prst="rect">
            <a:avLst/>
          </a:prstGeom>
          <a:noFill/>
        </p:spPr>
        <p:txBody>
          <a:bodyPr wrap="none" rtlCol="0">
            <a:spAutoFit/>
          </a:bodyPr>
          <a:lstStyle/>
          <a:p>
            <a:r>
              <a:rPr lang="es-ES" dirty="0"/>
              <a:t>Analizador Semántico</a:t>
            </a:r>
          </a:p>
        </p:txBody>
      </p:sp>
    </p:spTree>
    <p:extLst>
      <p:ext uri="{BB962C8B-B14F-4D97-AF65-F5344CB8AC3E}">
        <p14:creationId xmlns:p14="http://schemas.microsoft.com/office/powerpoint/2010/main" val="548528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Rectángulo 509"/>
          <p:cNvSpPr/>
          <p:nvPr/>
        </p:nvSpPr>
        <p:spPr>
          <a:xfrm>
            <a:off x="0" y="0"/>
            <a:ext cx="467544" cy="6858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48" name="CuadroTexto 2047"/>
          <p:cNvSpPr txBox="1"/>
          <p:nvPr/>
        </p:nvSpPr>
        <p:spPr>
          <a:xfrm>
            <a:off x="6739840" y="6586998"/>
            <a:ext cx="2401619" cy="253916"/>
          </a:xfrm>
          <a:prstGeom prst="rect">
            <a:avLst/>
          </a:prstGeom>
          <a:noFill/>
        </p:spPr>
        <p:txBody>
          <a:bodyPr wrap="none" rtlCol="0">
            <a:spAutoFit/>
          </a:bodyPr>
          <a:lstStyle/>
          <a:p>
            <a:r>
              <a:rPr lang="es-ES" sz="1050" b="1" dirty="0" err="1">
                <a:latin typeface="Calibri Light" panose="020F0302020204030204" pitchFamily="34" charset="0"/>
                <a:cs typeface="Calibri Light" panose="020F0302020204030204" pitchFamily="34" charset="0"/>
              </a:rPr>
              <a:t>PAyL</a:t>
            </a:r>
            <a:r>
              <a:rPr lang="es-ES" sz="1000" dirty="0">
                <a:latin typeface="Calibri Light" panose="020F0302020204030204" pitchFamily="34" charset="0"/>
                <a:cs typeface="Calibri Light" panose="020F0302020204030204" pitchFamily="34" charset="0"/>
              </a:rPr>
              <a:t> – </a:t>
            </a:r>
            <a:r>
              <a:rPr lang="es-ES" sz="1000" b="1" dirty="0">
                <a:latin typeface="Calibri Light" panose="020F0302020204030204" pitchFamily="34" charset="0"/>
                <a:cs typeface="Calibri Light" panose="020F0302020204030204" pitchFamily="34" charset="0"/>
              </a:rPr>
              <a:t>P</a:t>
            </a:r>
            <a:r>
              <a:rPr lang="es-ES" sz="1000" dirty="0">
                <a:latin typeface="Calibri Light" panose="020F0302020204030204" pitchFamily="34" charset="0"/>
                <a:cs typeface="Calibri Light" panose="020F0302020204030204" pitchFamily="34" charset="0"/>
              </a:rPr>
              <a:t>royecto de </a:t>
            </a:r>
            <a:r>
              <a:rPr lang="es-ES" sz="1000" b="1" dirty="0">
                <a:latin typeface="Calibri Light" panose="020F0302020204030204" pitchFamily="34" charset="0"/>
                <a:cs typeface="Calibri Light" panose="020F0302020204030204" pitchFamily="34" charset="0"/>
              </a:rPr>
              <a:t>A</a:t>
            </a:r>
            <a:r>
              <a:rPr lang="es-ES" sz="1000" dirty="0">
                <a:latin typeface="Calibri Light" panose="020F0302020204030204" pitchFamily="34" charset="0"/>
                <a:cs typeface="Calibri Light" panose="020F0302020204030204" pitchFamily="34" charset="0"/>
              </a:rPr>
              <a:t>utómatas </a:t>
            </a:r>
            <a:r>
              <a:rPr lang="es-ES" sz="1000" b="1" dirty="0">
                <a:latin typeface="Calibri Light" panose="020F0302020204030204" pitchFamily="34" charset="0"/>
                <a:cs typeface="Calibri Light" panose="020F0302020204030204" pitchFamily="34" charset="0"/>
              </a:rPr>
              <a:t>y</a:t>
            </a:r>
            <a:r>
              <a:rPr lang="es-ES" sz="1000" dirty="0">
                <a:latin typeface="Calibri Light" panose="020F0302020204030204" pitchFamily="34" charset="0"/>
                <a:cs typeface="Calibri Light" panose="020F0302020204030204" pitchFamily="34" charset="0"/>
              </a:rPr>
              <a:t> </a:t>
            </a:r>
            <a:r>
              <a:rPr lang="es-ES" sz="1000" b="1" dirty="0">
                <a:latin typeface="Calibri Light" panose="020F0302020204030204" pitchFamily="34" charset="0"/>
                <a:cs typeface="Calibri Light" panose="020F0302020204030204" pitchFamily="34" charset="0"/>
              </a:rPr>
              <a:t>L</a:t>
            </a:r>
            <a:r>
              <a:rPr lang="es-ES" sz="1000" dirty="0">
                <a:latin typeface="Calibri Light" panose="020F0302020204030204" pitchFamily="34" charset="0"/>
                <a:cs typeface="Calibri Light" panose="020F0302020204030204" pitchFamily="34" charset="0"/>
              </a:rPr>
              <a:t>enguajes</a:t>
            </a:r>
          </a:p>
        </p:txBody>
      </p:sp>
      <p:sp>
        <p:nvSpPr>
          <p:cNvPr id="9" name="Llamada rectangular redondeada 8"/>
          <p:cNvSpPr/>
          <p:nvPr/>
        </p:nvSpPr>
        <p:spPr>
          <a:xfrm>
            <a:off x="567441" y="2537819"/>
            <a:ext cx="914400" cy="387125"/>
          </a:xfrm>
          <a:prstGeom prst="wedgeRoundRectCallout">
            <a:avLst>
              <a:gd name="adj1" fmla="val -20453"/>
              <a:gd name="adj2" fmla="val 45264"/>
              <a:gd name="adj3" fmla="val 16667"/>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accent5">
                    <a:lumMod val="75000"/>
                  </a:schemeClr>
                </a:solidFill>
              </a:rPr>
              <a:t>Etapa</a:t>
            </a:r>
          </a:p>
        </p:txBody>
      </p:sp>
      <p:sp>
        <p:nvSpPr>
          <p:cNvPr id="61" name="Rectángulo 60"/>
          <p:cNvSpPr/>
          <p:nvPr/>
        </p:nvSpPr>
        <p:spPr>
          <a:xfrm>
            <a:off x="755575" y="3407509"/>
            <a:ext cx="8172909" cy="3200876"/>
          </a:xfrm>
          <a:prstGeom prst="rect">
            <a:avLst/>
          </a:prstGeom>
        </p:spPr>
        <p:txBody>
          <a:bodyPr wrap="square">
            <a:spAutoFit/>
          </a:bodyPr>
          <a:lstStyle/>
          <a:p>
            <a:pPr marL="285750" lvl="0" indent="-285750" fontAlgn="base">
              <a:spcAft>
                <a:spcPts val="600"/>
              </a:spcAft>
              <a:buFont typeface="Courier New" panose="02070309020205020404" pitchFamily="49" charset="0"/>
              <a:buChar char="o"/>
            </a:pPr>
            <a:r>
              <a:rPr lang="es-ES" dirty="0"/>
              <a:t>Es la parte del compilador que realiza las tareas que completan el análisis sintáctico con la comprobación de la </a:t>
            </a:r>
            <a:r>
              <a:rPr lang="es-ES" b="1" dirty="0"/>
              <a:t>corrección semántica </a:t>
            </a:r>
            <a:r>
              <a:rPr lang="es-ES" dirty="0"/>
              <a:t>del programa fuente. </a:t>
            </a:r>
          </a:p>
          <a:p>
            <a:pPr marL="285750" indent="-285750">
              <a:spcAft>
                <a:spcPts val="600"/>
              </a:spcAft>
              <a:buFont typeface="Courier New" panose="02070309020205020404" pitchFamily="49" charset="0"/>
              <a:buChar char="o"/>
            </a:pPr>
            <a:r>
              <a:rPr lang="es-ES" dirty="0"/>
              <a:t>Debe acceder a la </a:t>
            </a:r>
            <a:r>
              <a:rPr lang="es-ES" b="1" dirty="0"/>
              <a:t>tabla de símbolos </a:t>
            </a:r>
            <a:r>
              <a:rPr lang="es-ES" dirty="0"/>
              <a:t>para diferentes comprobaciones de verificación de datos.  </a:t>
            </a:r>
          </a:p>
          <a:p>
            <a:pPr marL="285750" indent="-285750">
              <a:buFont typeface="Courier New" panose="02070309020205020404" pitchFamily="49" charset="0"/>
              <a:buChar char="o"/>
            </a:pPr>
            <a:r>
              <a:rPr lang="es-ES" dirty="0"/>
              <a:t>Algunas de sus </a:t>
            </a:r>
            <a:r>
              <a:rPr lang="es-ES" b="1" dirty="0"/>
              <a:t>tareas</a:t>
            </a:r>
            <a:r>
              <a:rPr lang="es-ES" dirty="0"/>
              <a:t> deben ser: </a:t>
            </a:r>
          </a:p>
          <a:p>
            <a:pPr marL="742950" lvl="1" indent="-285750" fontAlgn="base">
              <a:buFont typeface="Arial" panose="020B0604020202020204" pitchFamily="34" charset="0"/>
              <a:buChar char="•"/>
            </a:pPr>
            <a:r>
              <a:rPr lang="es-ES" sz="1700" dirty="0"/>
              <a:t>Comprobación de tipos en sentencias de asignación.</a:t>
            </a:r>
          </a:p>
          <a:p>
            <a:pPr marL="742950" lvl="1" indent="-285750" fontAlgn="base">
              <a:buFont typeface="Arial" panose="020B0604020202020204" pitchFamily="34" charset="0"/>
              <a:buChar char="•"/>
            </a:pPr>
            <a:r>
              <a:rPr lang="es-ES" sz="1700" dirty="0"/>
              <a:t>Comprobación de tipos en operaciones aritmético-lógicas.</a:t>
            </a:r>
          </a:p>
          <a:p>
            <a:pPr marL="742950" lvl="1" indent="-285750" fontAlgn="base">
              <a:buFont typeface="Arial" panose="020B0604020202020204" pitchFamily="34" charset="0"/>
              <a:buChar char="•"/>
            </a:pPr>
            <a:r>
              <a:rPr lang="es-ES" sz="1700" dirty="0"/>
              <a:t>Comprobación de tipos en las sentencias condicionales y bucles.</a:t>
            </a:r>
          </a:p>
          <a:p>
            <a:pPr marL="742950" lvl="1" indent="-285750" fontAlgn="base">
              <a:buFont typeface="Arial" panose="020B0604020202020204" pitchFamily="34" charset="0"/>
              <a:buChar char="•"/>
            </a:pPr>
            <a:r>
              <a:rPr lang="es-ES" sz="1700" dirty="0"/>
              <a:t>Comprobación de la declaración de las variables globales y locales antes de su uso.</a:t>
            </a:r>
          </a:p>
          <a:p>
            <a:pPr marL="742950" lvl="1" indent="-285750" fontAlgn="base">
              <a:buFont typeface="Arial" panose="020B0604020202020204" pitchFamily="34" charset="0"/>
              <a:buChar char="•"/>
            </a:pPr>
            <a:r>
              <a:rPr lang="es-ES" sz="1700" dirty="0"/>
              <a:t>Comprobación del número de parámetros en la llamada a una función.</a:t>
            </a:r>
          </a:p>
          <a:p>
            <a:pPr marL="742950" lvl="1" indent="-285750" fontAlgn="base">
              <a:spcAft>
                <a:spcPts val="600"/>
              </a:spcAft>
              <a:buFont typeface="Arial" panose="020B0604020202020204" pitchFamily="34" charset="0"/>
              <a:buChar char="•"/>
            </a:pPr>
            <a:r>
              <a:rPr lang="es-ES" sz="1700" dirty="0"/>
              <a:t>Resolución de ámbitos. </a:t>
            </a:r>
          </a:p>
        </p:txBody>
      </p:sp>
      <p:pic>
        <p:nvPicPr>
          <p:cNvPr id="53" name="Imagen 52"/>
          <p:cNvPicPr>
            <a:picLocks noChangeAspect="1"/>
          </p:cNvPicPr>
          <p:nvPr/>
        </p:nvPicPr>
        <p:blipFill>
          <a:blip r:embed="rId2"/>
          <a:stretch>
            <a:fillRect/>
          </a:stretch>
        </p:blipFill>
        <p:spPr>
          <a:xfrm>
            <a:off x="3360" y="6607879"/>
            <a:ext cx="464185" cy="253521"/>
          </a:xfrm>
          <a:prstGeom prst="rect">
            <a:avLst/>
          </a:prstGeom>
        </p:spPr>
      </p:pic>
      <p:sp>
        <p:nvSpPr>
          <p:cNvPr id="68" name="CuadroTexto 67"/>
          <p:cNvSpPr txBox="1"/>
          <p:nvPr/>
        </p:nvSpPr>
        <p:spPr>
          <a:xfrm rot="16200000">
            <a:off x="-879757" y="5237343"/>
            <a:ext cx="2214196" cy="369332"/>
          </a:xfrm>
          <a:prstGeom prst="rect">
            <a:avLst/>
          </a:prstGeom>
          <a:noFill/>
        </p:spPr>
        <p:txBody>
          <a:bodyPr wrap="none" rtlCol="0">
            <a:spAutoFit/>
          </a:bodyPr>
          <a:lstStyle/>
          <a:p>
            <a:r>
              <a:rPr lang="es-ES" dirty="0"/>
              <a:t>Analizador Semántico</a:t>
            </a:r>
          </a:p>
        </p:txBody>
      </p:sp>
      <p:sp>
        <p:nvSpPr>
          <p:cNvPr id="73" name="CuadroTexto 72"/>
          <p:cNvSpPr txBox="1"/>
          <p:nvPr/>
        </p:nvSpPr>
        <p:spPr>
          <a:xfrm>
            <a:off x="854463" y="2972408"/>
            <a:ext cx="440416" cy="553998"/>
          </a:xfrm>
          <a:prstGeom prst="rect">
            <a:avLst/>
          </a:prstGeom>
          <a:noFill/>
        </p:spPr>
        <p:txBody>
          <a:bodyPr wrap="square" lIns="0" tIns="0" rIns="0" bIns="0" rtlCol="0">
            <a:spAutoFit/>
          </a:bodyPr>
          <a:lstStyle>
            <a:defPPr>
              <a:defRPr lang="es-ES"/>
            </a:defPPr>
            <a:lvl1pPr>
              <a:defRPr sz="4800">
                <a:solidFill>
                  <a:schemeClr val="accent4">
                    <a:lumMod val="60000"/>
                    <a:lumOff val="40000"/>
                  </a:schemeClr>
                </a:solidFill>
              </a:defRPr>
            </a:lvl1pPr>
          </a:lstStyle>
          <a:p>
            <a:r>
              <a:rPr lang="es-ES" sz="3600" dirty="0">
                <a:solidFill>
                  <a:schemeClr val="accent6">
                    <a:lumMod val="75000"/>
                  </a:schemeClr>
                </a:solidFill>
                <a:sym typeface="Wingdings" panose="05000000000000000000" pitchFamily="2" charset="2"/>
              </a:rPr>
              <a:t></a:t>
            </a:r>
            <a:endParaRPr lang="es-ES" sz="3600" dirty="0">
              <a:solidFill>
                <a:schemeClr val="accent6">
                  <a:lumMod val="75000"/>
                </a:schemeClr>
              </a:solidFill>
            </a:endParaRPr>
          </a:p>
        </p:txBody>
      </p:sp>
      <p:sp>
        <p:nvSpPr>
          <p:cNvPr id="76" name="Rectángulo 75"/>
          <p:cNvSpPr/>
          <p:nvPr/>
        </p:nvSpPr>
        <p:spPr>
          <a:xfrm>
            <a:off x="1276387" y="3017832"/>
            <a:ext cx="7293720" cy="400110"/>
          </a:xfrm>
          <a:prstGeom prst="rect">
            <a:avLst/>
          </a:prstGeom>
        </p:spPr>
        <p:txBody>
          <a:bodyPr wrap="square">
            <a:spAutoFit/>
          </a:bodyPr>
          <a:lstStyle/>
          <a:p>
            <a:pPr lvl="0"/>
            <a:r>
              <a:rPr lang="es-ES" sz="2000" b="1" dirty="0"/>
              <a:t>Analizador semántico</a:t>
            </a:r>
            <a:endParaRPr lang="es-ES" sz="2000" dirty="0"/>
          </a:p>
        </p:txBody>
      </p:sp>
      <p:grpSp>
        <p:nvGrpSpPr>
          <p:cNvPr id="77" name="Grupo 76"/>
          <p:cNvGrpSpPr/>
          <p:nvPr/>
        </p:nvGrpSpPr>
        <p:grpSpPr>
          <a:xfrm>
            <a:off x="1028662" y="440668"/>
            <a:ext cx="7431770" cy="2474082"/>
            <a:chOff x="1028662" y="440668"/>
            <a:chExt cx="7431770" cy="2474082"/>
          </a:xfrm>
        </p:grpSpPr>
        <p:sp>
          <p:nvSpPr>
            <p:cNvPr id="78" name="342 Rectángulo redondeado"/>
            <p:cNvSpPr/>
            <p:nvPr/>
          </p:nvSpPr>
          <p:spPr>
            <a:xfrm>
              <a:off x="1783862" y="440668"/>
              <a:ext cx="5688632" cy="2359120"/>
            </a:xfrm>
            <a:prstGeom prst="roundRect">
              <a:avLst>
                <a:gd name="adj" fmla="val 57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t" anchorCtr="1"/>
            <a:lstStyle/>
            <a:p>
              <a:pPr algn="ctr"/>
              <a:r>
                <a:rPr lang="es-ES" sz="1600" b="1" dirty="0">
                  <a:solidFill>
                    <a:schemeClr val="tx1"/>
                  </a:solidFill>
                  <a:latin typeface="+mj-lt"/>
                </a:rPr>
                <a:t>Estructura del COMPILADOR</a:t>
              </a:r>
            </a:p>
          </p:txBody>
        </p:sp>
        <p:cxnSp>
          <p:nvCxnSpPr>
            <p:cNvPr id="88" name="344 Conector recto"/>
            <p:cNvCxnSpPr/>
            <p:nvPr/>
          </p:nvCxnSpPr>
          <p:spPr>
            <a:xfrm>
              <a:off x="1783862" y="748198"/>
              <a:ext cx="5688632" cy="0"/>
            </a:xfrm>
            <a:prstGeom prst="lin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91" name="9 CuadroTexto"/>
            <p:cNvSpPr txBox="1"/>
            <p:nvPr/>
          </p:nvSpPr>
          <p:spPr>
            <a:xfrm>
              <a:off x="1028662" y="994715"/>
              <a:ext cx="627844" cy="430887"/>
            </a:xfrm>
            <a:prstGeom prst="rect">
              <a:avLst/>
            </a:prstGeom>
            <a:noFill/>
          </p:spPr>
          <p:txBody>
            <a:bodyPr wrap="square" lIns="0" tIns="0" rIns="0" bIns="0" rtlCol="0">
              <a:spAutoFit/>
            </a:bodyPr>
            <a:lstStyle>
              <a:defPPr>
                <a:defRPr lang="es-ES"/>
              </a:defPPr>
              <a:lvl1pPr algn="ctr">
                <a:defRPr sz="800" b="1">
                  <a:solidFill>
                    <a:schemeClr val="tx1">
                      <a:lumMod val="75000"/>
                      <a:lumOff val="25000"/>
                    </a:schemeClr>
                  </a:solidFill>
                  <a:latin typeface="+mj-lt"/>
                  <a:ea typeface="Tahoma" pitchFamily="34" charset="0"/>
                  <a:cs typeface="Tahoma" pitchFamily="34" charset="0"/>
                </a:defRPr>
              </a:lvl1pPr>
            </a:lstStyle>
            <a:p>
              <a:r>
                <a:rPr lang="es-ES_tradnl" sz="1400" dirty="0"/>
                <a:t>Código FUENTE</a:t>
              </a:r>
              <a:endParaRPr lang="es-ES" sz="1400" dirty="0"/>
            </a:p>
          </p:txBody>
        </p:sp>
        <p:sp>
          <p:nvSpPr>
            <p:cNvPr id="96" name="68 Rectángulo redondeado"/>
            <p:cNvSpPr/>
            <p:nvPr/>
          </p:nvSpPr>
          <p:spPr>
            <a:xfrm>
              <a:off x="1902568" y="900934"/>
              <a:ext cx="3260442" cy="1800472"/>
            </a:xfrm>
            <a:prstGeom prst="roundRect">
              <a:avLst>
                <a:gd name="adj" fmla="val 3206"/>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b="1" dirty="0" err="1">
                <a:solidFill>
                  <a:srgbClr val="008000"/>
                </a:solidFill>
                <a:latin typeface="+mj-lt"/>
                <a:ea typeface="Tahoma" pitchFamily="34" charset="0"/>
                <a:cs typeface="Tahoma" pitchFamily="34" charset="0"/>
              </a:endParaRPr>
            </a:p>
          </p:txBody>
        </p:sp>
        <p:sp>
          <p:nvSpPr>
            <p:cNvPr id="97" name="69 Rectángulo redondeado"/>
            <p:cNvSpPr/>
            <p:nvPr/>
          </p:nvSpPr>
          <p:spPr>
            <a:xfrm>
              <a:off x="2661457" y="772848"/>
              <a:ext cx="1742664" cy="296113"/>
            </a:xfrm>
            <a:prstGeom prst="round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_tradnl" sz="1400" dirty="0">
                  <a:solidFill>
                    <a:schemeClr val="tx1"/>
                  </a:solidFill>
                  <a:latin typeface="+mj-lt"/>
                  <a:ea typeface="Tahoma" pitchFamily="34" charset="0"/>
                  <a:cs typeface="Tahoma" pitchFamily="34" charset="0"/>
                </a:rPr>
                <a:t>Analizador de CÓDIGO</a:t>
              </a:r>
              <a:endParaRPr lang="es-ES" sz="1400" dirty="0">
                <a:solidFill>
                  <a:schemeClr val="tx1"/>
                </a:solidFill>
                <a:latin typeface="+mj-lt"/>
                <a:ea typeface="Tahoma" pitchFamily="34" charset="0"/>
                <a:cs typeface="Tahoma" pitchFamily="34" charset="0"/>
              </a:endParaRPr>
            </a:p>
          </p:txBody>
        </p:sp>
        <p:sp>
          <p:nvSpPr>
            <p:cNvPr id="98" name="144 Rectángulo redondeado"/>
            <p:cNvSpPr/>
            <p:nvPr/>
          </p:nvSpPr>
          <p:spPr>
            <a:xfrm>
              <a:off x="1992436" y="1055729"/>
              <a:ext cx="1015562" cy="970829"/>
            </a:xfrm>
            <a:prstGeom prst="roundRect">
              <a:avLst>
                <a:gd name="adj" fmla="val 4755"/>
              </a:avLst>
            </a:prstGeom>
            <a:noFill/>
            <a:ln w="635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s-ES_tradnl" sz="1200" b="1" i="1" dirty="0">
                  <a:solidFill>
                    <a:schemeClr val="tx1"/>
                  </a:solidFill>
                  <a:latin typeface="+mj-lt"/>
                  <a:ea typeface="Tahoma" pitchFamily="34" charset="0"/>
                  <a:cs typeface="Tahoma" pitchFamily="34" charset="0"/>
                </a:rPr>
                <a:t>Scanner</a:t>
              </a:r>
              <a:endParaRPr lang="es-ES" sz="1200" b="1" i="1" dirty="0" err="1">
                <a:solidFill>
                  <a:schemeClr val="tx1"/>
                </a:solidFill>
                <a:latin typeface="+mj-lt"/>
                <a:ea typeface="Tahoma" pitchFamily="34" charset="0"/>
                <a:cs typeface="Tahoma" pitchFamily="34" charset="0"/>
              </a:endParaRPr>
            </a:p>
          </p:txBody>
        </p:sp>
        <p:cxnSp>
          <p:nvCxnSpPr>
            <p:cNvPr id="99" name="4 Conector recto"/>
            <p:cNvCxnSpPr/>
            <p:nvPr/>
          </p:nvCxnSpPr>
          <p:spPr>
            <a:xfrm>
              <a:off x="1992434" y="1306478"/>
              <a:ext cx="1015562" cy="0"/>
            </a:xfrm>
            <a:prstGeom prst="line">
              <a:avLst/>
            </a:prstGeom>
            <a:noFill/>
            <a:ln w="63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cxnSp>
        <p:sp>
          <p:nvSpPr>
            <p:cNvPr id="100" name="484 Rectángulo redondeado"/>
            <p:cNvSpPr/>
            <p:nvPr/>
          </p:nvSpPr>
          <p:spPr>
            <a:xfrm>
              <a:off x="3663656" y="2224910"/>
              <a:ext cx="1265992" cy="412002"/>
            </a:xfrm>
            <a:prstGeom prst="roundRect">
              <a:avLst>
                <a:gd name="adj" fmla="val 0"/>
              </a:avLst>
            </a:prstGeom>
            <a:solidFill>
              <a:schemeClr val="bg1">
                <a:lumMod val="95000"/>
              </a:schemeClr>
            </a:solidFill>
            <a:ln w="12700">
              <a:solidFill>
                <a:schemeClr val="tx1">
                  <a:lumMod val="50000"/>
                  <a:lumOff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es-ES_tradnl" sz="1200" dirty="0">
                  <a:solidFill>
                    <a:schemeClr val="tx1"/>
                  </a:solidFill>
                  <a:latin typeface="+mj-lt"/>
                  <a:ea typeface="Tahoma" pitchFamily="34" charset="0"/>
                  <a:cs typeface="Tahoma" pitchFamily="34" charset="0"/>
                </a:rPr>
                <a:t>Tabla de Símbolos</a:t>
              </a:r>
              <a:endParaRPr lang="es-ES" sz="1200" dirty="0" err="1">
                <a:solidFill>
                  <a:schemeClr val="tx1"/>
                </a:solidFill>
                <a:latin typeface="+mj-lt"/>
                <a:ea typeface="Tahoma" pitchFamily="34" charset="0"/>
                <a:cs typeface="Tahoma" pitchFamily="34" charset="0"/>
              </a:endParaRPr>
            </a:p>
          </p:txBody>
        </p:sp>
        <p:grpSp>
          <p:nvGrpSpPr>
            <p:cNvPr id="101" name="2 Grupo"/>
            <p:cNvGrpSpPr/>
            <p:nvPr/>
          </p:nvGrpSpPr>
          <p:grpSpPr>
            <a:xfrm>
              <a:off x="1159988" y="1461692"/>
              <a:ext cx="356036" cy="420850"/>
              <a:chOff x="2123728" y="2769424"/>
              <a:chExt cx="212634" cy="257780"/>
            </a:xfrm>
          </p:grpSpPr>
          <p:sp>
            <p:nvSpPr>
              <p:cNvPr id="136" name="150 Multidocumento"/>
              <p:cNvSpPr/>
              <p:nvPr/>
            </p:nvSpPr>
            <p:spPr>
              <a:xfrm>
                <a:off x="2123728" y="2769424"/>
                <a:ext cx="212634" cy="257780"/>
              </a:xfrm>
              <a:prstGeom prst="flowChartMultidocumen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200" dirty="0">
                  <a:solidFill>
                    <a:schemeClr val="tx1"/>
                  </a:solidFill>
                  <a:latin typeface="+mj-lt"/>
                </a:endParaRPr>
              </a:p>
            </p:txBody>
          </p:sp>
          <p:grpSp>
            <p:nvGrpSpPr>
              <p:cNvPr id="137" name="141 Grupo"/>
              <p:cNvGrpSpPr/>
              <p:nvPr/>
            </p:nvGrpSpPr>
            <p:grpSpPr>
              <a:xfrm>
                <a:off x="2156330" y="2857637"/>
                <a:ext cx="129201" cy="108012"/>
                <a:chOff x="5833217" y="2044057"/>
                <a:chExt cx="120225" cy="112989"/>
              </a:xfrm>
            </p:grpSpPr>
            <p:sp>
              <p:nvSpPr>
                <p:cNvPr id="138" name="Freeform 127"/>
                <p:cNvSpPr>
                  <a:spLocks/>
                </p:cNvSpPr>
                <p:nvPr/>
              </p:nvSpPr>
              <p:spPr bwMode="auto">
                <a:xfrm>
                  <a:off x="5833217" y="2044057"/>
                  <a:ext cx="120225" cy="112989"/>
                </a:xfrm>
                <a:custGeom>
                  <a:avLst/>
                  <a:gdLst/>
                  <a:ahLst/>
                  <a:cxnLst>
                    <a:cxn ang="0">
                      <a:pos x="630" y="266"/>
                    </a:cxn>
                    <a:cxn ang="0">
                      <a:pos x="586" y="149"/>
                    </a:cxn>
                    <a:cxn ang="0">
                      <a:pos x="497" y="158"/>
                    </a:cxn>
                    <a:cxn ang="0">
                      <a:pos x="494" y="156"/>
                    </a:cxn>
                    <a:cxn ang="0">
                      <a:pos x="492" y="153"/>
                    </a:cxn>
                    <a:cxn ang="0">
                      <a:pos x="490" y="151"/>
                    </a:cxn>
                    <a:cxn ang="0">
                      <a:pos x="488" y="149"/>
                    </a:cxn>
                    <a:cxn ang="0">
                      <a:pos x="505" y="58"/>
                    </a:cxn>
                    <a:cxn ang="0">
                      <a:pos x="390" y="5"/>
                    </a:cxn>
                    <a:cxn ang="0">
                      <a:pos x="332" y="76"/>
                    </a:cxn>
                    <a:cxn ang="0">
                      <a:pos x="329" y="75"/>
                    </a:cxn>
                    <a:cxn ang="0">
                      <a:pos x="325" y="75"/>
                    </a:cxn>
                    <a:cxn ang="0">
                      <a:pos x="322" y="75"/>
                    </a:cxn>
                    <a:cxn ang="0">
                      <a:pos x="318" y="75"/>
                    </a:cxn>
                    <a:cxn ang="0">
                      <a:pos x="267" y="0"/>
                    </a:cxn>
                    <a:cxn ang="0">
                      <a:pos x="148" y="44"/>
                    </a:cxn>
                    <a:cxn ang="0">
                      <a:pos x="157" y="133"/>
                    </a:cxn>
                    <a:cxn ang="0">
                      <a:pos x="155" y="135"/>
                    </a:cxn>
                    <a:cxn ang="0">
                      <a:pos x="152" y="137"/>
                    </a:cxn>
                    <a:cxn ang="0">
                      <a:pos x="148" y="141"/>
                    </a:cxn>
                    <a:cxn ang="0">
                      <a:pos x="146" y="143"/>
                    </a:cxn>
                    <a:cxn ang="0">
                      <a:pos x="58" y="127"/>
                    </a:cxn>
                    <a:cxn ang="0">
                      <a:pos x="4" y="242"/>
                    </a:cxn>
                    <a:cxn ang="0">
                      <a:pos x="72" y="295"/>
                    </a:cxn>
                    <a:cxn ang="0">
                      <a:pos x="72" y="300"/>
                    </a:cxn>
                    <a:cxn ang="0">
                      <a:pos x="72" y="304"/>
                    </a:cxn>
                    <a:cxn ang="0">
                      <a:pos x="71" y="310"/>
                    </a:cxn>
                    <a:cxn ang="0">
                      <a:pos x="71" y="315"/>
                    </a:cxn>
                    <a:cxn ang="0">
                      <a:pos x="0" y="363"/>
                    </a:cxn>
                    <a:cxn ang="0">
                      <a:pos x="43" y="483"/>
                    </a:cxn>
                    <a:cxn ang="0">
                      <a:pos x="129" y="474"/>
                    </a:cxn>
                    <a:cxn ang="0">
                      <a:pos x="132" y="477"/>
                    </a:cxn>
                    <a:cxn ang="0">
                      <a:pos x="135" y="481"/>
                    </a:cxn>
                    <a:cxn ang="0">
                      <a:pos x="139" y="485"/>
                    </a:cxn>
                    <a:cxn ang="0">
                      <a:pos x="142" y="489"/>
                    </a:cxn>
                    <a:cxn ang="0">
                      <a:pos x="126" y="573"/>
                    </a:cxn>
                    <a:cxn ang="0">
                      <a:pos x="241" y="626"/>
                    </a:cxn>
                    <a:cxn ang="0">
                      <a:pos x="295" y="559"/>
                    </a:cxn>
                    <a:cxn ang="0">
                      <a:pos x="300" y="560"/>
                    </a:cxn>
                    <a:cxn ang="0">
                      <a:pos x="306" y="560"/>
                    </a:cxn>
                    <a:cxn ang="0">
                      <a:pos x="310" y="560"/>
                    </a:cxn>
                    <a:cxn ang="0">
                      <a:pos x="315" y="560"/>
                    </a:cxn>
                    <a:cxn ang="0">
                      <a:pos x="364" y="632"/>
                    </a:cxn>
                    <a:cxn ang="0">
                      <a:pos x="483" y="588"/>
                    </a:cxn>
                    <a:cxn ang="0">
                      <a:pos x="474" y="500"/>
                    </a:cxn>
                    <a:cxn ang="0">
                      <a:pos x="476" y="498"/>
                    </a:cxn>
                    <a:cxn ang="0">
                      <a:pos x="479" y="495"/>
                    </a:cxn>
                    <a:cxn ang="0">
                      <a:pos x="483" y="491"/>
                    </a:cxn>
                    <a:cxn ang="0">
                      <a:pos x="486" y="488"/>
                    </a:cxn>
                    <a:cxn ang="0">
                      <a:pos x="571" y="505"/>
                    </a:cxn>
                    <a:cxn ang="0">
                      <a:pos x="624" y="390"/>
                    </a:cxn>
                    <a:cxn ang="0">
                      <a:pos x="554" y="332"/>
                    </a:cxn>
                    <a:cxn ang="0">
                      <a:pos x="555" y="329"/>
                    </a:cxn>
                    <a:cxn ang="0">
                      <a:pos x="555" y="325"/>
                    </a:cxn>
                    <a:cxn ang="0">
                      <a:pos x="555" y="322"/>
                    </a:cxn>
                    <a:cxn ang="0">
                      <a:pos x="555" y="317"/>
                    </a:cxn>
                    <a:cxn ang="0">
                      <a:pos x="630" y="266"/>
                    </a:cxn>
                  </a:cxnLst>
                  <a:rect l="0" t="0" r="r" b="b"/>
                  <a:pathLst>
                    <a:path w="630" h="632">
                      <a:moveTo>
                        <a:pt x="630" y="266"/>
                      </a:moveTo>
                      <a:lnTo>
                        <a:pt x="586" y="149"/>
                      </a:lnTo>
                      <a:lnTo>
                        <a:pt x="497" y="158"/>
                      </a:lnTo>
                      <a:lnTo>
                        <a:pt x="494" y="156"/>
                      </a:lnTo>
                      <a:lnTo>
                        <a:pt x="492" y="153"/>
                      </a:lnTo>
                      <a:lnTo>
                        <a:pt x="490" y="151"/>
                      </a:lnTo>
                      <a:lnTo>
                        <a:pt x="488" y="149"/>
                      </a:lnTo>
                      <a:lnTo>
                        <a:pt x="505" y="58"/>
                      </a:lnTo>
                      <a:lnTo>
                        <a:pt x="390" y="5"/>
                      </a:lnTo>
                      <a:lnTo>
                        <a:pt x="332" y="76"/>
                      </a:lnTo>
                      <a:lnTo>
                        <a:pt x="329" y="75"/>
                      </a:lnTo>
                      <a:lnTo>
                        <a:pt x="325" y="75"/>
                      </a:lnTo>
                      <a:lnTo>
                        <a:pt x="322" y="75"/>
                      </a:lnTo>
                      <a:lnTo>
                        <a:pt x="318" y="75"/>
                      </a:lnTo>
                      <a:lnTo>
                        <a:pt x="267" y="0"/>
                      </a:lnTo>
                      <a:lnTo>
                        <a:pt x="148" y="44"/>
                      </a:lnTo>
                      <a:lnTo>
                        <a:pt x="157" y="133"/>
                      </a:lnTo>
                      <a:lnTo>
                        <a:pt x="155" y="135"/>
                      </a:lnTo>
                      <a:lnTo>
                        <a:pt x="152" y="137"/>
                      </a:lnTo>
                      <a:lnTo>
                        <a:pt x="148" y="141"/>
                      </a:lnTo>
                      <a:lnTo>
                        <a:pt x="146" y="143"/>
                      </a:lnTo>
                      <a:lnTo>
                        <a:pt x="58" y="127"/>
                      </a:lnTo>
                      <a:lnTo>
                        <a:pt x="4" y="242"/>
                      </a:lnTo>
                      <a:lnTo>
                        <a:pt x="72" y="295"/>
                      </a:lnTo>
                      <a:lnTo>
                        <a:pt x="72" y="300"/>
                      </a:lnTo>
                      <a:lnTo>
                        <a:pt x="72" y="304"/>
                      </a:lnTo>
                      <a:lnTo>
                        <a:pt x="71" y="310"/>
                      </a:lnTo>
                      <a:lnTo>
                        <a:pt x="71" y="315"/>
                      </a:lnTo>
                      <a:lnTo>
                        <a:pt x="0" y="363"/>
                      </a:lnTo>
                      <a:lnTo>
                        <a:pt x="43" y="483"/>
                      </a:lnTo>
                      <a:lnTo>
                        <a:pt x="129" y="474"/>
                      </a:lnTo>
                      <a:lnTo>
                        <a:pt x="132" y="477"/>
                      </a:lnTo>
                      <a:lnTo>
                        <a:pt x="135" y="481"/>
                      </a:lnTo>
                      <a:lnTo>
                        <a:pt x="139" y="485"/>
                      </a:lnTo>
                      <a:lnTo>
                        <a:pt x="142" y="489"/>
                      </a:lnTo>
                      <a:lnTo>
                        <a:pt x="126" y="573"/>
                      </a:lnTo>
                      <a:lnTo>
                        <a:pt x="241" y="626"/>
                      </a:lnTo>
                      <a:lnTo>
                        <a:pt x="295" y="559"/>
                      </a:lnTo>
                      <a:lnTo>
                        <a:pt x="300" y="560"/>
                      </a:lnTo>
                      <a:lnTo>
                        <a:pt x="306" y="560"/>
                      </a:lnTo>
                      <a:lnTo>
                        <a:pt x="310" y="560"/>
                      </a:lnTo>
                      <a:lnTo>
                        <a:pt x="315" y="560"/>
                      </a:lnTo>
                      <a:lnTo>
                        <a:pt x="364" y="632"/>
                      </a:lnTo>
                      <a:lnTo>
                        <a:pt x="483" y="588"/>
                      </a:lnTo>
                      <a:lnTo>
                        <a:pt x="474" y="500"/>
                      </a:lnTo>
                      <a:lnTo>
                        <a:pt x="476" y="498"/>
                      </a:lnTo>
                      <a:lnTo>
                        <a:pt x="479" y="495"/>
                      </a:lnTo>
                      <a:lnTo>
                        <a:pt x="483" y="491"/>
                      </a:lnTo>
                      <a:lnTo>
                        <a:pt x="486" y="488"/>
                      </a:lnTo>
                      <a:lnTo>
                        <a:pt x="571" y="505"/>
                      </a:lnTo>
                      <a:lnTo>
                        <a:pt x="624" y="390"/>
                      </a:lnTo>
                      <a:lnTo>
                        <a:pt x="554" y="332"/>
                      </a:lnTo>
                      <a:lnTo>
                        <a:pt x="555" y="329"/>
                      </a:lnTo>
                      <a:lnTo>
                        <a:pt x="555" y="325"/>
                      </a:lnTo>
                      <a:lnTo>
                        <a:pt x="555" y="322"/>
                      </a:lnTo>
                      <a:lnTo>
                        <a:pt x="555" y="317"/>
                      </a:lnTo>
                      <a:lnTo>
                        <a:pt x="630" y="26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s-ES" sz="1200">
                    <a:latin typeface="+mj-lt"/>
                  </a:endParaRPr>
                </a:p>
              </p:txBody>
            </p:sp>
            <p:sp>
              <p:nvSpPr>
                <p:cNvPr id="139" name="Freeform 128"/>
                <p:cNvSpPr>
                  <a:spLocks/>
                </p:cNvSpPr>
                <p:nvPr/>
              </p:nvSpPr>
              <p:spPr bwMode="auto">
                <a:xfrm>
                  <a:off x="5840469" y="2050873"/>
                  <a:ext cx="105722" cy="99359"/>
                </a:xfrm>
                <a:custGeom>
                  <a:avLst/>
                  <a:gdLst/>
                  <a:ahLst/>
                  <a:cxnLst>
                    <a:cxn ang="0">
                      <a:pos x="436" y="415"/>
                    </a:cxn>
                    <a:cxn ang="0">
                      <a:pos x="424" y="428"/>
                    </a:cxn>
                    <a:cxn ang="0">
                      <a:pos x="413" y="438"/>
                    </a:cxn>
                    <a:cxn ang="0">
                      <a:pos x="401" y="449"/>
                    </a:cxn>
                    <a:cxn ang="0">
                      <a:pos x="337" y="555"/>
                    </a:cxn>
                    <a:cxn ang="0">
                      <a:pos x="284" y="490"/>
                    </a:cxn>
                    <a:cxn ang="0">
                      <a:pos x="268" y="490"/>
                    </a:cxn>
                    <a:cxn ang="0">
                      <a:pos x="251" y="489"/>
                    </a:cxn>
                    <a:cxn ang="0">
                      <a:pos x="193" y="549"/>
                    </a:cxn>
                    <a:cxn ang="0">
                      <a:pos x="138" y="439"/>
                    </a:cxn>
                    <a:cxn ang="0">
                      <a:pos x="125" y="428"/>
                    </a:cxn>
                    <a:cxn ang="0">
                      <a:pos x="115" y="415"/>
                    </a:cxn>
                    <a:cxn ang="0">
                      <a:pos x="103" y="402"/>
                    </a:cxn>
                    <a:cxn ang="0">
                      <a:pos x="0" y="338"/>
                    </a:cxn>
                    <a:cxn ang="0">
                      <a:pos x="64" y="285"/>
                    </a:cxn>
                    <a:cxn ang="0">
                      <a:pos x="64" y="269"/>
                    </a:cxn>
                    <a:cxn ang="0">
                      <a:pos x="67" y="253"/>
                    </a:cxn>
                    <a:cxn ang="0">
                      <a:pos x="6" y="195"/>
                    </a:cxn>
                    <a:cxn ang="0">
                      <a:pos x="117" y="140"/>
                    </a:cxn>
                    <a:cxn ang="0">
                      <a:pos x="129" y="129"/>
                    </a:cxn>
                    <a:cxn ang="0">
                      <a:pos x="139" y="119"/>
                    </a:cxn>
                    <a:cxn ang="0">
                      <a:pos x="152" y="109"/>
                    </a:cxn>
                    <a:cxn ang="0">
                      <a:pos x="216" y="0"/>
                    </a:cxn>
                    <a:cxn ang="0">
                      <a:pos x="271" y="69"/>
                    </a:cxn>
                    <a:cxn ang="0">
                      <a:pos x="285" y="69"/>
                    </a:cxn>
                    <a:cxn ang="0">
                      <a:pos x="299" y="71"/>
                    </a:cxn>
                    <a:cxn ang="0">
                      <a:pos x="360" y="6"/>
                    </a:cxn>
                    <a:cxn ang="0">
                      <a:pos x="414" y="121"/>
                    </a:cxn>
                    <a:cxn ang="0">
                      <a:pos x="417" y="125"/>
                    </a:cxn>
                    <a:cxn ang="0">
                      <a:pos x="420" y="128"/>
                    </a:cxn>
                    <a:cxn ang="0">
                      <a:pos x="430" y="137"/>
                    </a:cxn>
                    <a:cxn ang="0">
                      <a:pos x="438" y="148"/>
                    </a:cxn>
                    <a:cxn ang="0">
                      <a:pos x="526" y="145"/>
                    </a:cxn>
                    <a:cxn ang="0">
                      <a:pos x="485" y="263"/>
                    </a:cxn>
                    <a:cxn ang="0">
                      <a:pos x="485" y="279"/>
                    </a:cxn>
                    <a:cxn ang="0">
                      <a:pos x="485" y="293"/>
                    </a:cxn>
                    <a:cxn ang="0">
                      <a:pos x="483" y="309"/>
                    </a:cxn>
                    <a:cxn ang="0">
                      <a:pos x="514" y="430"/>
                    </a:cxn>
                  </a:cxnLst>
                  <a:rect l="0" t="0" r="r" b="b"/>
                  <a:pathLst>
                    <a:path w="552" h="555">
                      <a:moveTo>
                        <a:pt x="514" y="430"/>
                      </a:moveTo>
                      <a:lnTo>
                        <a:pt x="436" y="415"/>
                      </a:lnTo>
                      <a:lnTo>
                        <a:pt x="430" y="422"/>
                      </a:lnTo>
                      <a:lnTo>
                        <a:pt x="424" y="428"/>
                      </a:lnTo>
                      <a:lnTo>
                        <a:pt x="419" y="434"/>
                      </a:lnTo>
                      <a:lnTo>
                        <a:pt x="413" y="438"/>
                      </a:lnTo>
                      <a:lnTo>
                        <a:pt x="407" y="443"/>
                      </a:lnTo>
                      <a:lnTo>
                        <a:pt x="401" y="449"/>
                      </a:lnTo>
                      <a:lnTo>
                        <a:pt x="409" y="528"/>
                      </a:lnTo>
                      <a:lnTo>
                        <a:pt x="337" y="555"/>
                      </a:lnTo>
                      <a:lnTo>
                        <a:pt x="293" y="490"/>
                      </a:lnTo>
                      <a:lnTo>
                        <a:pt x="284" y="490"/>
                      </a:lnTo>
                      <a:lnTo>
                        <a:pt x="276" y="490"/>
                      </a:lnTo>
                      <a:lnTo>
                        <a:pt x="268" y="490"/>
                      </a:lnTo>
                      <a:lnTo>
                        <a:pt x="259" y="490"/>
                      </a:lnTo>
                      <a:lnTo>
                        <a:pt x="251" y="489"/>
                      </a:lnTo>
                      <a:lnTo>
                        <a:pt x="243" y="488"/>
                      </a:lnTo>
                      <a:lnTo>
                        <a:pt x="193" y="549"/>
                      </a:lnTo>
                      <a:lnTo>
                        <a:pt x="123" y="517"/>
                      </a:lnTo>
                      <a:lnTo>
                        <a:pt x="138" y="439"/>
                      </a:lnTo>
                      <a:lnTo>
                        <a:pt x="131" y="434"/>
                      </a:lnTo>
                      <a:lnTo>
                        <a:pt x="125" y="428"/>
                      </a:lnTo>
                      <a:lnTo>
                        <a:pt x="119" y="422"/>
                      </a:lnTo>
                      <a:lnTo>
                        <a:pt x="115" y="415"/>
                      </a:lnTo>
                      <a:lnTo>
                        <a:pt x="109" y="409"/>
                      </a:lnTo>
                      <a:lnTo>
                        <a:pt x="103" y="402"/>
                      </a:lnTo>
                      <a:lnTo>
                        <a:pt x="25" y="410"/>
                      </a:lnTo>
                      <a:lnTo>
                        <a:pt x="0" y="338"/>
                      </a:lnTo>
                      <a:lnTo>
                        <a:pt x="64" y="293"/>
                      </a:lnTo>
                      <a:lnTo>
                        <a:pt x="64" y="285"/>
                      </a:lnTo>
                      <a:lnTo>
                        <a:pt x="64" y="277"/>
                      </a:lnTo>
                      <a:lnTo>
                        <a:pt x="64" y="269"/>
                      </a:lnTo>
                      <a:lnTo>
                        <a:pt x="65" y="261"/>
                      </a:lnTo>
                      <a:lnTo>
                        <a:pt x="67" y="253"/>
                      </a:lnTo>
                      <a:lnTo>
                        <a:pt x="68" y="243"/>
                      </a:lnTo>
                      <a:lnTo>
                        <a:pt x="6" y="195"/>
                      </a:lnTo>
                      <a:lnTo>
                        <a:pt x="38" y="125"/>
                      </a:lnTo>
                      <a:lnTo>
                        <a:pt x="117" y="140"/>
                      </a:lnTo>
                      <a:lnTo>
                        <a:pt x="123" y="134"/>
                      </a:lnTo>
                      <a:lnTo>
                        <a:pt x="129" y="129"/>
                      </a:lnTo>
                      <a:lnTo>
                        <a:pt x="134" y="124"/>
                      </a:lnTo>
                      <a:lnTo>
                        <a:pt x="139" y="119"/>
                      </a:lnTo>
                      <a:lnTo>
                        <a:pt x="145" y="114"/>
                      </a:lnTo>
                      <a:lnTo>
                        <a:pt x="152" y="109"/>
                      </a:lnTo>
                      <a:lnTo>
                        <a:pt x="144" y="27"/>
                      </a:lnTo>
                      <a:lnTo>
                        <a:pt x="216" y="0"/>
                      </a:lnTo>
                      <a:lnTo>
                        <a:pt x="262" y="69"/>
                      </a:lnTo>
                      <a:lnTo>
                        <a:pt x="271" y="69"/>
                      </a:lnTo>
                      <a:lnTo>
                        <a:pt x="278" y="69"/>
                      </a:lnTo>
                      <a:lnTo>
                        <a:pt x="285" y="69"/>
                      </a:lnTo>
                      <a:lnTo>
                        <a:pt x="292" y="69"/>
                      </a:lnTo>
                      <a:lnTo>
                        <a:pt x="299" y="71"/>
                      </a:lnTo>
                      <a:lnTo>
                        <a:pt x="307" y="72"/>
                      </a:lnTo>
                      <a:lnTo>
                        <a:pt x="360" y="6"/>
                      </a:lnTo>
                      <a:lnTo>
                        <a:pt x="429" y="38"/>
                      </a:lnTo>
                      <a:lnTo>
                        <a:pt x="414" y="121"/>
                      </a:lnTo>
                      <a:lnTo>
                        <a:pt x="415" y="122"/>
                      </a:lnTo>
                      <a:lnTo>
                        <a:pt x="417" y="125"/>
                      </a:lnTo>
                      <a:lnTo>
                        <a:pt x="419" y="127"/>
                      </a:lnTo>
                      <a:lnTo>
                        <a:pt x="420" y="128"/>
                      </a:lnTo>
                      <a:lnTo>
                        <a:pt x="424" y="133"/>
                      </a:lnTo>
                      <a:lnTo>
                        <a:pt x="430" y="137"/>
                      </a:lnTo>
                      <a:lnTo>
                        <a:pt x="435" y="143"/>
                      </a:lnTo>
                      <a:lnTo>
                        <a:pt x="438" y="148"/>
                      </a:lnTo>
                      <a:lnTo>
                        <a:pt x="444" y="154"/>
                      </a:lnTo>
                      <a:lnTo>
                        <a:pt x="526" y="145"/>
                      </a:lnTo>
                      <a:lnTo>
                        <a:pt x="552" y="216"/>
                      </a:lnTo>
                      <a:lnTo>
                        <a:pt x="485" y="263"/>
                      </a:lnTo>
                      <a:lnTo>
                        <a:pt x="485" y="272"/>
                      </a:lnTo>
                      <a:lnTo>
                        <a:pt x="485" y="279"/>
                      </a:lnTo>
                      <a:lnTo>
                        <a:pt x="485" y="286"/>
                      </a:lnTo>
                      <a:lnTo>
                        <a:pt x="485" y="293"/>
                      </a:lnTo>
                      <a:lnTo>
                        <a:pt x="484" y="300"/>
                      </a:lnTo>
                      <a:lnTo>
                        <a:pt x="483" y="309"/>
                      </a:lnTo>
                      <a:lnTo>
                        <a:pt x="546" y="361"/>
                      </a:lnTo>
                      <a:lnTo>
                        <a:pt x="514" y="430"/>
                      </a:lnTo>
                      <a:close/>
                    </a:path>
                  </a:pathLst>
                </a:custGeom>
                <a:solidFill>
                  <a:srgbClr val="FFFF00"/>
                </a:solidFill>
                <a:ln w="9525">
                  <a:noFill/>
                  <a:round/>
                  <a:headEnd/>
                  <a:tailEnd/>
                </a:ln>
              </p:spPr>
              <p:txBody>
                <a:bodyPr vert="horz" wrap="square" lIns="91440" tIns="45720" rIns="91440" bIns="45720" numCol="1" anchor="t" anchorCtr="0" compatLnSpc="1">
                  <a:prstTxWarp prst="textNoShape">
                    <a:avLst/>
                  </a:prstTxWarp>
                </a:bodyPr>
                <a:lstStyle/>
                <a:p>
                  <a:endParaRPr lang="es-ES" sz="1200">
                    <a:latin typeface="+mj-lt"/>
                  </a:endParaRPr>
                </a:p>
              </p:txBody>
            </p:sp>
            <p:sp>
              <p:nvSpPr>
                <p:cNvPr id="140" name="Freeform 131"/>
                <p:cNvSpPr>
                  <a:spLocks/>
                </p:cNvSpPr>
                <p:nvPr/>
              </p:nvSpPr>
              <p:spPr bwMode="auto">
                <a:xfrm>
                  <a:off x="5867567" y="2076699"/>
                  <a:ext cx="51143" cy="48065"/>
                </a:xfrm>
                <a:custGeom>
                  <a:avLst/>
                  <a:gdLst/>
                  <a:ahLst/>
                  <a:cxnLst>
                    <a:cxn ang="0">
                      <a:pos x="180" y="260"/>
                    </a:cxn>
                    <a:cxn ang="0">
                      <a:pos x="192" y="255"/>
                    </a:cxn>
                    <a:cxn ang="0">
                      <a:pos x="204" y="248"/>
                    </a:cxn>
                    <a:cxn ang="0">
                      <a:pos x="214" y="241"/>
                    </a:cxn>
                    <a:cxn ang="0">
                      <a:pos x="225" y="233"/>
                    </a:cxn>
                    <a:cxn ang="0">
                      <a:pos x="234" y="224"/>
                    </a:cxn>
                    <a:cxn ang="0">
                      <a:pos x="242" y="214"/>
                    </a:cxn>
                    <a:cxn ang="0">
                      <a:pos x="250" y="202"/>
                    </a:cxn>
                    <a:cxn ang="0">
                      <a:pos x="256" y="191"/>
                    </a:cxn>
                    <a:cxn ang="0">
                      <a:pos x="265" y="165"/>
                    </a:cxn>
                    <a:cxn ang="0">
                      <a:pos x="268" y="140"/>
                    </a:cxn>
                    <a:cxn ang="0">
                      <a:pos x="266" y="113"/>
                    </a:cxn>
                    <a:cxn ang="0">
                      <a:pos x="260" y="88"/>
                    </a:cxn>
                    <a:cxn ang="0">
                      <a:pos x="255" y="76"/>
                    </a:cxn>
                    <a:cxn ang="0">
                      <a:pos x="249" y="65"/>
                    </a:cxn>
                    <a:cxn ang="0">
                      <a:pos x="241" y="55"/>
                    </a:cxn>
                    <a:cxn ang="0">
                      <a:pos x="233" y="44"/>
                    </a:cxn>
                    <a:cxn ang="0">
                      <a:pos x="224" y="35"/>
                    </a:cxn>
                    <a:cxn ang="0">
                      <a:pos x="213" y="27"/>
                    </a:cxn>
                    <a:cxn ang="0">
                      <a:pos x="202" y="19"/>
                    </a:cxn>
                    <a:cxn ang="0">
                      <a:pos x="190" y="13"/>
                    </a:cxn>
                    <a:cxn ang="0">
                      <a:pos x="178" y="9"/>
                    </a:cxn>
                    <a:cxn ang="0">
                      <a:pos x="165" y="4"/>
                    </a:cxn>
                    <a:cxn ang="0">
                      <a:pos x="152" y="2"/>
                    </a:cxn>
                    <a:cxn ang="0">
                      <a:pos x="140" y="0"/>
                    </a:cxn>
                    <a:cxn ang="0">
                      <a:pos x="127" y="2"/>
                    </a:cxn>
                    <a:cxn ang="0">
                      <a:pos x="113" y="3"/>
                    </a:cxn>
                    <a:cxn ang="0">
                      <a:pos x="100" y="5"/>
                    </a:cxn>
                    <a:cxn ang="0">
                      <a:pos x="88" y="10"/>
                    </a:cxn>
                    <a:cxn ang="0">
                      <a:pos x="75" y="14"/>
                    </a:cxn>
                    <a:cxn ang="0">
                      <a:pos x="64" y="21"/>
                    </a:cxn>
                    <a:cxn ang="0">
                      <a:pos x="53" y="28"/>
                    </a:cxn>
                    <a:cxn ang="0">
                      <a:pos x="43" y="36"/>
                    </a:cxn>
                    <a:cxn ang="0">
                      <a:pos x="34" y="45"/>
                    </a:cxn>
                    <a:cxn ang="0">
                      <a:pos x="26" y="56"/>
                    </a:cxn>
                    <a:cxn ang="0">
                      <a:pos x="18" y="66"/>
                    </a:cxn>
                    <a:cxn ang="0">
                      <a:pos x="12" y="78"/>
                    </a:cxn>
                    <a:cxn ang="0">
                      <a:pos x="4" y="103"/>
                    </a:cxn>
                    <a:cxn ang="0">
                      <a:pos x="0" y="128"/>
                    </a:cxn>
                    <a:cxn ang="0">
                      <a:pos x="1" y="155"/>
                    </a:cxn>
                    <a:cxn ang="0">
                      <a:pos x="8" y="180"/>
                    </a:cxn>
                    <a:cxn ang="0">
                      <a:pos x="20" y="204"/>
                    </a:cxn>
                    <a:cxn ang="0">
                      <a:pos x="36" y="225"/>
                    </a:cxn>
                    <a:cxn ang="0">
                      <a:pos x="56" y="242"/>
                    </a:cxn>
                    <a:cxn ang="0">
                      <a:pos x="77" y="256"/>
                    </a:cxn>
                    <a:cxn ang="0">
                      <a:pos x="102" y="264"/>
                    </a:cxn>
                    <a:cxn ang="0">
                      <a:pos x="128" y="268"/>
                    </a:cxn>
                    <a:cxn ang="0">
                      <a:pos x="153" y="267"/>
                    </a:cxn>
                    <a:cxn ang="0">
                      <a:pos x="180" y="260"/>
                    </a:cxn>
                  </a:cxnLst>
                  <a:rect l="0" t="0" r="r" b="b"/>
                  <a:pathLst>
                    <a:path w="268" h="268">
                      <a:moveTo>
                        <a:pt x="180" y="260"/>
                      </a:moveTo>
                      <a:lnTo>
                        <a:pt x="192" y="255"/>
                      </a:lnTo>
                      <a:lnTo>
                        <a:pt x="204" y="248"/>
                      </a:lnTo>
                      <a:lnTo>
                        <a:pt x="214" y="241"/>
                      </a:lnTo>
                      <a:lnTo>
                        <a:pt x="225" y="233"/>
                      </a:lnTo>
                      <a:lnTo>
                        <a:pt x="234" y="224"/>
                      </a:lnTo>
                      <a:lnTo>
                        <a:pt x="242" y="214"/>
                      </a:lnTo>
                      <a:lnTo>
                        <a:pt x="250" y="202"/>
                      </a:lnTo>
                      <a:lnTo>
                        <a:pt x="256" y="191"/>
                      </a:lnTo>
                      <a:lnTo>
                        <a:pt x="265" y="165"/>
                      </a:lnTo>
                      <a:lnTo>
                        <a:pt x="268" y="140"/>
                      </a:lnTo>
                      <a:lnTo>
                        <a:pt x="266" y="113"/>
                      </a:lnTo>
                      <a:lnTo>
                        <a:pt x="260" y="88"/>
                      </a:lnTo>
                      <a:lnTo>
                        <a:pt x="255" y="76"/>
                      </a:lnTo>
                      <a:lnTo>
                        <a:pt x="249" y="65"/>
                      </a:lnTo>
                      <a:lnTo>
                        <a:pt x="241" y="55"/>
                      </a:lnTo>
                      <a:lnTo>
                        <a:pt x="233" y="44"/>
                      </a:lnTo>
                      <a:lnTo>
                        <a:pt x="224" y="35"/>
                      </a:lnTo>
                      <a:lnTo>
                        <a:pt x="213" y="27"/>
                      </a:lnTo>
                      <a:lnTo>
                        <a:pt x="202" y="19"/>
                      </a:lnTo>
                      <a:lnTo>
                        <a:pt x="190" y="13"/>
                      </a:lnTo>
                      <a:lnTo>
                        <a:pt x="178" y="9"/>
                      </a:lnTo>
                      <a:lnTo>
                        <a:pt x="165" y="4"/>
                      </a:lnTo>
                      <a:lnTo>
                        <a:pt x="152" y="2"/>
                      </a:lnTo>
                      <a:lnTo>
                        <a:pt x="140" y="0"/>
                      </a:lnTo>
                      <a:lnTo>
                        <a:pt x="127" y="2"/>
                      </a:lnTo>
                      <a:lnTo>
                        <a:pt x="113" y="3"/>
                      </a:lnTo>
                      <a:lnTo>
                        <a:pt x="100" y="5"/>
                      </a:lnTo>
                      <a:lnTo>
                        <a:pt x="88" y="10"/>
                      </a:lnTo>
                      <a:lnTo>
                        <a:pt x="75" y="14"/>
                      </a:lnTo>
                      <a:lnTo>
                        <a:pt x="64" y="21"/>
                      </a:lnTo>
                      <a:lnTo>
                        <a:pt x="53" y="28"/>
                      </a:lnTo>
                      <a:lnTo>
                        <a:pt x="43" y="36"/>
                      </a:lnTo>
                      <a:lnTo>
                        <a:pt x="34" y="45"/>
                      </a:lnTo>
                      <a:lnTo>
                        <a:pt x="26" y="56"/>
                      </a:lnTo>
                      <a:lnTo>
                        <a:pt x="18" y="66"/>
                      </a:lnTo>
                      <a:lnTo>
                        <a:pt x="12" y="78"/>
                      </a:lnTo>
                      <a:lnTo>
                        <a:pt x="4" y="103"/>
                      </a:lnTo>
                      <a:lnTo>
                        <a:pt x="0" y="128"/>
                      </a:lnTo>
                      <a:lnTo>
                        <a:pt x="1" y="155"/>
                      </a:lnTo>
                      <a:lnTo>
                        <a:pt x="8" y="180"/>
                      </a:lnTo>
                      <a:lnTo>
                        <a:pt x="20" y="204"/>
                      </a:lnTo>
                      <a:lnTo>
                        <a:pt x="36" y="225"/>
                      </a:lnTo>
                      <a:lnTo>
                        <a:pt x="56" y="242"/>
                      </a:lnTo>
                      <a:lnTo>
                        <a:pt x="77" y="256"/>
                      </a:lnTo>
                      <a:lnTo>
                        <a:pt x="102" y="264"/>
                      </a:lnTo>
                      <a:lnTo>
                        <a:pt x="128" y="268"/>
                      </a:lnTo>
                      <a:lnTo>
                        <a:pt x="153" y="267"/>
                      </a:lnTo>
                      <a:lnTo>
                        <a:pt x="180" y="26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s-ES" sz="1200">
                    <a:latin typeface="+mj-lt"/>
                  </a:endParaRPr>
                </a:p>
              </p:txBody>
            </p:sp>
            <p:sp>
              <p:nvSpPr>
                <p:cNvPr id="141" name="Freeform 132"/>
                <p:cNvSpPr>
                  <a:spLocks/>
                </p:cNvSpPr>
                <p:nvPr/>
              </p:nvSpPr>
              <p:spPr bwMode="auto">
                <a:xfrm>
                  <a:off x="5873674" y="2082438"/>
                  <a:ext cx="38930" cy="36587"/>
                </a:xfrm>
                <a:custGeom>
                  <a:avLst/>
                  <a:gdLst/>
                  <a:ahLst/>
                  <a:cxnLst>
                    <a:cxn ang="0">
                      <a:pos x="5" y="137"/>
                    </a:cxn>
                    <a:cxn ang="0">
                      <a:pos x="1" y="117"/>
                    </a:cxn>
                    <a:cxn ang="0">
                      <a:pos x="0" y="97"/>
                    </a:cxn>
                    <a:cxn ang="0">
                      <a:pos x="2" y="77"/>
                    </a:cxn>
                    <a:cxn ang="0">
                      <a:pos x="9" y="58"/>
                    </a:cxn>
                    <a:cxn ang="0">
                      <a:pos x="13" y="49"/>
                    </a:cxn>
                    <a:cxn ang="0">
                      <a:pos x="19" y="41"/>
                    </a:cxn>
                    <a:cxn ang="0">
                      <a:pos x="25" y="34"/>
                    </a:cxn>
                    <a:cxn ang="0">
                      <a:pos x="32" y="27"/>
                    </a:cxn>
                    <a:cxn ang="0">
                      <a:pos x="40" y="20"/>
                    </a:cxn>
                    <a:cxn ang="0">
                      <a:pos x="48" y="15"/>
                    </a:cxn>
                    <a:cxn ang="0">
                      <a:pos x="57" y="10"/>
                    </a:cxn>
                    <a:cxn ang="0">
                      <a:pos x="66" y="7"/>
                    </a:cxn>
                    <a:cxn ang="0">
                      <a:pos x="75" y="3"/>
                    </a:cxn>
                    <a:cxn ang="0">
                      <a:pos x="86" y="2"/>
                    </a:cxn>
                    <a:cxn ang="0">
                      <a:pos x="95" y="0"/>
                    </a:cxn>
                    <a:cxn ang="0">
                      <a:pos x="105" y="0"/>
                    </a:cxn>
                    <a:cxn ang="0">
                      <a:pos x="115" y="1"/>
                    </a:cxn>
                    <a:cxn ang="0">
                      <a:pos x="125" y="2"/>
                    </a:cxn>
                    <a:cxn ang="0">
                      <a:pos x="134" y="5"/>
                    </a:cxn>
                    <a:cxn ang="0">
                      <a:pos x="143" y="9"/>
                    </a:cxn>
                    <a:cxn ang="0">
                      <a:pos x="153" y="14"/>
                    </a:cxn>
                    <a:cxn ang="0">
                      <a:pos x="161" y="19"/>
                    </a:cxn>
                    <a:cxn ang="0">
                      <a:pos x="169" y="25"/>
                    </a:cxn>
                    <a:cxn ang="0">
                      <a:pos x="176" y="32"/>
                    </a:cxn>
                    <a:cxn ang="0">
                      <a:pos x="182" y="39"/>
                    </a:cxn>
                    <a:cxn ang="0">
                      <a:pos x="188" y="47"/>
                    </a:cxn>
                    <a:cxn ang="0">
                      <a:pos x="193" y="56"/>
                    </a:cxn>
                    <a:cxn ang="0">
                      <a:pos x="196" y="65"/>
                    </a:cxn>
                    <a:cxn ang="0">
                      <a:pos x="202" y="85"/>
                    </a:cxn>
                    <a:cxn ang="0">
                      <a:pos x="203" y="106"/>
                    </a:cxn>
                    <a:cxn ang="0">
                      <a:pos x="201" y="125"/>
                    </a:cxn>
                    <a:cxn ang="0">
                      <a:pos x="194" y="144"/>
                    </a:cxn>
                    <a:cxn ang="0">
                      <a:pos x="189" y="153"/>
                    </a:cxn>
                    <a:cxn ang="0">
                      <a:pos x="184" y="161"/>
                    </a:cxn>
                    <a:cxn ang="0">
                      <a:pos x="178" y="169"/>
                    </a:cxn>
                    <a:cxn ang="0">
                      <a:pos x="171" y="176"/>
                    </a:cxn>
                    <a:cxn ang="0">
                      <a:pos x="163" y="183"/>
                    </a:cxn>
                    <a:cxn ang="0">
                      <a:pos x="155" y="189"/>
                    </a:cxn>
                    <a:cxn ang="0">
                      <a:pos x="146" y="193"/>
                    </a:cxn>
                    <a:cxn ang="0">
                      <a:pos x="136" y="197"/>
                    </a:cxn>
                    <a:cxn ang="0">
                      <a:pos x="117" y="203"/>
                    </a:cxn>
                    <a:cxn ang="0">
                      <a:pos x="96" y="204"/>
                    </a:cxn>
                    <a:cxn ang="0">
                      <a:pos x="77" y="200"/>
                    </a:cxn>
                    <a:cxn ang="0">
                      <a:pos x="58" y="194"/>
                    </a:cxn>
                    <a:cxn ang="0">
                      <a:pos x="41" y="184"/>
                    </a:cxn>
                    <a:cxn ang="0">
                      <a:pos x="27" y="171"/>
                    </a:cxn>
                    <a:cxn ang="0">
                      <a:pos x="15" y="155"/>
                    </a:cxn>
                    <a:cxn ang="0">
                      <a:pos x="5" y="137"/>
                    </a:cxn>
                  </a:cxnLst>
                  <a:rect l="0" t="0" r="r" b="b"/>
                  <a:pathLst>
                    <a:path w="203" h="204">
                      <a:moveTo>
                        <a:pt x="5" y="137"/>
                      </a:moveTo>
                      <a:lnTo>
                        <a:pt x="1" y="117"/>
                      </a:lnTo>
                      <a:lnTo>
                        <a:pt x="0" y="97"/>
                      </a:lnTo>
                      <a:lnTo>
                        <a:pt x="2" y="77"/>
                      </a:lnTo>
                      <a:lnTo>
                        <a:pt x="9" y="58"/>
                      </a:lnTo>
                      <a:lnTo>
                        <a:pt x="13" y="49"/>
                      </a:lnTo>
                      <a:lnTo>
                        <a:pt x="19" y="41"/>
                      </a:lnTo>
                      <a:lnTo>
                        <a:pt x="25" y="34"/>
                      </a:lnTo>
                      <a:lnTo>
                        <a:pt x="32" y="27"/>
                      </a:lnTo>
                      <a:lnTo>
                        <a:pt x="40" y="20"/>
                      </a:lnTo>
                      <a:lnTo>
                        <a:pt x="48" y="15"/>
                      </a:lnTo>
                      <a:lnTo>
                        <a:pt x="57" y="10"/>
                      </a:lnTo>
                      <a:lnTo>
                        <a:pt x="66" y="7"/>
                      </a:lnTo>
                      <a:lnTo>
                        <a:pt x="75" y="3"/>
                      </a:lnTo>
                      <a:lnTo>
                        <a:pt x="86" y="2"/>
                      </a:lnTo>
                      <a:lnTo>
                        <a:pt x="95" y="0"/>
                      </a:lnTo>
                      <a:lnTo>
                        <a:pt x="105" y="0"/>
                      </a:lnTo>
                      <a:lnTo>
                        <a:pt x="115" y="1"/>
                      </a:lnTo>
                      <a:lnTo>
                        <a:pt x="125" y="2"/>
                      </a:lnTo>
                      <a:lnTo>
                        <a:pt x="134" y="5"/>
                      </a:lnTo>
                      <a:lnTo>
                        <a:pt x="143" y="9"/>
                      </a:lnTo>
                      <a:lnTo>
                        <a:pt x="153" y="14"/>
                      </a:lnTo>
                      <a:lnTo>
                        <a:pt x="161" y="19"/>
                      </a:lnTo>
                      <a:lnTo>
                        <a:pt x="169" y="25"/>
                      </a:lnTo>
                      <a:lnTo>
                        <a:pt x="176" y="32"/>
                      </a:lnTo>
                      <a:lnTo>
                        <a:pt x="182" y="39"/>
                      </a:lnTo>
                      <a:lnTo>
                        <a:pt x="188" y="47"/>
                      </a:lnTo>
                      <a:lnTo>
                        <a:pt x="193" y="56"/>
                      </a:lnTo>
                      <a:lnTo>
                        <a:pt x="196" y="65"/>
                      </a:lnTo>
                      <a:lnTo>
                        <a:pt x="202" y="85"/>
                      </a:lnTo>
                      <a:lnTo>
                        <a:pt x="203" y="106"/>
                      </a:lnTo>
                      <a:lnTo>
                        <a:pt x="201" y="125"/>
                      </a:lnTo>
                      <a:lnTo>
                        <a:pt x="194" y="144"/>
                      </a:lnTo>
                      <a:lnTo>
                        <a:pt x="189" y="153"/>
                      </a:lnTo>
                      <a:lnTo>
                        <a:pt x="184" y="161"/>
                      </a:lnTo>
                      <a:lnTo>
                        <a:pt x="178" y="169"/>
                      </a:lnTo>
                      <a:lnTo>
                        <a:pt x="171" y="176"/>
                      </a:lnTo>
                      <a:lnTo>
                        <a:pt x="163" y="183"/>
                      </a:lnTo>
                      <a:lnTo>
                        <a:pt x="155" y="189"/>
                      </a:lnTo>
                      <a:lnTo>
                        <a:pt x="146" y="193"/>
                      </a:lnTo>
                      <a:lnTo>
                        <a:pt x="136" y="197"/>
                      </a:lnTo>
                      <a:lnTo>
                        <a:pt x="117" y="203"/>
                      </a:lnTo>
                      <a:lnTo>
                        <a:pt x="96" y="204"/>
                      </a:lnTo>
                      <a:lnTo>
                        <a:pt x="77" y="200"/>
                      </a:lnTo>
                      <a:lnTo>
                        <a:pt x="58" y="194"/>
                      </a:lnTo>
                      <a:lnTo>
                        <a:pt x="41" y="184"/>
                      </a:lnTo>
                      <a:lnTo>
                        <a:pt x="27" y="171"/>
                      </a:lnTo>
                      <a:lnTo>
                        <a:pt x="15" y="155"/>
                      </a:lnTo>
                      <a:lnTo>
                        <a:pt x="5" y="137"/>
                      </a:lnTo>
                      <a:close/>
                    </a:path>
                  </a:pathLst>
                </a:custGeom>
                <a:solidFill>
                  <a:srgbClr val="E89B00"/>
                </a:solidFill>
                <a:ln w="9525">
                  <a:noFill/>
                  <a:round/>
                  <a:headEnd/>
                  <a:tailEnd/>
                </a:ln>
              </p:spPr>
              <p:txBody>
                <a:bodyPr vert="horz" wrap="square" lIns="91440" tIns="45720" rIns="91440" bIns="45720" numCol="1" anchor="t" anchorCtr="0" compatLnSpc="1">
                  <a:prstTxWarp prst="textNoShape">
                    <a:avLst/>
                  </a:prstTxWarp>
                </a:bodyPr>
                <a:lstStyle/>
                <a:p>
                  <a:endParaRPr lang="es-ES" sz="1200">
                    <a:latin typeface="+mj-lt"/>
                  </a:endParaRPr>
                </a:p>
              </p:txBody>
            </p:sp>
          </p:grpSp>
        </p:grpSp>
        <p:sp>
          <p:nvSpPr>
            <p:cNvPr id="102" name="Rectángulo redondeado 101"/>
            <p:cNvSpPr/>
            <p:nvPr/>
          </p:nvSpPr>
          <p:spPr>
            <a:xfrm>
              <a:off x="2074990" y="1450494"/>
              <a:ext cx="876641" cy="449193"/>
            </a:xfrm>
            <a:prstGeom prst="round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 sz="1200" dirty="0">
                  <a:solidFill>
                    <a:schemeClr val="tx1"/>
                  </a:solidFill>
                </a:rPr>
                <a:t>Analizador morfológico</a:t>
              </a:r>
            </a:p>
          </p:txBody>
        </p:sp>
        <p:sp>
          <p:nvSpPr>
            <p:cNvPr id="103" name="Rectángulo redondeado 102"/>
            <p:cNvSpPr/>
            <p:nvPr/>
          </p:nvSpPr>
          <p:spPr>
            <a:xfrm>
              <a:off x="3150653" y="1450494"/>
              <a:ext cx="832448" cy="449193"/>
            </a:xfrm>
            <a:prstGeom prst="round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 sz="1200" dirty="0">
                  <a:solidFill>
                    <a:schemeClr val="tx1"/>
                  </a:solidFill>
                </a:rPr>
                <a:t>Analizador sintáctico</a:t>
              </a:r>
            </a:p>
          </p:txBody>
        </p:sp>
        <p:sp>
          <p:nvSpPr>
            <p:cNvPr id="104" name="Rectángulo redondeado 103"/>
            <p:cNvSpPr/>
            <p:nvPr/>
          </p:nvSpPr>
          <p:spPr>
            <a:xfrm>
              <a:off x="4174413" y="1450494"/>
              <a:ext cx="777801" cy="449193"/>
            </a:xfrm>
            <a:prstGeom prst="roundRect">
              <a:avLst/>
            </a:prstGeom>
            <a:solidFill>
              <a:schemeClr val="accent6">
                <a:lumMod val="20000"/>
                <a:lumOff val="80000"/>
              </a:schemeClr>
            </a:solidFill>
            <a:ln w="9525">
              <a:solidFill>
                <a:schemeClr val="accent6">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 sz="1200" dirty="0">
                  <a:solidFill>
                    <a:schemeClr val="tx1"/>
                  </a:solidFill>
                </a:rPr>
                <a:t>Analizador semántico</a:t>
              </a:r>
            </a:p>
          </p:txBody>
        </p:sp>
        <p:grpSp>
          <p:nvGrpSpPr>
            <p:cNvPr id="105" name="Grupo 104"/>
            <p:cNvGrpSpPr/>
            <p:nvPr/>
          </p:nvGrpSpPr>
          <p:grpSpPr>
            <a:xfrm>
              <a:off x="3082152" y="1062365"/>
              <a:ext cx="1931270" cy="961597"/>
              <a:chOff x="3241998" y="2032759"/>
              <a:chExt cx="1015564" cy="961597"/>
            </a:xfrm>
          </p:grpSpPr>
          <p:sp>
            <p:nvSpPr>
              <p:cNvPr id="134" name="144 Rectángulo redondeado"/>
              <p:cNvSpPr/>
              <p:nvPr/>
            </p:nvSpPr>
            <p:spPr>
              <a:xfrm>
                <a:off x="3242000" y="2032759"/>
                <a:ext cx="1015562" cy="961597"/>
              </a:xfrm>
              <a:prstGeom prst="roundRect">
                <a:avLst>
                  <a:gd name="adj" fmla="val 4755"/>
                </a:avLst>
              </a:prstGeom>
              <a:noFill/>
              <a:ln w="635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s-ES_tradnl" sz="1200" b="1" i="1" dirty="0" err="1">
                    <a:solidFill>
                      <a:schemeClr val="tx1"/>
                    </a:solidFill>
                    <a:latin typeface="+mj-lt"/>
                    <a:ea typeface="Tahoma" pitchFamily="34" charset="0"/>
                    <a:cs typeface="Tahoma" pitchFamily="34" charset="0"/>
                  </a:rPr>
                  <a:t>Parser</a:t>
                </a:r>
                <a:endParaRPr lang="es-ES" sz="1200" b="1" i="1" dirty="0" err="1">
                  <a:solidFill>
                    <a:schemeClr val="tx1"/>
                  </a:solidFill>
                  <a:latin typeface="+mj-lt"/>
                  <a:ea typeface="Tahoma" pitchFamily="34" charset="0"/>
                  <a:cs typeface="Tahoma" pitchFamily="34" charset="0"/>
                </a:endParaRPr>
              </a:p>
            </p:txBody>
          </p:sp>
          <p:cxnSp>
            <p:nvCxnSpPr>
              <p:cNvPr id="135" name="4 Conector recto"/>
              <p:cNvCxnSpPr/>
              <p:nvPr/>
            </p:nvCxnSpPr>
            <p:spPr>
              <a:xfrm>
                <a:off x="3241998" y="2283508"/>
                <a:ext cx="1015562" cy="0"/>
              </a:xfrm>
              <a:prstGeom prst="line">
                <a:avLst/>
              </a:prstGeom>
              <a:noFill/>
              <a:ln w="63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cxnSp>
        </p:grpSp>
        <p:cxnSp>
          <p:nvCxnSpPr>
            <p:cNvPr id="106" name="394 Conector recto"/>
            <p:cNvCxnSpPr>
              <a:stCxn id="103" idx="3"/>
              <a:endCxn id="104" idx="1"/>
            </p:cNvCxnSpPr>
            <p:nvPr/>
          </p:nvCxnSpPr>
          <p:spPr>
            <a:xfrm>
              <a:off x="3983101" y="1675091"/>
              <a:ext cx="191312" cy="0"/>
            </a:xfrm>
            <a:prstGeom prst="line">
              <a:avLst/>
            </a:prstGeom>
            <a:noFill/>
            <a:ln w="12700">
              <a:headEnd type="oval" w="sm" len="sm"/>
              <a:tailEnd type="arrow" w="sm" len="sm"/>
            </a:ln>
            <a:effectLst>
              <a:outerShdw blurRad="25400" dist="38100" dir="5400000" sx="98000" sy="98000" algn="ctr" rotWithShape="0">
                <a:srgbClr val="000000">
                  <a:alpha val="38000"/>
                </a:srgb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107" name="346 Conector recto"/>
            <p:cNvCxnSpPr>
              <a:stCxn id="136" idx="3"/>
              <a:endCxn id="102" idx="1"/>
            </p:cNvCxnSpPr>
            <p:nvPr/>
          </p:nvCxnSpPr>
          <p:spPr>
            <a:xfrm>
              <a:off x="1516024" y="1672117"/>
              <a:ext cx="558966" cy="2974"/>
            </a:xfrm>
            <a:prstGeom prst="line">
              <a:avLst/>
            </a:prstGeom>
            <a:noFill/>
            <a:ln w="12700">
              <a:headEnd type="oval" w="sm" len="sm"/>
              <a:tailEnd type="arrow" w="sm" len="sm"/>
            </a:ln>
            <a:effectLst>
              <a:outerShdw blurRad="25400" dist="38100" dir="5400000" sx="98000" sy="98000" algn="ctr" rotWithShape="0">
                <a:srgbClr val="000000">
                  <a:alpha val="38000"/>
                </a:srgb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108" name="394 Conector recto"/>
            <p:cNvCxnSpPr>
              <a:stCxn id="102" idx="3"/>
              <a:endCxn id="103" idx="1"/>
            </p:cNvCxnSpPr>
            <p:nvPr/>
          </p:nvCxnSpPr>
          <p:spPr>
            <a:xfrm>
              <a:off x="2951631" y="1675091"/>
              <a:ext cx="199022" cy="0"/>
            </a:xfrm>
            <a:prstGeom prst="line">
              <a:avLst/>
            </a:prstGeom>
            <a:noFill/>
            <a:ln w="12700">
              <a:headEnd type="oval" w="sm" len="sm"/>
              <a:tailEnd type="arrow" w="sm" len="sm"/>
            </a:ln>
            <a:effectLst>
              <a:outerShdw blurRad="25400" dist="38100" dir="5400000" sx="98000" sy="98000" algn="ctr" rotWithShape="0">
                <a:srgbClr val="000000">
                  <a:alpha val="38000"/>
                </a:srgb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109" name="429 Conector recto"/>
            <p:cNvCxnSpPr/>
            <p:nvPr/>
          </p:nvCxnSpPr>
          <p:spPr>
            <a:xfrm>
              <a:off x="3815916" y="1899687"/>
              <a:ext cx="0" cy="325223"/>
            </a:xfrm>
            <a:prstGeom prst="line">
              <a:avLst/>
            </a:prstGeom>
            <a:noFill/>
            <a:ln w="12700">
              <a:solidFill>
                <a:schemeClr val="tx1">
                  <a:lumMod val="50000"/>
                  <a:lumOff val="50000"/>
                </a:schemeClr>
              </a:solidFill>
              <a:headEnd type="oval" w="sm" len="sm"/>
              <a:tailEnd type="arrow" w="sm" len="sm"/>
            </a:ln>
            <a:effectLst/>
          </p:spPr>
          <p:style>
            <a:lnRef idx="2">
              <a:schemeClr val="accent1">
                <a:shade val="50000"/>
              </a:schemeClr>
            </a:lnRef>
            <a:fillRef idx="1">
              <a:schemeClr val="accent1"/>
            </a:fillRef>
            <a:effectRef idx="0">
              <a:schemeClr val="accent1"/>
            </a:effectRef>
            <a:fontRef idx="minor">
              <a:schemeClr val="lt1"/>
            </a:fontRef>
          </p:style>
        </p:cxnSp>
        <p:cxnSp>
          <p:nvCxnSpPr>
            <p:cNvPr id="110" name="429 Conector recto"/>
            <p:cNvCxnSpPr/>
            <p:nvPr/>
          </p:nvCxnSpPr>
          <p:spPr>
            <a:xfrm>
              <a:off x="4563313" y="1899687"/>
              <a:ext cx="0" cy="325223"/>
            </a:xfrm>
            <a:prstGeom prst="line">
              <a:avLst/>
            </a:prstGeom>
            <a:noFill/>
            <a:ln w="12700">
              <a:solidFill>
                <a:schemeClr val="tx1">
                  <a:lumMod val="50000"/>
                  <a:lumOff val="50000"/>
                </a:schemeClr>
              </a:solidFill>
              <a:headEnd type="oval" w="sm" len="sm"/>
              <a:tailEnd type="arrow" w="sm" len="sm"/>
            </a:ln>
            <a:effectLst/>
          </p:spPr>
          <p:style>
            <a:lnRef idx="2">
              <a:schemeClr val="accent1">
                <a:shade val="50000"/>
              </a:schemeClr>
            </a:lnRef>
            <a:fillRef idx="1">
              <a:schemeClr val="accent1"/>
            </a:fillRef>
            <a:effectRef idx="0">
              <a:schemeClr val="accent1"/>
            </a:effectRef>
            <a:fontRef idx="minor">
              <a:schemeClr val="lt1"/>
            </a:fontRef>
          </p:style>
        </p:cxnSp>
        <p:cxnSp>
          <p:nvCxnSpPr>
            <p:cNvPr id="111" name="429 Conector recto"/>
            <p:cNvCxnSpPr/>
            <p:nvPr/>
          </p:nvCxnSpPr>
          <p:spPr>
            <a:xfrm>
              <a:off x="2961794" y="1814861"/>
              <a:ext cx="731483" cy="409802"/>
            </a:xfrm>
            <a:prstGeom prst="line">
              <a:avLst/>
            </a:prstGeom>
            <a:noFill/>
            <a:ln w="12700">
              <a:solidFill>
                <a:schemeClr val="tx1">
                  <a:lumMod val="50000"/>
                  <a:lumOff val="50000"/>
                </a:schemeClr>
              </a:solidFill>
              <a:headEnd type="oval" w="sm" len="sm"/>
              <a:tailEnd type="arrow" w="sm" len="sm"/>
            </a:ln>
            <a:effectLst/>
          </p:spPr>
          <p:style>
            <a:lnRef idx="2">
              <a:schemeClr val="accent1">
                <a:shade val="50000"/>
              </a:schemeClr>
            </a:lnRef>
            <a:fillRef idx="1">
              <a:schemeClr val="accent1"/>
            </a:fillRef>
            <a:effectRef idx="0">
              <a:schemeClr val="accent1"/>
            </a:effectRef>
            <a:fontRef idx="minor">
              <a:schemeClr val="lt1"/>
            </a:fontRef>
          </p:style>
        </p:cxnSp>
        <p:grpSp>
          <p:nvGrpSpPr>
            <p:cNvPr id="112" name="483 Grupo"/>
            <p:cNvGrpSpPr/>
            <p:nvPr/>
          </p:nvGrpSpPr>
          <p:grpSpPr>
            <a:xfrm>
              <a:off x="7872756" y="1771400"/>
              <a:ext cx="331907" cy="318815"/>
              <a:chOff x="5833217" y="2044057"/>
              <a:chExt cx="120225" cy="112989"/>
            </a:xfrm>
          </p:grpSpPr>
          <p:sp>
            <p:nvSpPr>
              <p:cNvPr id="130" name="Freeform 127"/>
              <p:cNvSpPr>
                <a:spLocks/>
              </p:cNvSpPr>
              <p:nvPr/>
            </p:nvSpPr>
            <p:spPr bwMode="auto">
              <a:xfrm>
                <a:off x="5833217" y="2044057"/>
                <a:ext cx="120225" cy="112989"/>
              </a:xfrm>
              <a:custGeom>
                <a:avLst/>
                <a:gdLst/>
                <a:ahLst/>
                <a:cxnLst>
                  <a:cxn ang="0">
                    <a:pos x="630" y="266"/>
                  </a:cxn>
                  <a:cxn ang="0">
                    <a:pos x="586" y="149"/>
                  </a:cxn>
                  <a:cxn ang="0">
                    <a:pos x="497" y="158"/>
                  </a:cxn>
                  <a:cxn ang="0">
                    <a:pos x="494" y="156"/>
                  </a:cxn>
                  <a:cxn ang="0">
                    <a:pos x="492" y="153"/>
                  </a:cxn>
                  <a:cxn ang="0">
                    <a:pos x="490" y="151"/>
                  </a:cxn>
                  <a:cxn ang="0">
                    <a:pos x="488" y="149"/>
                  </a:cxn>
                  <a:cxn ang="0">
                    <a:pos x="505" y="58"/>
                  </a:cxn>
                  <a:cxn ang="0">
                    <a:pos x="390" y="5"/>
                  </a:cxn>
                  <a:cxn ang="0">
                    <a:pos x="332" y="76"/>
                  </a:cxn>
                  <a:cxn ang="0">
                    <a:pos x="329" y="75"/>
                  </a:cxn>
                  <a:cxn ang="0">
                    <a:pos x="325" y="75"/>
                  </a:cxn>
                  <a:cxn ang="0">
                    <a:pos x="322" y="75"/>
                  </a:cxn>
                  <a:cxn ang="0">
                    <a:pos x="318" y="75"/>
                  </a:cxn>
                  <a:cxn ang="0">
                    <a:pos x="267" y="0"/>
                  </a:cxn>
                  <a:cxn ang="0">
                    <a:pos x="148" y="44"/>
                  </a:cxn>
                  <a:cxn ang="0">
                    <a:pos x="157" y="133"/>
                  </a:cxn>
                  <a:cxn ang="0">
                    <a:pos x="155" y="135"/>
                  </a:cxn>
                  <a:cxn ang="0">
                    <a:pos x="152" y="137"/>
                  </a:cxn>
                  <a:cxn ang="0">
                    <a:pos x="148" y="141"/>
                  </a:cxn>
                  <a:cxn ang="0">
                    <a:pos x="146" y="143"/>
                  </a:cxn>
                  <a:cxn ang="0">
                    <a:pos x="58" y="127"/>
                  </a:cxn>
                  <a:cxn ang="0">
                    <a:pos x="4" y="242"/>
                  </a:cxn>
                  <a:cxn ang="0">
                    <a:pos x="72" y="295"/>
                  </a:cxn>
                  <a:cxn ang="0">
                    <a:pos x="72" y="300"/>
                  </a:cxn>
                  <a:cxn ang="0">
                    <a:pos x="72" y="304"/>
                  </a:cxn>
                  <a:cxn ang="0">
                    <a:pos x="71" y="310"/>
                  </a:cxn>
                  <a:cxn ang="0">
                    <a:pos x="71" y="315"/>
                  </a:cxn>
                  <a:cxn ang="0">
                    <a:pos x="0" y="363"/>
                  </a:cxn>
                  <a:cxn ang="0">
                    <a:pos x="43" y="483"/>
                  </a:cxn>
                  <a:cxn ang="0">
                    <a:pos x="129" y="474"/>
                  </a:cxn>
                  <a:cxn ang="0">
                    <a:pos x="132" y="477"/>
                  </a:cxn>
                  <a:cxn ang="0">
                    <a:pos x="135" y="481"/>
                  </a:cxn>
                  <a:cxn ang="0">
                    <a:pos x="139" y="485"/>
                  </a:cxn>
                  <a:cxn ang="0">
                    <a:pos x="142" y="489"/>
                  </a:cxn>
                  <a:cxn ang="0">
                    <a:pos x="126" y="573"/>
                  </a:cxn>
                  <a:cxn ang="0">
                    <a:pos x="241" y="626"/>
                  </a:cxn>
                  <a:cxn ang="0">
                    <a:pos x="295" y="559"/>
                  </a:cxn>
                  <a:cxn ang="0">
                    <a:pos x="300" y="560"/>
                  </a:cxn>
                  <a:cxn ang="0">
                    <a:pos x="306" y="560"/>
                  </a:cxn>
                  <a:cxn ang="0">
                    <a:pos x="310" y="560"/>
                  </a:cxn>
                  <a:cxn ang="0">
                    <a:pos x="315" y="560"/>
                  </a:cxn>
                  <a:cxn ang="0">
                    <a:pos x="364" y="632"/>
                  </a:cxn>
                  <a:cxn ang="0">
                    <a:pos x="483" y="588"/>
                  </a:cxn>
                  <a:cxn ang="0">
                    <a:pos x="474" y="500"/>
                  </a:cxn>
                  <a:cxn ang="0">
                    <a:pos x="476" y="498"/>
                  </a:cxn>
                  <a:cxn ang="0">
                    <a:pos x="479" y="495"/>
                  </a:cxn>
                  <a:cxn ang="0">
                    <a:pos x="483" y="491"/>
                  </a:cxn>
                  <a:cxn ang="0">
                    <a:pos x="486" y="488"/>
                  </a:cxn>
                  <a:cxn ang="0">
                    <a:pos x="571" y="505"/>
                  </a:cxn>
                  <a:cxn ang="0">
                    <a:pos x="624" y="390"/>
                  </a:cxn>
                  <a:cxn ang="0">
                    <a:pos x="554" y="332"/>
                  </a:cxn>
                  <a:cxn ang="0">
                    <a:pos x="555" y="329"/>
                  </a:cxn>
                  <a:cxn ang="0">
                    <a:pos x="555" y="325"/>
                  </a:cxn>
                  <a:cxn ang="0">
                    <a:pos x="555" y="322"/>
                  </a:cxn>
                  <a:cxn ang="0">
                    <a:pos x="555" y="317"/>
                  </a:cxn>
                  <a:cxn ang="0">
                    <a:pos x="630" y="266"/>
                  </a:cxn>
                </a:cxnLst>
                <a:rect l="0" t="0" r="r" b="b"/>
                <a:pathLst>
                  <a:path w="630" h="632">
                    <a:moveTo>
                      <a:pt x="630" y="266"/>
                    </a:moveTo>
                    <a:lnTo>
                      <a:pt x="586" y="149"/>
                    </a:lnTo>
                    <a:lnTo>
                      <a:pt x="497" y="158"/>
                    </a:lnTo>
                    <a:lnTo>
                      <a:pt x="494" y="156"/>
                    </a:lnTo>
                    <a:lnTo>
                      <a:pt x="492" y="153"/>
                    </a:lnTo>
                    <a:lnTo>
                      <a:pt x="490" y="151"/>
                    </a:lnTo>
                    <a:lnTo>
                      <a:pt x="488" y="149"/>
                    </a:lnTo>
                    <a:lnTo>
                      <a:pt x="505" y="58"/>
                    </a:lnTo>
                    <a:lnTo>
                      <a:pt x="390" y="5"/>
                    </a:lnTo>
                    <a:lnTo>
                      <a:pt x="332" y="76"/>
                    </a:lnTo>
                    <a:lnTo>
                      <a:pt x="329" y="75"/>
                    </a:lnTo>
                    <a:lnTo>
                      <a:pt x="325" y="75"/>
                    </a:lnTo>
                    <a:lnTo>
                      <a:pt x="322" y="75"/>
                    </a:lnTo>
                    <a:lnTo>
                      <a:pt x="318" y="75"/>
                    </a:lnTo>
                    <a:lnTo>
                      <a:pt x="267" y="0"/>
                    </a:lnTo>
                    <a:lnTo>
                      <a:pt x="148" y="44"/>
                    </a:lnTo>
                    <a:lnTo>
                      <a:pt x="157" y="133"/>
                    </a:lnTo>
                    <a:lnTo>
                      <a:pt x="155" y="135"/>
                    </a:lnTo>
                    <a:lnTo>
                      <a:pt x="152" y="137"/>
                    </a:lnTo>
                    <a:lnTo>
                      <a:pt x="148" y="141"/>
                    </a:lnTo>
                    <a:lnTo>
                      <a:pt x="146" y="143"/>
                    </a:lnTo>
                    <a:lnTo>
                      <a:pt x="58" y="127"/>
                    </a:lnTo>
                    <a:lnTo>
                      <a:pt x="4" y="242"/>
                    </a:lnTo>
                    <a:lnTo>
                      <a:pt x="72" y="295"/>
                    </a:lnTo>
                    <a:lnTo>
                      <a:pt x="72" y="300"/>
                    </a:lnTo>
                    <a:lnTo>
                      <a:pt x="72" y="304"/>
                    </a:lnTo>
                    <a:lnTo>
                      <a:pt x="71" y="310"/>
                    </a:lnTo>
                    <a:lnTo>
                      <a:pt x="71" y="315"/>
                    </a:lnTo>
                    <a:lnTo>
                      <a:pt x="0" y="363"/>
                    </a:lnTo>
                    <a:lnTo>
                      <a:pt x="43" y="483"/>
                    </a:lnTo>
                    <a:lnTo>
                      <a:pt x="129" y="474"/>
                    </a:lnTo>
                    <a:lnTo>
                      <a:pt x="132" y="477"/>
                    </a:lnTo>
                    <a:lnTo>
                      <a:pt x="135" y="481"/>
                    </a:lnTo>
                    <a:lnTo>
                      <a:pt x="139" y="485"/>
                    </a:lnTo>
                    <a:lnTo>
                      <a:pt x="142" y="489"/>
                    </a:lnTo>
                    <a:lnTo>
                      <a:pt x="126" y="573"/>
                    </a:lnTo>
                    <a:lnTo>
                      <a:pt x="241" y="626"/>
                    </a:lnTo>
                    <a:lnTo>
                      <a:pt x="295" y="559"/>
                    </a:lnTo>
                    <a:lnTo>
                      <a:pt x="300" y="560"/>
                    </a:lnTo>
                    <a:lnTo>
                      <a:pt x="306" y="560"/>
                    </a:lnTo>
                    <a:lnTo>
                      <a:pt x="310" y="560"/>
                    </a:lnTo>
                    <a:lnTo>
                      <a:pt x="315" y="560"/>
                    </a:lnTo>
                    <a:lnTo>
                      <a:pt x="364" y="632"/>
                    </a:lnTo>
                    <a:lnTo>
                      <a:pt x="483" y="588"/>
                    </a:lnTo>
                    <a:lnTo>
                      <a:pt x="474" y="500"/>
                    </a:lnTo>
                    <a:lnTo>
                      <a:pt x="476" y="498"/>
                    </a:lnTo>
                    <a:lnTo>
                      <a:pt x="479" y="495"/>
                    </a:lnTo>
                    <a:lnTo>
                      <a:pt x="483" y="491"/>
                    </a:lnTo>
                    <a:lnTo>
                      <a:pt x="486" y="488"/>
                    </a:lnTo>
                    <a:lnTo>
                      <a:pt x="571" y="505"/>
                    </a:lnTo>
                    <a:lnTo>
                      <a:pt x="624" y="390"/>
                    </a:lnTo>
                    <a:lnTo>
                      <a:pt x="554" y="332"/>
                    </a:lnTo>
                    <a:lnTo>
                      <a:pt x="555" y="329"/>
                    </a:lnTo>
                    <a:lnTo>
                      <a:pt x="555" y="325"/>
                    </a:lnTo>
                    <a:lnTo>
                      <a:pt x="555" y="322"/>
                    </a:lnTo>
                    <a:lnTo>
                      <a:pt x="555" y="317"/>
                    </a:lnTo>
                    <a:lnTo>
                      <a:pt x="630" y="26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s-ES" sz="2400">
                  <a:latin typeface="+mj-lt"/>
                </a:endParaRPr>
              </a:p>
            </p:txBody>
          </p:sp>
          <p:sp>
            <p:nvSpPr>
              <p:cNvPr id="131" name="Freeform 128"/>
              <p:cNvSpPr>
                <a:spLocks/>
              </p:cNvSpPr>
              <p:nvPr/>
            </p:nvSpPr>
            <p:spPr bwMode="auto">
              <a:xfrm>
                <a:off x="5840469" y="2050873"/>
                <a:ext cx="105722" cy="99359"/>
              </a:xfrm>
              <a:custGeom>
                <a:avLst/>
                <a:gdLst/>
                <a:ahLst/>
                <a:cxnLst>
                  <a:cxn ang="0">
                    <a:pos x="436" y="415"/>
                  </a:cxn>
                  <a:cxn ang="0">
                    <a:pos x="424" y="428"/>
                  </a:cxn>
                  <a:cxn ang="0">
                    <a:pos x="413" y="438"/>
                  </a:cxn>
                  <a:cxn ang="0">
                    <a:pos x="401" y="449"/>
                  </a:cxn>
                  <a:cxn ang="0">
                    <a:pos x="337" y="555"/>
                  </a:cxn>
                  <a:cxn ang="0">
                    <a:pos x="284" y="490"/>
                  </a:cxn>
                  <a:cxn ang="0">
                    <a:pos x="268" y="490"/>
                  </a:cxn>
                  <a:cxn ang="0">
                    <a:pos x="251" y="489"/>
                  </a:cxn>
                  <a:cxn ang="0">
                    <a:pos x="193" y="549"/>
                  </a:cxn>
                  <a:cxn ang="0">
                    <a:pos x="138" y="439"/>
                  </a:cxn>
                  <a:cxn ang="0">
                    <a:pos x="125" y="428"/>
                  </a:cxn>
                  <a:cxn ang="0">
                    <a:pos x="115" y="415"/>
                  </a:cxn>
                  <a:cxn ang="0">
                    <a:pos x="103" y="402"/>
                  </a:cxn>
                  <a:cxn ang="0">
                    <a:pos x="0" y="338"/>
                  </a:cxn>
                  <a:cxn ang="0">
                    <a:pos x="64" y="285"/>
                  </a:cxn>
                  <a:cxn ang="0">
                    <a:pos x="64" y="269"/>
                  </a:cxn>
                  <a:cxn ang="0">
                    <a:pos x="67" y="253"/>
                  </a:cxn>
                  <a:cxn ang="0">
                    <a:pos x="6" y="195"/>
                  </a:cxn>
                  <a:cxn ang="0">
                    <a:pos x="117" y="140"/>
                  </a:cxn>
                  <a:cxn ang="0">
                    <a:pos x="129" y="129"/>
                  </a:cxn>
                  <a:cxn ang="0">
                    <a:pos x="139" y="119"/>
                  </a:cxn>
                  <a:cxn ang="0">
                    <a:pos x="152" y="109"/>
                  </a:cxn>
                  <a:cxn ang="0">
                    <a:pos x="216" y="0"/>
                  </a:cxn>
                  <a:cxn ang="0">
                    <a:pos x="271" y="69"/>
                  </a:cxn>
                  <a:cxn ang="0">
                    <a:pos x="285" y="69"/>
                  </a:cxn>
                  <a:cxn ang="0">
                    <a:pos x="299" y="71"/>
                  </a:cxn>
                  <a:cxn ang="0">
                    <a:pos x="360" y="6"/>
                  </a:cxn>
                  <a:cxn ang="0">
                    <a:pos x="414" y="121"/>
                  </a:cxn>
                  <a:cxn ang="0">
                    <a:pos x="417" y="125"/>
                  </a:cxn>
                  <a:cxn ang="0">
                    <a:pos x="420" y="128"/>
                  </a:cxn>
                  <a:cxn ang="0">
                    <a:pos x="430" y="137"/>
                  </a:cxn>
                  <a:cxn ang="0">
                    <a:pos x="438" y="148"/>
                  </a:cxn>
                  <a:cxn ang="0">
                    <a:pos x="526" y="145"/>
                  </a:cxn>
                  <a:cxn ang="0">
                    <a:pos x="485" y="263"/>
                  </a:cxn>
                  <a:cxn ang="0">
                    <a:pos x="485" y="279"/>
                  </a:cxn>
                  <a:cxn ang="0">
                    <a:pos x="485" y="293"/>
                  </a:cxn>
                  <a:cxn ang="0">
                    <a:pos x="483" y="309"/>
                  </a:cxn>
                  <a:cxn ang="0">
                    <a:pos x="514" y="430"/>
                  </a:cxn>
                </a:cxnLst>
                <a:rect l="0" t="0" r="r" b="b"/>
                <a:pathLst>
                  <a:path w="552" h="555">
                    <a:moveTo>
                      <a:pt x="514" y="430"/>
                    </a:moveTo>
                    <a:lnTo>
                      <a:pt x="436" y="415"/>
                    </a:lnTo>
                    <a:lnTo>
                      <a:pt x="430" y="422"/>
                    </a:lnTo>
                    <a:lnTo>
                      <a:pt x="424" y="428"/>
                    </a:lnTo>
                    <a:lnTo>
                      <a:pt x="419" y="434"/>
                    </a:lnTo>
                    <a:lnTo>
                      <a:pt x="413" y="438"/>
                    </a:lnTo>
                    <a:lnTo>
                      <a:pt x="407" y="443"/>
                    </a:lnTo>
                    <a:lnTo>
                      <a:pt x="401" y="449"/>
                    </a:lnTo>
                    <a:lnTo>
                      <a:pt x="409" y="528"/>
                    </a:lnTo>
                    <a:lnTo>
                      <a:pt x="337" y="555"/>
                    </a:lnTo>
                    <a:lnTo>
                      <a:pt x="293" y="490"/>
                    </a:lnTo>
                    <a:lnTo>
                      <a:pt x="284" y="490"/>
                    </a:lnTo>
                    <a:lnTo>
                      <a:pt x="276" y="490"/>
                    </a:lnTo>
                    <a:lnTo>
                      <a:pt x="268" y="490"/>
                    </a:lnTo>
                    <a:lnTo>
                      <a:pt x="259" y="490"/>
                    </a:lnTo>
                    <a:lnTo>
                      <a:pt x="251" y="489"/>
                    </a:lnTo>
                    <a:lnTo>
                      <a:pt x="243" y="488"/>
                    </a:lnTo>
                    <a:lnTo>
                      <a:pt x="193" y="549"/>
                    </a:lnTo>
                    <a:lnTo>
                      <a:pt x="123" y="517"/>
                    </a:lnTo>
                    <a:lnTo>
                      <a:pt x="138" y="439"/>
                    </a:lnTo>
                    <a:lnTo>
                      <a:pt x="131" y="434"/>
                    </a:lnTo>
                    <a:lnTo>
                      <a:pt x="125" y="428"/>
                    </a:lnTo>
                    <a:lnTo>
                      <a:pt x="119" y="422"/>
                    </a:lnTo>
                    <a:lnTo>
                      <a:pt x="115" y="415"/>
                    </a:lnTo>
                    <a:lnTo>
                      <a:pt x="109" y="409"/>
                    </a:lnTo>
                    <a:lnTo>
                      <a:pt x="103" y="402"/>
                    </a:lnTo>
                    <a:lnTo>
                      <a:pt x="25" y="410"/>
                    </a:lnTo>
                    <a:lnTo>
                      <a:pt x="0" y="338"/>
                    </a:lnTo>
                    <a:lnTo>
                      <a:pt x="64" y="293"/>
                    </a:lnTo>
                    <a:lnTo>
                      <a:pt x="64" y="285"/>
                    </a:lnTo>
                    <a:lnTo>
                      <a:pt x="64" y="277"/>
                    </a:lnTo>
                    <a:lnTo>
                      <a:pt x="64" y="269"/>
                    </a:lnTo>
                    <a:lnTo>
                      <a:pt x="65" y="261"/>
                    </a:lnTo>
                    <a:lnTo>
                      <a:pt x="67" y="253"/>
                    </a:lnTo>
                    <a:lnTo>
                      <a:pt x="68" y="243"/>
                    </a:lnTo>
                    <a:lnTo>
                      <a:pt x="6" y="195"/>
                    </a:lnTo>
                    <a:lnTo>
                      <a:pt x="38" y="125"/>
                    </a:lnTo>
                    <a:lnTo>
                      <a:pt x="117" y="140"/>
                    </a:lnTo>
                    <a:lnTo>
                      <a:pt x="123" y="134"/>
                    </a:lnTo>
                    <a:lnTo>
                      <a:pt x="129" y="129"/>
                    </a:lnTo>
                    <a:lnTo>
                      <a:pt x="134" y="124"/>
                    </a:lnTo>
                    <a:lnTo>
                      <a:pt x="139" y="119"/>
                    </a:lnTo>
                    <a:lnTo>
                      <a:pt x="145" y="114"/>
                    </a:lnTo>
                    <a:lnTo>
                      <a:pt x="152" y="109"/>
                    </a:lnTo>
                    <a:lnTo>
                      <a:pt x="144" y="27"/>
                    </a:lnTo>
                    <a:lnTo>
                      <a:pt x="216" y="0"/>
                    </a:lnTo>
                    <a:lnTo>
                      <a:pt x="262" y="69"/>
                    </a:lnTo>
                    <a:lnTo>
                      <a:pt x="271" y="69"/>
                    </a:lnTo>
                    <a:lnTo>
                      <a:pt x="278" y="69"/>
                    </a:lnTo>
                    <a:lnTo>
                      <a:pt x="285" y="69"/>
                    </a:lnTo>
                    <a:lnTo>
                      <a:pt x="292" y="69"/>
                    </a:lnTo>
                    <a:lnTo>
                      <a:pt x="299" y="71"/>
                    </a:lnTo>
                    <a:lnTo>
                      <a:pt x="307" y="72"/>
                    </a:lnTo>
                    <a:lnTo>
                      <a:pt x="360" y="6"/>
                    </a:lnTo>
                    <a:lnTo>
                      <a:pt x="429" y="38"/>
                    </a:lnTo>
                    <a:lnTo>
                      <a:pt x="414" y="121"/>
                    </a:lnTo>
                    <a:lnTo>
                      <a:pt x="415" y="122"/>
                    </a:lnTo>
                    <a:lnTo>
                      <a:pt x="417" y="125"/>
                    </a:lnTo>
                    <a:lnTo>
                      <a:pt x="419" y="127"/>
                    </a:lnTo>
                    <a:lnTo>
                      <a:pt x="420" y="128"/>
                    </a:lnTo>
                    <a:lnTo>
                      <a:pt x="424" y="133"/>
                    </a:lnTo>
                    <a:lnTo>
                      <a:pt x="430" y="137"/>
                    </a:lnTo>
                    <a:lnTo>
                      <a:pt x="435" y="143"/>
                    </a:lnTo>
                    <a:lnTo>
                      <a:pt x="438" y="148"/>
                    </a:lnTo>
                    <a:lnTo>
                      <a:pt x="444" y="154"/>
                    </a:lnTo>
                    <a:lnTo>
                      <a:pt x="526" y="145"/>
                    </a:lnTo>
                    <a:lnTo>
                      <a:pt x="552" y="216"/>
                    </a:lnTo>
                    <a:lnTo>
                      <a:pt x="485" y="263"/>
                    </a:lnTo>
                    <a:lnTo>
                      <a:pt x="485" y="272"/>
                    </a:lnTo>
                    <a:lnTo>
                      <a:pt x="485" y="279"/>
                    </a:lnTo>
                    <a:lnTo>
                      <a:pt x="485" y="286"/>
                    </a:lnTo>
                    <a:lnTo>
                      <a:pt x="485" y="293"/>
                    </a:lnTo>
                    <a:lnTo>
                      <a:pt x="484" y="300"/>
                    </a:lnTo>
                    <a:lnTo>
                      <a:pt x="483" y="309"/>
                    </a:lnTo>
                    <a:lnTo>
                      <a:pt x="546" y="361"/>
                    </a:lnTo>
                    <a:lnTo>
                      <a:pt x="514" y="430"/>
                    </a:lnTo>
                    <a:close/>
                  </a:path>
                </a:pathLst>
              </a:custGeom>
              <a:solidFill>
                <a:schemeClr val="accent3">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s-ES" sz="2400">
                  <a:latin typeface="+mj-lt"/>
                </a:endParaRPr>
              </a:p>
            </p:txBody>
          </p:sp>
          <p:sp>
            <p:nvSpPr>
              <p:cNvPr id="132" name="Freeform 131"/>
              <p:cNvSpPr>
                <a:spLocks/>
              </p:cNvSpPr>
              <p:nvPr/>
            </p:nvSpPr>
            <p:spPr bwMode="auto">
              <a:xfrm>
                <a:off x="5867567" y="2076699"/>
                <a:ext cx="51143" cy="48065"/>
              </a:xfrm>
              <a:custGeom>
                <a:avLst/>
                <a:gdLst/>
                <a:ahLst/>
                <a:cxnLst>
                  <a:cxn ang="0">
                    <a:pos x="180" y="260"/>
                  </a:cxn>
                  <a:cxn ang="0">
                    <a:pos x="192" y="255"/>
                  </a:cxn>
                  <a:cxn ang="0">
                    <a:pos x="204" y="248"/>
                  </a:cxn>
                  <a:cxn ang="0">
                    <a:pos x="214" y="241"/>
                  </a:cxn>
                  <a:cxn ang="0">
                    <a:pos x="225" y="233"/>
                  </a:cxn>
                  <a:cxn ang="0">
                    <a:pos x="234" y="224"/>
                  </a:cxn>
                  <a:cxn ang="0">
                    <a:pos x="242" y="214"/>
                  </a:cxn>
                  <a:cxn ang="0">
                    <a:pos x="250" y="202"/>
                  </a:cxn>
                  <a:cxn ang="0">
                    <a:pos x="256" y="191"/>
                  </a:cxn>
                  <a:cxn ang="0">
                    <a:pos x="265" y="165"/>
                  </a:cxn>
                  <a:cxn ang="0">
                    <a:pos x="268" y="140"/>
                  </a:cxn>
                  <a:cxn ang="0">
                    <a:pos x="266" y="113"/>
                  </a:cxn>
                  <a:cxn ang="0">
                    <a:pos x="260" y="88"/>
                  </a:cxn>
                  <a:cxn ang="0">
                    <a:pos x="255" y="76"/>
                  </a:cxn>
                  <a:cxn ang="0">
                    <a:pos x="249" y="65"/>
                  </a:cxn>
                  <a:cxn ang="0">
                    <a:pos x="241" y="55"/>
                  </a:cxn>
                  <a:cxn ang="0">
                    <a:pos x="233" y="44"/>
                  </a:cxn>
                  <a:cxn ang="0">
                    <a:pos x="224" y="35"/>
                  </a:cxn>
                  <a:cxn ang="0">
                    <a:pos x="213" y="27"/>
                  </a:cxn>
                  <a:cxn ang="0">
                    <a:pos x="202" y="19"/>
                  </a:cxn>
                  <a:cxn ang="0">
                    <a:pos x="190" y="13"/>
                  </a:cxn>
                  <a:cxn ang="0">
                    <a:pos x="178" y="9"/>
                  </a:cxn>
                  <a:cxn ang="0">
                    <a:pos x="165" y="4"/>
                  </a:cxn>
                  <a:cxn ang="0">
                    <a:pos x="152" y="2"/>
                  </a:cxn>
                  <a:cxn ang="0">
                    <a:pos x="140" y="0"/>
                  </a:cxn>
                  <a:cxn ang="0">
                    <a:pos x="127" y="2"/>
                  </a:cxn>
                  <a:cxn ang="0">
                    <a:pos x="113" y="3"/>
                  </a:cxn>
                  <a:cxn ang="0">
                    <a:pos x="100" y="5"/>
                  </a:cxn>
                  <a:cxn ang="0">
                    <a:pos x="88" y="10"/>
                  </a:cxn>
                  <a:cxn ang="0">
                    <a:pos x="75" y="14"/>
                  </a:cxn>
                  <a:cxn ang="0">
                    <a:pos x="64" y="21"/>
                  </a:cxn>
                  <a:cxn ang="0">
                    <a:pos x="53" y="28"/>
                  </a:cxn>
                  <a:cxn ang="0">
                    <a:pos x="43" y="36"/>
                  </a:cxn>
                  <a:cxn ang="0">
                    <a:pos x="34" y="45"/>
                  </a:cxn>
                  <a:cxn ang="0">
                    <a:pos x="26" y="56"/>
                  </a:cxn>
                  <a:cxn ang="0">
                    <a:pos x="18" y="66"/>
                  </a:cxn>
                  <a:cxn ang="0">
                    <a:pos x="12" y="78"/>
                  </a:cxn>
                  <a:cxn ang="0">
                    <a:pos x="4" y="103"/>
                  </a:cxn>
                  <a:cxn ang="0">
                    <a:pos x="0" y="128"/>
                  </a:cxn>
                  <a:cxn ang="0">
                    <a:pos x="1" y="155"/>
                  </a:cxn>
                  <a:cxn ang="0">
                    <a:pos x="8" y="180"/>
                  </a:cxn>
                  <a:cxn ang="0">
                    <a:pos x="20" y="204"/>
                  </a:cxn>
                  <a:cxn ang="0">
                    <a:pos x="36" y="225"/>
                  </a:cxn>
                  <a:cxn ang="0">
                    <a:pos x="56" y="242"/>
                  </a:cxn>
                  <a:cxn ang="0">
                    <a:pos x="77" y="256"/>
                  </a:cxn>
                  <a:cxn ang="0">
                    <a:pos x="102" y="264"/>
                  </a:cxn>
                  <a:cxn ang="0">
                    <a:pos x="128" y="268"/>
                  </a:cxn>
                  <a:cxn ang="0">
                    <a:pos x="153" y="267"/>
                  </a:cxn>
                  <a:cxn ang="0">
                    <a:pos x="180" y="260"/>
                  </a:cxn>
                </a:cxnLst>
                <a:rect l="0" t="0" r="r" b="b"/>
                <a:pathLst>
                  <a:path w="268" h="268">
                    <a:moveTo>
                      <a:pt x="180" y="260"/>
                    </a:moveTo>
                    <a:lnTo>
                      <a:pt x="192" y="255"/>
                    </a:lnTo>
                    <a:lnTo>
                      <a:pt x="204" y="248"/>
                    </a:lnTo>
                    <a:lnTo>
                      <a:pt x="214" y="241"/>
                    </a:lnTo>
                    <a:lnTo>
                      <a:pt x="225" y="233"/>
                    </a:lnTo>
                    <a:lnTo>
                      <a:pt x="234" y="224"/>
                    </a:lnTo>
                    <a:lnTo>
                      <a:pt x="242" y="214"/>
                    </a:lnTo>
                    <a:lnTo>
                      <a:pt x="250" y="202"/>
                    </a:lnTo>
                    <a:lnTo>
                      <a:pt x="256" y="191"/>
                    </a:lnTo>
                    <a:lnTo>
                      <a:pt x="265" y="165"/>
                    </a:lnTo>
                    <a:lnTo>
                      <a:pt x="268" y="140"/>
                    </a:lnTo>
                    <a:lnTo>
                      <a:pt x="266" y="113"/>
                    </a:lnTo>
                    <a:lnTo>
                      <a:pt x="260" y="88"/>
                    </a:lnTo>
                    <a:lnTo>
                      <a:pt x="255" y="76"/>
                    </a:lnTo>
                    <a:lnTo>
                      <a:pt x="249" y="65"/>
                    </a:lnTo>
                    <a:lnTo>
                      <a:pt x="241" y="55"/>
                    </a:lnTo>
                    <a:lnTo>
                      <a:pt x="233" y="44"/>
                    </a:lnTo>
                    <a:lnTo>
                      <a:pt x="224" y="35"/>
                    </a:lnTo>
                    <a:lnTo>
                      <a:pt x="213" y="27"/>
                    </a:lnTo>
                    <a:lnTo>
                      <a:pt x="202" y="19"/>
                    </a:lnTo>
                    <a:lnTo>
                      <a:pt x="190" y="13"/>
                    </a:lnTo>
                    <a:lnTo>
                      <a:pt x="178" y="9"/>
                    </a:lnTo>
                    <a:lnTo>
                      <a:pt x="165" y="4"/>
                    </a:lnTo>
                    <a:lnTo>
                      <a:pt x="152" y="2"/>
                    </a:lnTo>
                    <a:lnTo>
                      <a:pt x="140" y="0"/>
                    </a:lnTo>
                    <a:lnTo>
                      <a:pt x="127" y="2"/>
                    </a:lnTo>
                    <a:lnTo>
                      <a:pt x="113" y="3"/>
                    </a:lnTo>
                    <a:lnTo>
                      <a:pt x="100" y="5"/>
                    </a:lnTo>
                    <a:lnTo>
                      <a:pt x="88" y="10"/>
                    </a:lnTo>
                    <a:lnTo>
                      <a:pt x="75" y="14"/>
                    </a:lnTo>
                    <a:lnTo>
                      <a:pt x="64" y="21"/>
                    </a:lnTo>
                    <a:lnTo>
                      <a:pt x="53" y="28"/>
                    </a:lnTo>
                    <a:lnTo>
                      <a:pt x="43" y="36"/>
                    </a:lnTo>
                    <a:lnTo>
                      <a:pt x="34" y="45"/>
                    </a:lnTo>
                    <a:lnTo>
                      <a:pt x="26" y="56"/>
                    </a:lnTo>
                    <a:lnTo>
                      <a:pt x="18" y="66"/>
                    </a:lnTo>
                    <a:lnTo>
                      <a:pt x="12" y="78"/>
                    </a:lnTo>
                    <a:lnTo>
                      <a:pt x="4" y="103"/>
                    </a:lnTo>
                    <a:lnTo>
                      <a:pt x="0" y="128"/>
                    </a:lnTo>
                    <a:lnTo>
                      <a:pt x="1" y="155"/>
                    </a:lnTo>
                    <a:lnTo>
                      <a:pt x="8" y="180"/>
                    </a:lnTo>
                    <a:lnTo>
                      <a:pt x="20" y="204"/>
                    </a:lnTo>
                    <a:lnTo>
                      <a:pt x="36" y="225"/>
                    </a:lnTo>
                    <a:lnTo>
                      <a:pt x="56" y="242"/>
                    </a:lnTo>
                    <a:lnTo>
                      <a:pt x="77" y="256"/>
                    </a:lnTo>
                    <a:lnTo>
                      <a:pt x="102" y="264"/>
                    </a:lnTo>
                    <a:lnTo>
                      <a:pt x="128" y="268"/>
                    </a:lnTo>
                    <a:lnTo>
                      <a:pt x="153" y="267"/>
                    </a:lnTo>
                    <a:lnTo>
                      <a:pt x="180" y="26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s-ES" sz="2400">
                  <a:latin typeface="+mj-lt"/>
                </a:endParaRPr>
              </a:p>
            </p:txBody>
          </p:sp>
          <p:sp>
            <p:nvSpPr>
              <p:cNvPr id="133" name="Freeform 132"/>
              <p:cNvSpPr>
                <a:spLocks/>
              </p:cNvSpPr>
              <p:nvPr/>
            </p:nvSpPr>
            <p:spPr bwMode="auto">
              <a:xfrm>
                <a:off x="5873674" y="2082438"/>
                <a:ext cx="38930" cy="36587"/>
              </a:xfrm>
              <a:custGeom>
                <a:avLst/>
                <a:gdLst/>
                <a:ahLst/>
                <a:cxnLst>
                  <a:cxn ang="0">
                    <a:pos x="5" y="137"/>
                  </a:cxn>
                  <a:cxn ang="0">
                    <a:pos x="1" y="117"/>
                  </a:cxn>
                  <a:cxn ang="0">
                    <a:pos x="0" y="97"/>
                  </a:cxn>
                  <a:cxn ang="0">
                    <a:pos x="2" y="77"/>
                  </a:cxn>
                  <a:cxn ang="0">
                    <a:pos x="9" y="58"/>
                  </a:cxn>
                  <a:cxn ang="0">
                    <a:pos x="13" y="49"/>
                  </a:cxn>
                  <a:cxn ang="0">
                    <a:pos x="19" y="41"/>
                  </a:cxn>
                  <a:cxn ang="0">
                    <a:pos x="25" y="34"/>
                  </a:cxn>
                  <a:cxn ang="0">
                    <a:pos x="32" y="27"/>
                  </a:cxn>
                  <a:cxn ang="0">
                    <a:pos x="40" y="20"/>
                  </a:cxn>
                  <a:cxn ang="0">
                    <a:pos x="48" y="15"/>
                  </a:cxn>
                  <a:cxn ang="0">
                    <a:pos x="57" y="10"/>
                  </a:cxn>
                  <a:cxn ang="0">
                    <a:pos x="66" y="7"/>
                  </a:cxn>
                  <a:cxn ang="0">
                    <a:pos x="75" y="3"/>
                  </a:cxn>
                  <a:cxn ang="0">
                    <a:pos x="86" y="2"/>
                  </a:cxn>
                  <a:cxn ang="0">
                    <a:pos x="95" y="0"/>
                  </a:cxn>
                  <a:cxn ang="0">
                    <a:pos x="105" y="0"/>
                  </a:cxn>
                  <a:cxn ang="0">
                    <a:pos x="115" y="1"/>
                  </a:cxn>
                  <a:cxn ang="0">
                    <a:pos x="125" y="2"/>
                  </a:cxn>
                  <a:cxn ang="0">
                    <a:pos x="134" y="5"/>
                  </a:cxn>
                  <a:cxn ang="0">
                    <a:pos x="143" y="9"/>
                  </a:cxn>
                  <a:cxn ang="0">
                    <a:pos x="153" y="14"/>
                  </a:cxn>
                  <a:cxn ang="0">
                    <a:pos x="161" y="19"/>
                  </a:cxn>
                  <a:cxn ang="0">
                    <a:pos x="169" y="25"/>
                  </a:cxn>
                  <a:cxn ang="0">
                    <a:pos x="176" y="32"/>
                  </a:cxn>
                  <a:cxn ang="0">
                    <a:pos x="182" y="39"/>
                  </a:cxn>
                  <a:cxn ang="0">
                    <a:pos x="188" y="47"/>
                  </a:cxn>
                  <a:cxn ang="0">
                    <a:pos x="193" y="56"/>
                  </a:cxn>
                  <a:cxn ang="0">
                    <a:pos x="196" y="65"/>
                  </a:cxn>
                  <a:cxn ang="0">
                    <a:pos x="202" y="85"/>
                  </a:cxn>
                  <a:cxn ang="0">
                    <a:pos x="203" y="106"/>
                  </a:cxn>
                  <a:cxn ang="0">
                    <a:pos x="201" y="125"/>
                  </a:cxn>
                  <a:cxn ang="0">
                    <a:pos x="194" y="144"/>
                  </a:cxn>
                  <a:cxn ang="0">
                    <a:pos x="189" y="153"/>
                  </a:cxn>
                  <a:cxn ang="0">
                    <a:pos x="184" y="161"/>
                  </a:cxn>
                  <a:cxn ang="0">
                    <a:pos x="178" y="169"/>
                  </a:cxn>
                  <a:cxn ang="0">
                    <a:pos x="171" y="176"/>
                  </a:cxn>
                  <a:cxn ang="0">
                    <a:pos x="163" y="183"/>
                  </a:cxn>
                  <a:cxn ang="0">
                    <a:pos x="155" y="189"/>
                  </a:cxn>
                  <a:cxn ang="0">
                    <a:pos x="146" y="193"/>
                  </a:cxn>
                  <a:cxn ang="0">
                    <a:pos x="136" y="197"/>
                  </a:cxn>
                  <a:cxn ang="0">
                    <a:pos x="117" y="203"/>
                  </a:cxn>
                  <a:cxn ang="0">
                    <a:pos x="96" y="204"/>
                  </a:cxn>
                  <a:cxn ang="0">
                    <a:pos x="77" y="200"/>
                  </a:cxn>
                  <a:cxn ang="0">
                    <a:pos x="58" y="194"/>
                  </a:cxn>
                  <a:cxn ang="0">
                    <a:pos x="41" y="184"/>
                  </a:cxn>
                  <a:cxn ang="0">
                    <a:pos x="27" y="171"/>
                  </a:cxn>
                  <a:cxn ang="0">
                    <a:pos x="15" y="155"/>
                  </a:cxn>
                  <a:cxn ang="0">
                    <a:pos x="5" y="137"/>
                  </a:cxn>
                </a:cxnLst>
                <a:rect l="0" t="0" r="r" b="b"/>
                <a:pathLst>
                  <a:path w="203" h="204">
                    <a:moveTo>
                      <a:pt x="5" y="137"/>
                    </a:moveTo>
                    <a:lnTo>
                      <a:pt x="1" y="117"/>
                    </a:lnTo>
                    <a:lnTo>
                      <a:pt x="0" y="97"/>
                    </a:lnTo>
                    <a:lnTo>
                      <a:pt x="2" y="77"/>
                    </a:lnTo>
                    <a:lnTo>
                      <a:pt x="9" y="58"/>
                    </a:lnTo>
                    <a:lnTo>
                      <a:pt x="13" y="49"/>
                    </a:lnTo>
                    <a:lnTo>
                      <a:pt x="19" y="41"/>
                    </a:lnTo>
                    <a:lnTo>
                      <a:pt x="25" y="34"/>
                    </a:lnTo>
                    <a:lnTo>
                      <a:pt x="32" y="27"/>
                    </a:lnTo>
                    <a:lnTo>
                      <a:pt x="40" y="20"/>
                    </a:lnTo>
                    <a:lnTo>
                      <a:pt x="48" y="15"/>
                    </a:lnTo>
                    <a:lnTo>
                      <a:pt x="57" y="10"/>
                    </a:lnTo>
                    <a:lnTo>
                      <a:pt x="66" y="7"/>
                    </a:lnTo>
                    <a:lnTo>
                      <a:pt x="75" y="3"/>
                    </a:lnTo>
                    <a:lnTo>
                      <a:pt x="86" y="2"/>
                    </a:lnTo>
                    <a:lnTo>
                      <a:pt x="95" y="0"/>
                    </a:lnTo>
                    <a:lnTo>
                      <a:pt x="105" y="0"/>
                    </a:lnTo>
                    <a:lnTo>
                      <a:pt x="115" y="1"/>
                    </a:lnTo>
                    <a:lnTo>
                      <a:pt x="125" y="2"/>
                    </a:lnTo>
                    <a:lnTo>
                      <a:pt x="134" y="5"/>
                    </a:lnTo>
                    <a:lnTo>
                      <a:pt x="143" y="9"/>
                    </a:lnTo>
                    <a:lnTo>
                      <a:pt x="153" y="14"/>
                    </a:lnTo>
                    <a:lnTo>
                      <a:pt x="161" y="19"/>
                    </a:lnTo>
                    <a:lnTo>
                      <a:pt x="169" y="25"/>
                    </a:lnTo>
                    <a:lnTo>
                      <a:pt x="176" y="32"/>
                    </a:lnTo>
                    <a:lnTo>
                      <a:pt x="182" y="39"/>
                    </a:lnTo>
                    <a:lnTo>
                      <a:pt x="188" y="47"/>
                    </a:lnTo>
                    <a:lnTo>
                      <a:pt x="193" y="56"/>
                    </a:lnTo>
                    <a:lnTo>
                      <a:pt x="196" y="65"/>
                    </a:lnTo>
                    <a:lnTo>
                      <a:pt x="202" y="85"/>
                    </a:lnTo>
                    <a:lnTo>
                      <a:pt x="203" y="106"/>
                    </a:lnTo>
                    <a:lnTo>
                      <a:pt x="201" y="125"/>
                    </a:lnTo>
                    <a:lnTo>
                      <a:pt x="194" y="144"/>
                    </a:lnTo>
                    <a:lnTo>
                      <a:pt x="189" y="153"/>
                    </a:lnTo>
                    <a:lnTo>
                      <a:pt x="184" y="161"/>
                    </a:lnTo>
                    <a:lnTo>
                      <a:pt x="178" y="169"/>
                    </a:lnTo>
                    <a:lnTo>
                      <a:pt x="171" y="176"/>
                    </a:lnTo>
                    <a:lnTo>
                      <a:pt x="163" y="183"/>
                    </a:lnTo>
                    <a:lnTo>
                      <a:pt x="155" y="189"/>
                    </a:lnTo>
                    <a:lnTo>
                      <a:pt x="146" y="193"/>
                    </a:lnTo>
                    <a:lnTo>
                      <a:pt x="136" y="197"/>
                    </a:lnTo>
                    <a:lnTo>
                      <a:pt x="117" y="203"/>
                    </a:lnTo>
                    <a:lnTo>
                      <a:pt x="96" y="204"/>
                    </a:lnTo>
                    <a:lnTo>
                      <a:pt x="77" y="200"/>
                    </a:lnTo>
                    <a:lnTo>
                      <a:pt x="58" y="194"/>
                    </a:lnTo>
                    <a:lnTo>
                      <a:pt x="41" y="184"/>
                    </a:lnTo>
                    <a:lnTo>
                      <a:pt x="27" y="171"/>
                    </a:lnTo>
                    <a:lnTo>
                      <a:pt x="15" y="155"/>
                    </a:lnTo>
                    <a:lnTo>
                      <a:pt x="5" y="137"/>
                    </a:lnTo>
                    <a:close/>
                  </a:path>
                </a:pathLst>
              </a:custGeom>
              <a:solidFill>
                <a:srgbClr val="E89B00"/>
              </a:solidFill>
              <a:ln w="9525">
                <a:noFill/>
                <a:round/>
                <a:headEnd/>
                <a:tailEnd/>
              </a:ln>
            </p:spPr>
            <p:txBody>
              <a:bodyPr vert="horz" wrap="square" lIns="91440" tIns="45720" rIns="91440" bIns="45720" numCol="1" anchor="t" anchorCtr="0" compatLnSpc="1">
                <a:prstTxWarp prst="textNoShape">
                  <a:avLst/>
                </a:prstTxWarp>
              </a:bodyPr>
              <a:lstStyle/>
              <a:p>
                <a:endParaRPr lang="es-ES" sz="2400">
                  <a:latin typeface="+mj-lt"/>
                </a:endParaRPr>
              </a:p>
            </p:txBody>
          </p:sp>
        </p:grpSp>
        <p:sp>
          <p:nvSpPr>
            <p:cNvPr id="113" name="487 CuadroTexto"/>
            <p:cNvSpPr txBox="1"/>
            <p:nvPr/>
          </p:nvSpPr>
          <p:spPr>
            <a:xfrm>
              <a:off x="7756182" y="1269388"/>
              <a:ext cx="612068" cy="430887"/>
            </a:xfrm>
            <a:prstGeom prst="rect">
              <a:avLst/>
            </a:prstGeom>
            <a:noFill/>
          </p:spPr>
          <p:txBody>
            <a:bodyPr wrap="square" lIns="0" tIns="0" rIns="0" bIns="0" rtlCol="0">
              <a:spAutoFit/>
            </a:bodyPr>
            <a:lstStyle/>
            <a:p>
              <a:pPr algn="ctr"/>
              <a:r>
                <a:rPr lang="es-ES_tradnl" sz="1400" b="1" dirty="0">
                  <a:solidFill>
                    <a:schemeClr val="tx1">
                      <a:lumMod val="75000"/>
                      <a:lumOff val="25000"/>
                    </a:schemeClr>
                  </a:solidFill>
                  <a:latin typeface="+mj-lt"/>
                  <a:ea typeface="Tahoma" pitchFamily="34" charset="0"/>
                  <a:cs typeface="Tahoma" pitchFamily="34" charset="0"/>
                </a:rPr>
                <a:t>Código OBJETO</a:t>
              </a:r>
              <a:endParaRPr lang="es-ES" sz="1400" b="1" dirty="0">
                <a:solidFill>
                  <a:schemeClr val="tx1">
                    <a:lumMod val="75000"/>
                    <a:lumOff val="25000"/>
                  </a:schemeClr>
                </a:solidFill>
                <a:latin typeface="+mj-lt"/>
                <a:ea typeface="Tahoma" pitchFamily="34" charset="0"/>
                <a:cs typeface="Tahoma" pitchFamily="34" charset="0"/>
              </a:endParaRPr>
            </a:p>
          </p:txBody>
        </p:sp>
        <p:sp>
          <p:nvSpPr>
            <p:cNvPr id="114" name="523 CuadroTexto"/>
            <p:cNvSpPr txBox="1"/>
            <p:nvPr/>
          </p:nvSpPr>
          <p:spPr>
            <a:xfrm>
              <a:off x="7664000" y="2591585"/>
              <a:ext cx="796432" cy="323165"/>
            </a:xfrm>
            <a:prstGeom prst="rect">
              <a:avLst/>
            </a:prstGeom>
            <a:noFill/>
          </p:spPr>
          <p:txBody>
            <a:bodyPr wrap="square" lIns="0" tIns="0" rIns="0" bIns="0" rtlCol="0">
              <a:spAutoFit/>
            </a:bodyPr>
            <a:lstStyle>
              <a:defPPr>
                <a:defRPr lang="es-ES"/>
              </a:defPPr>
              <a:lvl1pPr algn="ctr">
                <a:defRPr sz="800" b="1">
                  <a:solidFill>
                    <a:schemeClr val="tx1">
                      <a:lumMod val="75000"/>
                      <a:lumOff val="25000"/>
                    </a:schemeClr>
                  </a:solidFill>
                  <a:latin typeface="+mj-lt"/>
                  <a:ea typeface="Tahoma" pitchFamily="34" charset="0"/>
                  <a:cs typeface="Tahoma" pitchFamily="34" charset="0"/>
                </a:defRPr>
              </a:lvl1pPr>
            </a:lstStyle>
            <a:p>
              <a:r>
                <a:rPr lang="es-ES_tradnl" sz="1050" dirty="0">
                  <a:solidFill>
                    <a:srgbClr val="C00000"/>
                  </a:solidFill>
                </a:rPr>
                <a:t>Errores y</a:t>
              </a:r>
            </a:p>
            <a:p>
              <a:r>
                <a:rPr lang="es-ES_tradnl" sz="1050" dirty="0">
                  <a:solidFill>
                    <a:srgbClr val="C00000"/>
                  </a:solidFill>
                </a:rPr>
                <a:t>Advertencias</a:t>
              </a:r>
              <a:endParaRPr lang="es-ES" sz="1050" dirty="0">
                <a:solidFill>
                  <a:srgbClr val="C00000"/>
                </a:solidFill>
              </a:endParaRPr>
            </a:p>
          </p:txBody>
        </p:sp>
        <p:sp>
          <p:nvSpPr>
            <p:cNvPr id="115" name="116 Rectángulo redondeado"/>
            <p:cNvSpPr/>
            <p:nvPr/>
          </p:nvSpPr>
          <p:spPr>
            <a:xfrm>
              <a:off x="5879989" y="2226613"/>
              <a:ext cx="1070262" cy="322741"/>
            </a:xfrm>
            <a:prstGeom prst="roundRect">
              <a:avLst>
                <a:gd name="adj" fmla="val 4755"/>
              </a:avLst>
            </a:prstGeom>
            <a:solidFill>
              <a:srgbClr val="FFEFEF"/>
            </a:solidFill>
            <a:ln w="63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lnSpc>
                  <a:spcPts val="1000"/>
                </a:lnSpc>
              </a:pPr>
              <a:r>
                <a:rPr lang="es-ES_tradnl" sz="1000" dirty="0">
                  <a:solidFill>
                    <a:srgbClr val="C00000"/>
                  </a:solidFill>
                  <a:latin typeface="+mj-lt"/>
                  <a:ea typeface="Tahoma" pitchFamily="34" charset="0"/>
                  <a:cs typeface="Tahoma" pitchFamily="34" charset="0"/>
                </a:rPr>
                <a:t>Lista de errores </a:t>
              </a:r>
            </a:p>
            <a:p>
              <a:pPr algn="ctr">
                <a:lnSpc>
                  <a:spcPts val="1000"/>
                </a:lnSpc>
              </a:pPr>
              <a:r>
                <a:rPr lang="es-ES_tradnl" sz="1000" dirty="0">
                  <a:solidFill>
                    <a:srgbClr val="C00000"/>
                  </a:solidFill>
                  <a:latin typeface="+mj-lt"/>
                  <a:ea typeface="Tahoma" pitchFamily="34" charset="0"/>
                  <a:cs typeface="Tahoma" pitchFamily="34" charset="0"/>
                </a:rPr>
                <a:t>y advertencias</a:t>
              </a:r>
              <a:endParaRPr lang="es-ES" sz="1000" dirty="0" err="1">
                <a:solidFill>
                  <a:srgbClr val="C00000"/>
                </a:solidFill>
                <a:latin typeface="+mj-lt"/>
                <a:ea typeface="Tahoma" pitchFamily="34" charset="0"/>
                <a:cs typeface="Tahoma" pitchFamily="34" charset="0"/>
              </a:endParaRPr>
            </a:p>
          </p:txBody>
        </p:sp>
        <p:sp>
          <p:nvSpPr>
            <p:cNvPr id="116" name="68 Rectángulo redondeado"/>
            <p:cNvSpPr/>
            <p:nvPr/>
          </p:nvSpPr>
          <p:spPr>
            <a:xfrm>
              <a:off x="5245575" y="900933"/>
              <a:ext cx="2100904" cy="1800471"/>
            </a:xfrm>
            <a:prstGeom prst="roundRect">
              <a:avLst>
                <a:gd name="adj" fmla="val 3206"/>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b="1" dirty="0" err="1">
                <a:solidFill>
                  <a:srgbClr val="008000"/>
                </a:solidFill>
                <a:latin typeface="+mj-lt"/>
                <a:ea typeface="Tahoma" pitchFamily="34" charset="0"/>
                <a:cs typeface="Tahoma" pitchFamily="34" charset="0"/>
              </a:endParaRPr>
            </a:p>
          </p:txBody>
        </p:sp>
        <p:sp>
          <p:nvSpPr>
            <p:cNvPr id="117" name="69 Rectángulo redondeado"/>
            <p:cNvSpPr/>
            <p:nvPr/>
          </p:nvSpPr>
          <p:spPr>
            <a:xfrm>
              <a:off x="5413929" y="772848"/>
              <a:ext cx="1764196" cy="296113"/>
            </a:xfrm>
            <a:prstGeom prst="round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_tradnl" sz="1400" dirty="0">
                  <a:solidFill>
                    <a:schemeClr val="tx1"/>
                  </a:solidFill>
                  <a:latin typeface="+mj-lt"/>
                  <a:ea typeface="Tahoma" pitchFamily="34" charset="0"/>
                  <a:cs typeface="Tahoma" pitchFamily="34" charset="0"/>
                </a:rPr>
                <a:t>Generador de CÓDIGO</a:t>
              </a:r>
              <a:endParaRPr lang="es-ES" sz="1400" dirty="0">
                <a:solidFill>
                  <a:schemeClr val="tx1"/>
                </a:solidFill>
                <a:latin typeface="+mj-lt"/>
                <a:ea typeface="Tahoma" pitchFamily="34" charset="0"/>
                <a:cs typeface="Tahoma" pitchFamily="34" charset="0"/>
              </a:endParaRPr>
            </a:p>
          </p:txBody>
        </p:sp>
        <p:sp>
          <p:nvSpPr>
            <p:cNvPr id="118" name="Rectángulo redondeado 117"/>
            <p:cNvSpPr/>
            <p:nvPr/>
          </p:nvSpPr>
          <p:spPr>
            <a:xfrm>
              <a:off x="5312554" y="1731267"/>
              <a:ext cx="1954951" cy="367299"/>
            </a:xfrm>
            <a:prstGeom prst="roundRect">
              <a:avLst/>
            </a:prstGeom>
            <a:solidFill>
              <a:schemeClr val="accent3">
                <a:lumMod val="20000"/>
                <a:lumOff val="80000"/>
              </a:schemeClr>
            </a:solidFill>
            <a:ln w="95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 sz="1200" dirty="0">
                  <a:solidFill>
                    <a:schemeClr val="tx1"/>
                  </a:solidFill>
                </a:rPr>
                <a:t>Generación de código</a:t>
              </a:r>
            </a:p>
          </p:txBody>
        </p:sp>
        <p:sp>
          <p:nvSpPr>
            <p:cNvPr id="119" name="Rectángulo redondeado 118"/>
            <p:cNvSpPr/>
            <p:nvPr/>
          </p:nvSpPr>
          <p:spPr>
            <a:xfrm>
              <a:off x="5304880" y="1091692"/>
              <a:ext cx="930856" cy="449193"/>
            </a:xfrm>
            <a:prstGeom prst="roundRect">
              <a:avLst/>
            </a:prstGeom>
            <a:solidFill>
              <a:schemeClr val="bg2">
                <a:lumMod val="90000"/>
              </a:schemeClr>
            </a:solid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 sz="1200" dirty="0">
                  <a:solidFill>
                    <a:schemeClr val="tx1"/>
                  </a:solidFill>
                </a:rPr>
                <a:t>Optimización de código</a:t>
              </a:r>
            </a:p>
          </p:txBody>
        </p:sp>
        <p:sp>
          <p:nvSpPr>
            <p:cNvPr id="120" name="Rectángulo redondeado 119"/>
            <p:cNvSpPr/>
            <p:nvPr/>
          </p:nvSpPr>
          <p:spPr>
            <a:xfrm>
              <a:off x="6329275" y="1080216"/>
              <a:ext cx="930856" cy="449193"/>
            </a:xfrm>
            <a:prstGeom prst="roundRect">
              <a:avLst/>
            </a:prstGeom>
            <a:solidFill>
              <a:schemeClr val="bg2">
                <a:lumMod val="90000"/>
              </a:schemeClr>
            </a:solid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 sz="1200" dirty="0">
                  <a:solidFill>
                    <a:schemeClr val="tx1"/>
                  </a:solidFill>
                </a:rPr>
                <a:t>Gestión de memoria</a:t>
              </a:r>
            </a:p>
          </p:txBody>
        </p:sp>
        <p:cxnSp>
          <p:nvCxnSpPr>
            <p:cNvPr id="121" name="429 Conector recto"/>
            <p:cNvCxnSpPr/>
            <p:nvPr/>
          </p:nvCxnSpPr>
          <p:spPr>
            <a:xfrm>
              <a:off x="5744302" y="1540885"/>
              <a:ext cx="0" cy="190382"/>
            </a:xfrm>
            <a:prstGeom prst="line">
              <a:avLst/>
            </a:prstGeom>
            <a:noFill/>
            <a:ln w="12700">
              <a:solidFill>
                <a:schemeClr val="tx1">
                  <a:lumMod val="50000"/>
                  <a:lumOff val="50000"/>
                </a:schemeClr>
              </a:solidFill>
              <a:headEnd type="oval" w="sm" len="sm"/>
              <a:tailEnd type="arrow" w="sm" len="sm"/>
            </a:ln>
            <a:effectLst>
              <a:outerShdw blurRad="25400" dist="38100" dir="5400000" sx="98000" sy="98000" algn="ctr" rotWithShape="0">
                <a:srgbClr val="000000">
                  <a:alpha val="38000"/>
                </a:srgb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122" name="429 Conector recto"/>
            <p:cNvCxnSpPr/>
            <p:nvPr/>
          </p:nvCxnSpPr>
          <p:spPr>
            <a:xfrm>
              <a:off x="6788418" y="1540885"/>
              <a:ext cx="0" cy="190382"/>
            </a:xfrm>
            <a:prstGeom prst="line">
              <a:avLst/>
            </a:prstGeom>
            <a:noFill/>
            <a:ln w="12700">
              <a:solidFill>
                <a:schemeClr val="tx1">
                  <a:lumMod val="50000"/>
                  <a:lumOff val="50000"/>
                </a:schemeClr>
              </a:solidFill>
              <a:headEnd type="oval" w="sm" len="sm"/>
              <a:tailEnd type="arrow" w="sm" len="sm"/>
            </a:ln>
            <a:effectLst>
              <a:outerShdw blurRad="25400" dist="38100" dir="5400000" sx="98000" sy="98000" algn="ctr" rotWithShape="0">
                <a:srgbClr val="000000">
                  <a:alpha val="38000"/>
                </a:srgb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123" name="394 Conector recto"/>
            <p:cNvCxnSpPr>
              <a:endCxn id="118" idx="1"/>
            </p:cNvCxnSpPr>
            <p:nvPr/>
          </p:nvCxnSpPr>
          <p:spPr>
            <a:xfrm>
              <a:off x="4952214" y="1675091"/>
              <a:ext cx="360340" cy="239826"/>
            </a:xfrm>
            <a:prstGeom prst="line">
              <a:avLst/>
            </a:prstGeom>
            <a:noFill/>
            <a:ln w="12700">
              <a:headEnd type="oval" w="sm" len="sm"/>
              <a:tailEnd type="arrow" w="sm" len="sm"/>
            </a:ln>
            <a:effectLst>
              <a:outerShdw blurRad="25400" dist="38100" dir="5400000" sx="98000" sy="98000" algn="ctr" rotWithShape="0">
                <a:srgbClr val="000000">
                  <a:alpha val="38000"/>
                </a:srgb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124" name="151 Documento"/>
            <p:cNvSpPr/>
            <p:nvPr/>
          </p:nvSpPr>
          <p:spPr>
            <a:xfrm>
              <a:off x="7937968" y="2245052"/>
              <a:ext cx="201482" cy="274806"/>
            </a:xfrm>
            <a:prstGeom prst="flowChartDocument">
              <a:avLst/>
            </a:prstGeom>
            <a:noFill/>
            <a:ln w="12700">
              <a:solidFill>
                <a:srgbClr val="C00000"/>
              </a:solidFill>
              <a:headEnd type="oval" w="sm" len="sm"/>
              <a:tailEnd type="arrow" w="sm" len="sm"/>
            </a:ln>
            <a:effectLst>
              <a:outerShdw blurRad="25400" dist="38100" dir="5400000" sx="98000" sy="98000" algn="ctr" rotWithShape="0">
                <a:srgbClr val="000000">
                  <a:alpha val="3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200">
                <a:solidFill>
                  <a:schemeClr val="tx1"/>
                </a:solidFill>
                <a:latin typeface="+mj-lt"/>
              </a:endParaRPr>
            </a:p>
          </p:txBody>
        </p:sp>
        <p:cxnSp>
          <p:nvCxnSpPr>
            <p:cNvPr id="125" name="437 Conector recto"/>
            <p:cNvCxnSpPr>
              <a:stCxn id="115" idx="3"/>
              <a:endCxn id="124" idx="1"/>
            </p:cNvCxnSpPr>
            <p:nvPr/>
          </p:nvCxnSpPr>
          <p:spPr>
            <a:xfrm flipV="1">
              <a:off x="6950251" y="2382455"/>
              <a:ext cx="987717" cy="5529"/>
            </a:xfrm>
            <a:prstGeom prst="line">
              <a:avLst/>
            </a:prstGeom>
            <a:noFill/>
            <a:ln w="12700">
              <a:solidFill>
                <a:srgbClr val="C00000"/>
              </a:solidFill>
              <a:headEnd type="oval" w="sm" len="sm"/>
              <a:tailEnd type="arrow" w="sm" len="sm"/>
            </a:ln>
            <a:effectLst>
              <a:outerShdw blurRad="25400" dist="38100" dir="5400000" sx="98000" sy="98000" algn="ctr" rotWithShape="0">
                <a:srgbClr val="000000">
                  <a:alpha val="38000"/>
                </a:srgb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126" name="436 Conector recto"/>
            <p:cNvCxnSpPr>
              <a:stCxn id="118" idx="3"/>
            </p:cNvCxnSpPr>
            <p:nvPr/>
          </p:nvCxnSpPr>
          <p:spPr>
            <a:xfrm flipV="1">
              <a:off x="7267505" y="1914916"/>
              <a:ext cx="584912" cy="1"/>
            </a:xfrm>
            <a:prstGeom prst="line">
              <a:avLst/>
            </a:prstGeom>
            <a:noFill/>
            <a:ln w="12700">
              <a:headEnd type="oval" w="sm" len="sm"/>
              <a:tailEnd type="arrow" w="sm" len="sm"/>
            </a:ln>
            <a:effectLst>
              <a:outerShdw blurRad="25400" dist="38100" dir="5400000" sx="98000" sy="98000" algn="ctr" rotWithShape="0">
                <a:srgbClr val="000000">
                  <a:alpha val="38000"/>
                </a:srgb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127" name="429 Conector recto"/>
            <p:cNvCxnSpPr/>
            <p:nvPr/>
          </p:nvCxnSpPr>
          <p:spPr>
            <a:xfrm flipH="1">
              <a:off x="4936985" y="2062298"/>
              <a:ext cx="375570" cy="237216"/>
            </a:xfrm>
            <a:prstGeom prst="line">
              <a:avLst/>
            </a:prstGeom>
            <a:noFill/>
            <a:ln w="12700">
              <a:solidFill>
                <a:schemeClr val="tx1">
                  <a:lumMod val="50000"/>
                  <a:lumOff val="50000"/>
                </a:schemeClr>
              </a:solidFill>
              <a:headEnd type="oval" w="sm" len="sm"/>
              <a:tailEnd type="arrow" w="sm" len="sm"/>
            </a:ln>
            <a:effectLst/>
          </p:spPr>
          <p:style>
            <a:lnRef idx="2">
              <a:schemeClr val="accent1">
                <a:shade val="50000"/>
              </a:schemeClr>
            </a:lnRef>
            <a:fillRef idx="1">
              <a:schemeClr val="accent1"/>
            </a:fillRef>
            <a:effectRef idx="0">
              <a:schemeClr val="accent1"/>
            </a:effectRef>
            <a:fontRef idx="minor">
              <a:schemeClr val="lt1"/>
            </a:fontRef>
          </p:style>
        </p:cxnSp>
        <p:sp>
          <p:nvSpPr>
            <p:cNvPr id="128" name="128 Forma libre"/>
            <p:cNvSpPr/>
            <p:nvPr/>
          </p:nvSpPr>
          <p:spPr>
            <a:xfrm>
              <a:off x="5012212" y="1915973"/>
              <a:ext cx="867419" cy="551804"/>
            </a:xfrm>
            <a:custGeom>
              <a:avLst/>
              <a:gdLst>
                <a:gd name="connsiteX0" fmla="*/ 64513 w 249637"/>
                <a:gd name="connsiteY0" fmla="*/ 0 h 472160"/>
                <a:gd name="connsiteX1" fmla="*/ 148660 w 249637"/>
                <a:gd name="connsiteY1" fmla="*/ 95367 h 472160"/>
                <a:gd name="connsiteX2" fmla="*/ 131830 w 249637"/>
                <a:gd name="connsiteY2" fmla="*/ 263662 h 472160"/>
                <a:gd name="connsiteX3" fmla="*/ 19634 w 249637"/>
                <a:gd name="connsiteY3" fmla="*/ 437566 h 472160"/>
                <a:gd name="connsiteX4" fmla="*/ 249637 w 249637"/>
                <a:gd name="connsiteY4" fmla="*/ 471225 h 472160"/>
                <a:gd name="connsiteX0" fmla="*/ 47209 w 560106"/>
                <a:gd name="connsiteY0" fmla="*/ 0 h 522595"/>
                <a:gd name="connsiteX1" fmla="*/ 131356 w 560106"/>
                <a:gd name="connsiteY1" fmla="*/ 95367 h 522595"/>
                <a:gd name="connsiteX2" fmla="*/ 114526 w 560106"/>
                <a:gd name="connsiteY2" fmla="*/ 263662 h 522595"/>
                <a:gd name="connsiteX3" fmla="*/ 2330 w 560106"/>
                <a:gd name="connsiteY3" fmla="*/ 437566 h 522595"/>
                <a:gd name="connsiteX4" fmla="*/ 560106 w 560106"/>
                <a:gd name="connsiteY4" fmla="*/ 522592 h 522595"/>
                <a:gd name="connsiteX0" fmla="*/ 7119 w 520016"/>
                <a:gd name="connsiteY0" fmla="*/ 0 h 522595"/>
                <a:gd name="connsiteX1" fmla="*/ 91266 w 520016"/>
                <a:gd name="connsiteY1" fmla="*/ 95367 h 522595"/>
                <a:gd name="connsiteX2" fmla="*/ 74436 w 520016"/>
                <a:gd name="connsiteY2" fmla="*/ 263662 h 522595"/>
                <a:gd name="connsiteX3" fmla="*/ 3212 w 520016"/>
                <a:gd name="connsiteY3" fmla="*/ 437566 h 522595"/>
                <a:gd name="connsiteX4" fmla="*/ 520016 w 520016"/>
                <a:gd name="connsiteY4" fmla="*/ 522592 h 522595"/>
                <a:gd name="connsiteX0" fmla="*/ 7119 w 610154"/>
                <a:gd name="connsiteY0" fmla="*/ 0 h 539716"/>
                <a:gd name="connsiteX1" fmla="*/ 91266 w 610154"/>
                <a:gd name="connsiteY1" fmla="*/ 95367 h 539716"/>
                <a:gd name="connsiteX2" fmla="*/ 74436 w 610154"/>
                <a:gd name="connsiteY2" fmla="*/ 263662 h 539716"/>
                <a:gd name="connsiteX3" fmla="*/ 3212 w 610154"/>
                <a:gd name="connsiteY3" fmla="*/ 437566 h 539716"/>
                <a:gd name="connsiteX4" fmla="*/ 610154 w 610154"/>
                <a:gd name="connsiteY4" fmla="*/ 539714 h 539716"/>
                <a:gd name="connsiteX0" fmla="*/ 7119 w 995588"/>
                <a:gd name="connsiteY0" fmla="*/ 0 h 543663"/>
                <a:gd name="connsiteX1" fmla="*/ 91266 w 995588"/>
                <a:gd name="connsiteY1" fmla="*/ 95367 h 543663"/>
                <a:gd name="connsiteX2" fmla="*/ 74436 w 995588"/>
                <a:gd name="connsiteY2" fmla="*/ 263662 h 543663"/>
                <a:gd name="connsiteX3" fmla="*/ 3212 w 995588"/>
                <a:gd name="connsiteY3" fmla="*/ 437566 h 543663"/>
                <a:gd name="connsiteX4" fmla="*/ 995588 w 995588"/>
                <a:gd name="connsiteY4" fmla="*/ 543661 h 543663"/>
                <a:gd name="connsiteX0" fmla="*/ 7119 w 995588"/>
                <a:gd name="connsiteY0" fmla="*/ 0 h 543663"/>
                <a:gd name="connsiteX1" fmla="*/ 91266 w 995588"/>
                <a:gd name="connsiteY1" fmla="*/ 95367 h 543663"/>
                <a:gd name="connsiteX2" fmla="*/ 74436 w 995588"/>
                <a:gd name="connsiteY2" fmla="*/ 263662 h 543663"/>
                <a:gd name="connsiteX3" fmla="*/ 3212 w 995588"/>
                <a:gd name="connsiteY3" fmla="*/ 437566 h 543663"/>
                <a:gd name="connsiteX4" fmla="*/ 995588 w 995588"/>
                <a:gd name="connsiteY4" fmla="*/ 543661 h 543663"/>
                <a:gd name="connsiteX0" fmla="*/ 0 w 988469"/>
                <a:gd name="connsiteY0" fmla="*/ 0 h 543663"/>
                <a:gd name="connsiteX1" fmla="*/ 84147 w 988469"/>
                <a:gd name="connsiteY1" fmla="*/ 95367 h 543663"/>
                <a:gd name="connsiteX2" fmla="*/ 67317 w 988469"/>
                <a:gd name="connsiteY2" fmla="*/ 263662 h 543663"/>
                <a:gd name="connsiteX3" fmla="*/ 74000 w 988469"/>
                <a:gd name="connsiteY3" fmla="*/ 433619 h 543663"/>
                <a:gd name="connsiteX4" fmla="*/ 988469 w 988469"/>
                <a:gd name="connsiteY4" fmla="*/ 543661 h 543663"/>
                <a:gd name="connsiteX0" fmla="*/ 0 w 988469"/>
                <a:gd name="connsiteY0" fmla="*/ 0 h 543663"/>
                <a:gd name="connsiteX1" fmla="*/ 84147 w 988469"/>
                <a:gd name="connsiteY1" fmla="*/ 95367 h 543663"/>
                <a:gd name="connsiteX2" fmla="*/ 67317 w 988469"/>
                <a:gd name="connsiteY2" fmla="*/ 263662 h 543663"/>
                <a:gd name="connsiteX3" fmla="*/ 74000 w 988469"/>
                <a:gd name="connsiteY3" fmla="*/ 433619 h 543663"/>
                <a:gd name="connsiteX4" fmla="*/ 988469 w 988469"/>
                <a:gd name="connsiteY4" fmla="*/ 543661 h 543663"/>
                <a:gd name="connsiteX0" fmla="*/ 0 w 988469"/>
                <a:gd name="connsiteY0" fmla="*/ 0 h 543664"/>
                <a:gd name="connsiteX1" fmla="*/ 84147 w 988469"/>
                <a:gd name="connsiteY1" fmla="*/ 95367 h 543664"/>
                <a:gd name="connsiteX2" fmla="*/ 67317 w 988469"/>
                <a:gd name="connsiteY2" fmla="*/ 263662 h 543664"/>
                <a:gd name="connsiteX3" fmla="*/ 74000 w 988469"/>
                <a:gd name="connsiteY3" fmla="*/ 433619 h 543664"/>
                <a:gd name="connsiteX4" fmla="*/ 988469 w 988469"/>
                <a:gd name="connsiteY4" fmla="*/ 543661 h 543664"/>
                <a:gd name="connsiteX0" fmla="*/ 0 w 988469"/>
                <a:gd name="connsiteY0" fmla="*/ 0 h 543664"/>
                <a:gd name="connsiteX1" fmla="*/ 84147 w 988469"/>
                <a:gd name="connsiteY1" fmla="*/ 95367 h 543664"/>
                <a:gd name="connsiteX2" fmla="*/ 74000 w 988469"/>
                <a:gd name="connsiteY2" fmla="*/ 433619 h 543664"/>
                <a:gd name="connsiteX3" fmla="*/ 988469 w 988469"/>
                <a:gd name="connsiteY3" fmla="*/ 543661 h 543664"/>
                <a:gd name="connsiteX0" fmla="*/ 0 w 988469"/>
                <a:gd name="connsiteY0" fmla="*/ 0 h 566304"/>
                <a:gd name="connsiteX1" fmla="*/ 84147 w 988469"/>
                <a:gd name="connsiteY1" fmla="*/ 95367 h 566304"/>
                <a:gd name="connsiteX2" fmla="*/ 216593 w 988469"/>
                <a:gd name="connsiteY2" fmla="*/ 534060 h 566304"/>
                <a:gd name="connsiteX3" fmla="*/ 988469 w 988469"/>
                <a:gd name="connsiteY3" fmla="*/ 543661 h 566304"/>
                <a:gd name="connsiteX0" fmla="*/ 0 w 988469"/>
                <a:gd name="connsiteY0" fmla="*/ 0 h 558956"/>
                <a:gd name="connsiteX1" fmla="*/ 84147 w 988469"/>
                <a:gd name="connsiteY1" fmla="*/ 95367 h 558956"/>
                <a:gd name="connsiteX2" fmla="*/ 216593 w 988469"/>
                <a:gd name="connsiteY2" fmla="*/ 534060 h 558956"/>
                <a:gd name="connsiteX3" fmla="*/ 988469 w 988469"/>
                <a:gd name="connsiteY3" fmla="*/ 543661 h 558956"/>
              </a:gdLst>
              <a:ahLst/>
              <a:cxnLst>
                <a:cxn ang="0">
                  <a:pos x="connsiteX0" y="connsiteY0"/>
                </a:cxn>
                <a:cxn ang="0">
                  <a:pos x="connsiteX1" y="connsiteY1"/>
                </a:cxn>
                <a:cxn ang="0">
                  <a:pos x="connsiteX2" y="connsiteY2"/>
                </a:cxn>
                <a:cxn ang="0">
                  <a:pos x="connsiteX3" y="connsiteY3"/>
                </a:cxn>
              </a:cxnLst>
              <a:rect l="l" t="t" r="r" b="b"/>
              <a:pathLst>
                <a:path w="988469" h="558956">
                  <a:moveTo>
                    <a:pt x="0" y="0"/>
                  </a:moveTo>
                  <a:cubicBezTo>
                    <a:pt x="36464" y="25711"/>
                    <a:pt x="48048" y="6357"/>
                    <a:pt x="84147" y="95367"/>
                  </a:cubicBezTo>
                  <a:cubicBezTo>
                    <a:pt x="120246" y="184377"/>
                    <a:pt x="65873" y="459344"/>
                    <a:pt x="216593" y="534060"/>
                  </a:cubicBezTo>
                  <a:cubicBezTo>
                    <a:pt x="362932" y="583493"/>
                    <a:pt x="653665" y="544128"/>
                    <a:pt x="988469" y="543661"/>
                  </a:cubicBezTo>
                </a:path>
              </a:pathLst>
            </a:custGeom>
            <a:noFill/>
            <a:ln w="12700">
              <a:solidFill>
                <a:srgbClr val="C00000"/>
              </a:solidFill>
              <a:headEnd type="oval" w="sm" len="sm"/>
              <a:tailEnd type="arrow" w="sm" len="sm"/>
            </a:ln>
            <a:effectLst>
              <a:outerShdw blurRad="25400" dist="38100" dir="5400000" sx="98000" sy="98000" algn="ctr" rotWithShape="0">
                <a:srgbClr val="000000">
                  <a:alpha val="3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latin typeface="+mj-lt"/>
              </a:endParaRPr>
            </a:p>
          </p:txBody>
        </p:sp>
        <p:sp>
          <p:nvSpPr>
            <p:cNvPr id="129" name="128 Forma libre"/>
            <p:cNvSpPr/>
            <p:nvPr/>
          </p:nvSpPr>
          <p:spPr>
            <a:xfrm>
              <a:off x="5616893" y="2101130"/>
              <a:ext cx="262739" cy="247750"/>
            </a:xfrm>
            <a:custGeom>
              <a:avLst/>
              <a:gdLst>
                <a:gd name="connsiteX0" fmla="*/ 64513 w 249637"/>
                <a:gd name="connsiteY0" fmla="*/ 0 h 472160"/>
                <a:gd name="connsiteX1" fmla="*/ 148660 w 249637"/>
                <a:gd name="connsiteY1" fmla="*/ 95367 h 472160"/>
                <a:gd name="connsiteX2" fmla="*/ 131830 w 249637"/>
                <a:gd name="connsiteY2" fmla="*/ 263662 h 472160"/>
                <a:gd name="connsiteX3" fmla="*/ 19634 w 249637"/>
                <a:gd name="connsiteY3" fmla="*/ 437566 h 472160"/>
                <a:gd name="connsiteX4" fmla="*/ 249637 w 249637"/>
                <a:gd name="connsiteY4" fmla="*/ 471225 h 472160"/>
                <a:gd name="connsiteX0" fmla="*/ 47209 w 560106"/>
                <a:gd name="connsiteY0" fmla="*/ 0 h 522595"/>
                <a:gd name="connsiteX1" fmla="*/ 131356 w 560106"/>
                <a:gd name="connsiteY1" fmla="*/ 95367 h 522595"/>
                <a:gd name="connsiteX2" fmla="*/ 114526 w 560106"/>
                <a:gd name="connsiteY2" fmla="*/ 263662 h 522595"/>
                <a:gd name="connsiteX3" fmla="*/ 2330 w 560106"/>
                <a:gd name="connsiteY3" fmla="*/ 437566 h 522595"/>
                <a:gd name="connsiteX4" fmla="*/ 560106 w 560106"/>
                <a:gd name="connsiteY4" fmla="*/ 522592 h 522595"/>
                <a:gd name="connsiteX0" fmla="*/ 7119 w 520016"/>
                <a:gd name="connsiteY0" fmla="*/ 0 h 522595"/>
                <a:gd name="connsiteX1" fmla="*/ 91266 w 520016"/>
                <a:gd name="connsiteY1" fmla="*/ 95367 h 522595"/>
                <a:gd name="connsiteX2" fmla="*/ 74436 w 520016"/>
                <a:gd name="connsiteY2" fmla="*/ 263662 h 522595"/>
                <a:gd name="connsiteX3" fmla="*/ 3212 w 520016"/>
                <a:gd name="connsiteY3" fmla="*/ 437566 h 522595"/>
                <a:gd name="connsiteX4" fmla="*/ 520016 w 520016"/>
                <a:gd name="connsiteY4" fmla="*/ 522592 h 522595"/>
                <a:gd name="connsiteX0" fmla="*/ 7119 w 610154"/>
                <a:gd name="connsiteY0" fmla="*/ 0 h 539716"/>
                <a:gd name="connsiteX1" fmla="*/ 91266 w 610154"/>
                <a:gd name="connsiteY1" fmla="*/ 95367 h 539716"/>
                <a:gd name="connsiteX2" fmla="*/ 74436 w 610154"/>
                <a:gd name="connsiteY2" fmla="*/ 263662 h 539716"/>
                <a:gd name="connsiteX3" fmla="*/ 3212 w 610154"/>
                <a:gd name="connsiteY3" fmla="*/ 437566 h 539716"/>
                <a:gd name="connsiteX4" fmla="*/ 610154 w 610154"/>
                <a:gd name="connsiteY4" fmla="*/ 539714 h 539716"/>
                <a:gd name="connsiteX0" fmla="*/ 7119 w 995588"/>
                <a:gd name="connsiteY0" fmla="*/ 0 h 543663"/>
                <a:gd name="connsiteX1" fmla="*/ 91266 w 995588"/>
                <a:gd name="connsiteY1" fmla="*/ 95367 h 543663"/>
                <a:gd name="connsiteX2" fmla="*/ 74436 w 995588"/>
                <a:gd name="connsiteY2" fmla="*/ 263662 h 543663"/>
                <a:gd name="connsiteX3" fmla="*/ 3212 w 995588"/>
                <a:gd name="connsiteY3" fmla="*/ 437566 h 543663"/>
                <a:gd name="connsiteX4" fmla="*/ 995588 w 995588"/>
                <a:gd name="connsiteY4" fmla="*/ 543661 h 543663"/>
                <a:gd name="connsiteX0" fmla="*/ 7119 w 995588"/>
                <a:gd name="connsiteY0" fmla="*/ 0 h 543663"/>
                <a:gd name="connsiteX1" fmla="*/ 91266 w 995588"/>
                <a:gd name="connsiteY1" fmla="*/ 95367 h 543663"/>
                <a:gd name="connsiteX2" fmla="*/ 74436 w 995588"/>
                <a:gd name="connsiteY2" fmla="*/ 263662 h 543663"/>
                <a:gd name="connsiteX3" fmla="*/ 3212 w 995588"/>
                <a:gd name="connsiteY3" fmla="*/ 437566 h 543663"/>
                <a:gd name="connsiteX4" fmla="*/ 995588 w 995588"/>
                <a:gd name="connsiteY4" fmla="*/ 543661 h 543663"/>
                <a:gd name="connsiteX0" fmla="*/ 0 w 988469"/>
                <a:gd name="connsiteY0" fmla="*/ 0 h 543663"/>
                <a:gd name="connsiteX1" fmla="*/ 84147 w 988469"/>
                <a:gd name="connsiteY1" fmla="*/ 95367 h 543663"/>
                <a:gd name="connsiteX2" fmla="*/ 67317 w 988469"/>
                <a:gd name="connsiteY2" fmla="*/ 263662 h 543663"/>
                <a:gd name="connsiteX3" fmla="*/ 74000 w 988469"/>
                <a:gd name="connsiteY3" fmla="*/ 433619 h 543663"/>
                <a:gd name="connsiteX4" fmla="*/ 988469 w 988469"/>
                <a:gd name="connsiteY4" fmla="*/ 543661 h 543663"/>
                <a:gd name="connsiteX0" fmla="*/ 0 w 988469"/>
                <a:gd name="connsiteY0" fmla="*/ 0 h 543663"/>
                <a:gd name="connsiteX1" fmla="*/ 84147 w 988469"/>
                <a:gd name="connsiteY1" fmla="*/ 95367 h 543663"/>
                <a:gd name="connsiteX2" fmla="*/ 67317 w 988469"/>
                <a:gd name="connsiteY2" fmla="*/ 263662 h 543663"/>
                <a:gd name="connsiteX3" fmla="*/ 74000 w 988469"/>
                <a:gd name="connsiteY3" fmla="*/ 433619 h 543663"/>
                <a:gd name="connsiteX4" fmla="*/ 988469 w 988469"/>
                <a:gd name="connsiteY4" fmla="*/ 543661 h 543663"/>
                <a:gd name="connsiteX0" fmla="*/ 0 w 988469"/>
                <a:gd name="connsiteY0" fmla="*/ 0 h 543664"/>
                <a:gd name="connsiteX1" fmla="*/ 84147 w 988469"/>
                <a:gd name="connsiteY1" fmla="*/ 95367 h 543664"/>
                <a:gd name="connsiteX2" fmla="*/ 67317 w 988469"/>
                <a:gd name="connsiteY2" fmla="*/ 263662 h 543664"/>
                <a:gd name="connsiteX3" fmla="*/ 74000 w 988469"/>
                <a:gd name="connsiteY3" fmla="*/ 433619 h 543664"/>
                <a:gd name="connsiteX4" fmla="*/ 988469 w 988469"/>
                <a:gd name="connsiteY4" fmla="*/ 543661 h 543664"/>
                <a:gd name="connsiteX0" fmla="*/ 0 w 988469"/>
                <a:gd name="connsiteY0" fmla="*/ 0 h 543664"/>
                <a:gd name="connsiteX1" fmla="*/ 84147 w 988469"/>
                <a:gd name="connsiteY1" fmla="*/ 95367 h 543664"/>
                <a:gd name="connsiteX2" fmla="*/ 74000 w 988469"/>
                <a:gd name="connsiteY2" fmla="*/ 433619 h 543664"/>
                <a:gd name="connsiteX3" fmla="*/ 988469 w 988469"/>
                <a:gd name="connsiteY3" fmla="*/ 543661 h 543664"/>
                <a:gd name="connsiteX0" fmla="*/ 0 w 988469"/>
                <a:gd name="connsiteY0" fmla="*/ 0 h 566304"/>
                <a:gd name="connsiteX1" fmla="*/ 84147 w 988469"/>
                <a:gd name="connsiteY1" fmla="*/ 95367 h 566304"/>
                <a:gd name="connsiteX2" fmla="*/ 216593 w 988469"/>
                <a:gd name="connsiteY2" fmla="*/ 534060 h 566304"/>
                <a:gd name="connsiteX3" fmla="*/ 988469 w 988469"/>
                <a:gd name="connsiteY3" fmla="*/ 543661 h 566304"/>
                <a:gd name="connsiteX0" fmla="*/ 0 w 988469"/>
                <a:gd name="connsiteY0" fmla="*/ 0 h 558956"/>
                <a:gd name="connsiteX1" fmla="*/ 84147 w 988469"/>
                <a:gd name="connsiteY1" fmla="*/ 95367 h 558956"/>
                <a:gd name="connsiteX2" fmla="*/ 216593 w 988469"/>
                <a:gd name="connsiteY2" fmla="*/ 534060 h 558956"/>
                <a:gd name="connsiteX3" fmla="*/ 988469 w 988469"/>
                <a:gd name="connsiteY3" fmla="*/ 543661 h 558956"/>
                <a:gd name="connsiteX0" fmla="*/ 0 w 988469"/>
                <a:gd name="connsiteY0" fmla="*/ 0 h 558956"/>
                <a:gd name="connsiteX1" fmla="*/ 71843 w 988469"/>
                <a:gd name="connsiteY1" fmla="*/ 317303 h 558956"/>
                <a:gd name="connsiteX2" fmla="*/ 216593 w 988469"/>
                <a:gd name="connsiteY2" fmla="*/ 534060 h 558956"/>
                <a:gd name="connsiteX3" fmla="*/ 988469 w 988469"/>
                <a:gd name="connsiteY3" fmla="*/ 543661 h 558956"/>
                <a:gd name="connsiteX0" fmla="*/ 1402 w 989871"/>
                <a:gd name="connsiteY0" fmla="*/ 0 h 558956"/>
                <a:gd name="connsiteX1" fmla="*/ 11725 w 989871"/>
                <a:gd name="connsiteY1" fmla="*/ 335056 h 558956"/>
                <a:gd name="connsiteX2" fmla="*/ 217995 w 989871"/>
                <a:gd name="connsiteY2" fmla="*/ 534060 h 558956"/>
                <a:gd name="connsiteX3" fmla="*/ 989871 w 989871"/>
                <a:gd name="connsiteY3" fmla="*/ 543661 h 558956"/>
              </a:gdLst>
              <a:ahLst/>
              <a:cxnLst>
                <a:cxn ang="0">
                  <a:pos x="connsiteX0" y="connsiteY0"/>
                </a:cxn>
                <a:cxn ang="0">
                  <a:pos x="connsiteX1" y="connsiteY1"/>
                </a:cxn>
                <a:cxn ang="0">
                  <a:pos x="connsiteX2" y="connsiteY2"/>
                </a:cxn>
                <a:cxn ang="0">
                  <a:pos x="connsiteX3" y="connsiteY3"/>
                </a:cxn>
              </a:cxnLst>
              <a:rect l="l" t="t" r="r" b="b"/>
              <a:pathLst>
                <a:path w="989871" h="558956">
                  <a:moveTo>
                    <a:pt x="1402" y="0"/>
                  </a:moveTo>
                  <a:cubicBezTo>
                    <a:pt x="37866" y="25711"/>
                    <a:pt x="-24374" y="246046"/>
                    <a:pt x="11725" y="335056"/>
                  </a:cubicBezTo>
                  <a:cubicBezTo>
                    <a:pt x="47824" y="424066"/>
                    <a:pt x="67275" y="459344"/>
                    <a:pt x="217995" y="534060"/>
                  </a:cubicBezTo>
                  <a:cubicBezTo>
                    <a:pt x="364334" y="583493"/>
                    <a:pt x="655067" y="544128"/>
                    <a:pt x="989871" y="543661"/>
                  </a:cubicBezTo>
                </a:path>
              </a:pathLst>
            </a:custGeom>
            <a:noFill/>
            <a:ln w="12700">
              <a:solidFill>
                <a:srgbClr val="C00000"/>
              </a:solidFill>
              <a:headEnd type="oval" w="sm" len="sm"/>
              <a:tailEnd type="arrow" w="sm" len="sm"/>
            </a:ln>
            <a:effectLst>
              <a:outerShdw blurRad="25400" dist="38100" dir="5400000" sx="98000" sy="98000" algn="ctr" rotWithShape="0">
                <a:srgbClr val="000000">
                  <a:alpha val="3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dirty="0">
                <a:latin typeface="+mj-lt"/>
              </a:endParaRPr>
            </a:p>
          </p:txBody>
        </p:sp>
      </p:grpSp>
    </p:spTree>
    <p:extLst>
      <p:ext uri="{BB962C8B-B14F-4D97-AF65-F5344CB8AC3E}">
        <p14:creationId xmlns:p14="http://schemas.microsoft.com/office/powerpoint/2010/main" val="3300917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Rectángulo 509"/>
          <p:cNvSpPr/>
          <p:nvPr/>
        </p:nvSpPr>
        <p:spPr>
          <a:xfrm>
            <a:off x="0" y="0"/>
            <a:ext cx="467544" cy="6858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48" name="CuadroTexto 2047"/>
          <p:cNvSpPr txBox="1"/>
          <p:nvPr/>
        </p:nvSpPr>
        <p:spPr>
          <a:xfrm>
            <a:off x="6739840" y="6586998"/>
            <a:ext cx="2401619" cy="253916"/>
          </a:xfrm>
          <a:prstGeom prst="rect">
            <a:avLst/>
          </a:prstGeom>
          <a:noFill/>
        </p:spPr>
        <p:txBody>
          <a:bodyPr wrap="none" rtlCol="0">
            <a:spAutoFit/>
          </a:bodyPr>
          <a:lstStyle/>
          <a:p>
            <a:r>
              <a:rPr lang="es-ES" sz="1050" b="1" dirty="0" err="1">
                <a:latin typeface="Calibri Light" panose="020F0302020204030204" pitchFamily="34" charset="0"/>
                <a:cs typeface="Calibri Light" panose="020F0302020204030204" pitchFamily="34" charset="0"/>
              </a:rPr>
              <a:t>PAyL</a:t>
            </a:r>
            <a:r>
              <a:rPr lang="es-ES" sz="1000" dirty="0">
                <a:latin typeface="Calibri Light" panose="020F0302020204030204" pitchFamily="34" charset="0"/>
                <a:cs typeface="Calibri Light" panose="020F0302020204030204" pitchFamily="34" charset="0"/>
              </a:rPr>
              <a:t> – </a:t>
            </a:r>
            <a:r>
              <a:rPr lang="es-ES" sz="1000" b="1" dirty="0">
                <a:latin typeface="Calibri Light" panose="020F0302020204030204" pitchFamily="34" charset="0"/>
                <a:cs typeface="Calibri Light" panose="020F0302020204030204" pitchFamily="34" charset="0"/>
              </a:rPr>
              <a:t>P</a:t>
            </a:r>
            <a:r>
              <a:rPr lang="es-ES" sz="1000" dirty="0">
                <a:latin typeface="Calibri Light" panose="020F0302020204030204" pitchFamily="34" charset="0"/>
                <a:cs typeface="Calibri Light" panose="020F0302020204030204" pitchFamily="34" charset="0"/>
              </a:rPr>
              <a:t>royecto de </a:t>
            </a:r>
            <a:r>
              <a:rPr lang="es-ES" sz="1000" b="1" dirty="0">
                <a:latin typeface="Calibri Light" panose="020F0302020204030204" pitchFamily="34" charset="0"/>
                <a:cs typeface="Calibri Light" panose="020F0302020204030204" pitchFamily="34" charset="0"/>
              </a:rPr>
              <a:t>A</a:t>
            </a:r>
            <a:r>
              <a:rPr lang="es-ES" sz="1000" dirty="0">
                <a:latin typeface="Calibri Light" panose="020F0302020204030204" pitchFamily="34" charset="0"/>
                <a:cs typeface="Calibri Light" panose="020F0302020204030204" pitchFamily="34" charset="0"/>
              </a:rPr>
              <a:t>utómatas </a:t>
            </a:r>
            <a:r>
              <a:rPr lang="es-ES" sz="1000" b="1" dirty="0">
                <a:latin typeface="Calibri Light" panose="020F0302020204030204" pitchFamily="34" charset="0"/>
                <a:cs typeface="Calibri Light" panose="020F0302020204030204" pitchFamily="34" charset="0"/>
              </a:rPr>
              <a:t>y</a:t>
            </a:r>
            <a:r>
              <a:rPr lang="es-ES" sz="1000" dirty="0">
                <a:latin typeface="Calibri Light" panose="020F0302020204030204" pitchFamily="34" charset="0"/>
                <a:cs typeface="Calibri Light" panose="020F0302020204030204" pitchFamily="34" charset="0"/>
              </a:rPr>
              <a:t> </a:t>
            </a:r>
            <a:r>
              <a:rPr lang="es-ES" sz="1000" b="1" dirty="0">
                <a:latin typeface="Calibri Light" panose="020F0302020204030204" pitchFamily="34" charset="0"/>
                <a:cs typeface="Calibri Light" panose="020F0302020204030204" pitchFamily="34" charset="0"/>
              </a:rPr>
              <a:t>L</a:t>
            </a:r>
            <a:r>
              <a:rPr lang="es-ES" sz="1000" dirty="0">
                <a:latin typeface="Calibri Light" panose="020F0302020204030204" pitchFamily="34" charset="0"/>
                <a:cs typeface="Calibri Light" panose="020F0302020204030204" pitchFamily="34" charset="0"/>
              </a:rPr>
              <a:t>enguajes</a:t>
            </a:r>
          </a:p>
        </p:txBody>
      </p:sp>
      <p:pic>
        <p:nvPicPr>
          <p:cNvPr id="53" name="Imagen 52"/>
          <p:cNvPicPr>
            <a:picLocks noChangeAspect="1"/>
          </p:cNvPicPr>
          <p:nvPr/>
        </p:nvPicPr>
        <p:blipFill>
          <a:blip r:embed="rId2"/>
          <a:stretch>
            <a:fillRect/>
          </a:stretch>
        </p:blipFill>
        <p:spPr>
          <a:xfrm>
            <a:off x="3360" y="6607879"/>
            <a:ext cx="464185" cy="253521"/>
          </a:xfrm>
          <a:prstGeom prst="rect">
            <a:avLst/>
          </a:prstGeom>
        </p:spPr>
      </p:pic>
      <p:sp>
        <p:nvSpPr>
          <p:cNvPr id="68" name="CuadroTexto 67"/>
          <p:cNvSpPr txBox="1"/>
          <p:nvPr/>
        </p:nvSpPr>
        <p:spPr>
          <a:xfrm rot="16200000">
            <a:off x="-879757" y="5237343"/>
            <a:ext cx="2214196" cy="369332"/>
          </a:xfrm>
          <a:prstGeom prst="rect">
            <a:avLst/>
          </a:prstGeom>
          <a:noFill/>
        </p:spPr>
        <p:txBody>
          <a:bodyPr wrap="none" rtlCol="0">
            <a:spAutoFit/>
          </a:bodyPr>
          <a:lstStyle/>
          <a:p>
            <a:r>
              <a:rPr lang="es-ES" dirty="0"/>
              <a:t>Analizador Semántico</a:t>
            </a:r>
          </a:p>
        </p:txBody>
      </p:sp>
      <p:sp>
        <p:nvSpPr>
          <p:cNvPr id="76" name="Rectángulo 75"/>
          <p:cNvSpPr/>
          <p:nvPr/>
        </p:nvSpPr>
        <p:spPr>
          <a:xfrm>
            <a:off x="1252704" y="342076"/>
            <a:ext cx="7293720" cy="400110"/>
          </a:xfrm>
          <a:prstGeom prst="rect">
            <a:avLst/>
          </a:prstGeom>
        </p:spPr>
        <p:txBody>
          <a:bodyPr wrap="square">
            <a:spAutoFit/>
          </a:bodyPr>
          <a:lstStyle/>
          <a:p>
            <a:pPr lvl="0"/>
            <a:r>
              <a:rPr lang="es-ES" sz="2000" b="1" dirty="0"/>
              <a:t>Analizador semántico - Funcionamiento</a:t>
            </a:r>
            <a:endParaRPr lang="es-ES" sz="2000" dirty="0"/>
          </a:p>
        </p:txBody>
      </p:sp>
      <p:pic>
        <p:nvPicPr>
          <p:cNvPr id="148" name="Imagen 147"/>
          <p:cNvPicPr>
            <a:picLocks noChangeAspect="1"/>
          </p:cNvPicPr>
          <p:nvPr/>
        </p:nvPicPr>
        <p:blipFill>
          <a:blip r:embed="rId3"/>
          <a:stretch>
            <a:fillRect/>
          </a:stretch>
        </p:blipFill>
        <p:spPr>
          <a:xfrm>
            <a:off x="1043608" y="2247821"/>
            <a:ext cx="2671743" cy="1529006"/>
          </a:xfrm>
          <a:prstGeom prst="rect">
            <a:avLst/>
          </a:prstGeom>
        </p:spPr>
      </p:pic>
      <p:sp>
        <p:nvSpPr>
          <p:cNvPr id="149" name="Rectángulo redondeado 148"/>
          <p:cNvSpPr/>
          <p:nvPr/>
        </p:nvSpPr>
        <p:spPr>
          <a:xfrm>
            <a:off x="4279176" y="2664655"/>
            <a:ext cx="1341702" cy="695339"/>
          </a:xfrm>
          <a:prstGeom prst="roundRect">
            <a:avLst/>
          </a:prstGeom>
          <a:solidFill>
            <a:schemeClr val="accent6">
              <a:lumMod val="20000"/>
              <a:lumOff val="80000"/>
            </a:schemeClr>
          </a:solidFill>
          <a:ln w="9525">
            <a:solidFill>
              <a:schemeClr val="accent6">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 sz="1600" dirty="0">
                <a:solidFill>
                  <a:schemeClr val="tx1"/>
                </a:solidFill>
              </a:rPr>
              <a:t>Analizador semántico</a:t>
            </a:r>
          </a:p>
        </p:txBody>
      </p:sp>
      <p:sp>
        <p:nvSpPr>
          <p:cNvPr id="150" name="Flecha derecha 149"/>
          <p:cNvSpPr/>
          <p:nvPr/>
        </p:nvSpPr>
        <p:spPr>
          <a:xfrm>
            <a:off x="3862952" y="2844006"/>
            <a:ext cx="300184" cy="336636"/>
          </a:xfrm>
          <a:prstGeom prst="rightArrow">
            <a:avLst>
              <a:gd name="adj1" fmla="val 50000"/>
              <a:gd name="adj2" fmla="val 53993"/>
            </a:avLst>
          </a:prstGeom>
          <a:solidFill>
            <a:schemeClr val="bg1">
              <a:lumMod val="95000"/>
            </a:schemeClr>
          </a:solidFill>
          <a:ln>
            <a:solidFill>
              <a:schemeClr val="tx1">
                <a:lumMod val="50000"/>
                <a:lumOff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3" name="Flecha derecha 152"/>
          <p:cNvSpPr/>
          <p:nvPr/>
        </p:nvSpPr>
        <p:spPr>
          <a:xfrm>
            <a:off x="5787882" y="2844006"/>
            <a:ext cx="300184" cy="336636"/>
          </a:xfrm>
          <a:prstGeom prst="rightArrow">
            <a:avLst>
              <a:gd name="adj1" fmla="val 50000"/>
              <a:gd name="adj2" fmla="val 53993"/>
            </a:avLst>
          </a:prstGeom>
          <a:solidFill>
            <a:schemeClr val="bg1">
              <a:lumMod val="95000"/>
            </a:schemeClr>
          </a:solidFill>
          <a:ln>
            <a:solidFill>
              <a:schemeClr val="tx1">
                <a:lumMod val="50000"/>
                <a:lumOff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6" name="Grupo 5"/>
          <p:cNvGrpSpPr/>
          <p:nvPr/>
        </p:nvGrpSpPr>
        <p:grpSpPr>
          <a:xfrm>
            <a:off x="6138328" y="2132856"/>
            <a:ext cx="2671743" cy="1758937"/>
            <a:chOff x="5888989" y="3621597"/>
            <a:chExt cx="2671743" cy="1758937"/>
          </a:xfrm>
        </p:grpSpPr>
        <p:pic>
          <p:nvPicPr>
            <p:cNvPr id="152" name="Imagen 151"/>
            <p:cNvPicPr>
              <a:picLocks noChangeAspect="1"/>
            </p:cNvPicPr>
            <p:nvPr/>
          </p:nvPicPr>
          <p:blipFill>
            <a:blip r:embed="rId3"/>
            <a:stretch>
              <a:fillRect/>
            </a:stretch>
          </p:blipFill>
          <p:spPr>
            <a:xfrm>
              <a:off x="5888989" y="3621597"/>
              <a:ext cx="2671743" cy="1166166"/>
            </a:xfrm>
            <a:prstGeom prst="rect">
              <a:avLst/>
            </a:prstGeom>
          </p:spPr>
        </p:pic>
        <p:sp>
          <p:nvSpPr>
            <p:cNvPr id="2" name="Cruz 1"/>
            <p:cNvSpPr/>
            <p:nvPr/>
          </p:nvSpPr>
          <p:spPr>
            <a:xfrm>
              <a:off x="6730373" y="4985574"/>
              <a:ext cx="236819" cy="225824"/>
            </a:xfrm>
            <a:prstGeom prst="plus">
              <a:avLst>
                <a:gd name="adj" fmla="val 29804"/>
              </a:avLst>
            </a:prstGeom>
            <a:solidFill>
              <a:schemeClr val="bg1">
                <a:lumMod val="95000"/>
              </a:schemeClr>
            </a:solidFill>
            <a:ln>
              <a:solidFill>
                <a:schemeClr val="tx1">
                  <a:lumMod val="50000"/>
                  <a:lumOff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5" name="Multidocumento 154"/>
            <p:cNvSpPr/>
            <p:nvPr/>
          </p:nvSpPr>
          <p:spPr>
            <a:xfrm>
              <a:off x="7159190" y="4821835"/>
              <a:ext cx="693227" cy="558699"/>
            </a:xfrm>
            <a:prstGeom prst="flowChartMultidocumen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solidFill>
                    <a:schemeClr val="tx1">
                      <a:lumMod val="65000"/>
                      <a:lumOff val="35000"/>
                    </a:schemeClr>
                  </a:solidFill>
                </a:rPr>
                <a:t>*.c</a:t>
              </a:r>
            </a:p>
          </p:txBody>
        </p:sp>
      </p:grpSp>
      <p:pic>
        <p:nvPicPr>
          <p:cNvPr id="157" name="Picture 2" descr="Resultado de imagen de imagenes de bombillas dibujo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7766" y="851969"/>
            <a:ext cx="841205" cy="743173"/>
          </a:xfrm>
          <a:prstGeom prst="rect">
            <a:avLst/>
          </a:prstGeom>
          <a:noFill/>
          <a:extLst>
            <a:ext uri="{909E8E84-426E-40DD-AFC4-6F175D3DCCD1}">
              <a14:hiddenFill xmlns:a14="http://schemas.microsoft.com/office/drawing/2010/main">
                <a:solidFill>
                  <a:srgbClr val="FFFFFF"/>
                </a:solidFill>
              </a14:hiddenFill>
            </a:ext>
          </a:extLst>
        </p:spPr>
      </p:pic>
      <p:sp>
        <p:nvSpPr>
          <p:cNvPr id="158" name="CuadroTexto 157"/>
          <p:cNvSpPr txBox="1"/>
          <p:nvPr/>
        </p:nvSpPr>
        <p:spPr>
          <a:xfrm>
            <a:off x="852550" y="265132"/>
            <a:ext cx="440416" cy="553998"/>
          </a:xfrm>
          <a:prstGeom prst="rect">
            <a:avLst/>
          </a:prstGeom>
          <a:noFill/>
        </p:spPr>
        <p:txBody>
          <a:bodyPr wrap="square" lIns="0" tIns="0" rIns="0" bIns="0" rtlCol="0">
            <a:spAutoFit/>
          </a:bodyPr>
          <a:lstStyle>
            <a:defPPr>
              <a:defRPr lang="es-ES"/>
            </a:defPPr>
            <a:lvl1pPr>
              <a:defRPr sz="4800">
                <a:solidFill>
                  <a:schemeClr val="accent4">
                    <a:lumMod val="60000"/>
                    <a:lumOff val="40000"/>
                  </a:schemeClr>
                </a:solidFill>
              </a:defRPr>
            </a:lvl1pPr>
          </a:lstStyle>
          <a:p>
            <a:r>
              <a:rPr lang="es-ES" sz="3600" dirty="0">
                <a:solidFill>
                  <a:schemeClr val="accent6">
                    <a:lumMod val="75000"/>
                  </a:schemeClr>
                </a:solidFill>
                <a:sym typeface="Wingdings" panose="05000000000000000000" pitchFamily="2" charset="2"/>
              </a:rPr>
              <a:t></a:t>
            </a:r>
            <a:endParaRPr lang="es-ES" sz="3600" dirty="0">
              <a:solidFill>
                <a:schemeClr val="accent6">
                  <a:lumMod val="75000"/>
                </a:schemeClr>
              </a:solidFill>
            </a:endParaRPr>
          </a:p>
        </p:txBody>
      </p:sp>
      <p:sp>
        <p:nvSpPr>
          <p:cNvPr id="156" name="Rectángulo 155"/>
          <p:cNvSpPr/>
          <p:nvPr/>
        </p:nvSpPr>
        <p:spPr>
          <a:xfrm>
            <a:off x="1292966" y="930113"/>
            <a:ext cx="7347486" cy="1015663"/>
          </a:xfrm>
          <a:prstGeom prst="rect">
            <a:avLst/>
          </a:prstGeom>
          <a:solidFill>
            <a:srgbClr val="FFFFEB"/>
          </a:solidFill>
          <a:ln>
            <a:solidFill>
              <a:schemeClr val="bg2">
                <a:lumMod val="25000"/>
              </a:schemeClr>
            </a:solidFill>
          </a:ln>
        </p:spPr>
        <p:txBody>
          <a:bodyPr wrap="square">
            <a:spAutoFit/>
          </a:bodyPr>
          <a:lstStyle/>
          <a:p>
            <a:r>
              <a:rPr lang="es-ES" sz="2000" dirty="0"/>
              <a:t>Añade al </a:t>
            </a:r>
            <a:r>
              <a:rPr lang="es-ES" sz="2000" b="1" dirty="0"/>
              <a:t>árbol de derivación </a:t>
            </a:r>
            <a:r>
              <a:rPr lang="es-ES" sz="2000" dirty="0"/>
              <a:t>una serie de anotaciones (</a:t>
            </a:r>
            <a:r>
              <a:rPr lang="es-ES" sz="2000" b="1" i="1" dirty="0"/>
              <a:t>gramática de atributos</a:t>
            </a:r>
            <a:r>
              <a:rPr lang="es-ES" sz="2000" dirty="0"/>
              <a:t>), que permiten determinar la </a:t>
            </a:r>
            <a:r>
              <a:rPr lang="es-ES" sz="2000" b="1" dirty="0"/>
              <a:t>corrección semántica del programa</a:t>
            </a:r>
            <a:r>
              <a:rPr lang="es-ES" sz="2000" dirty="0"/>
              <a:t> y preparar la generación de código. </a:t>
            </a:r>
          </a:p>
        </p:txBody>
      </p:sp>
      <p:sp>
        <p:nvSpPr>
          <p:cNvPr id="159" name="Recortar y redondear rectángulo de esquina sencilla 158"/>
          <p:cNvSpPr/>
          <p:nvPr/>
        </p:nvSpPr>
        <p:spPr>
          <a:xfrm>
            <a:off x="719572" y="3974637"/>
            <a:ext cx="8316924" cy="2612361"/>
          </a:xfrm>
          <a:prstGeom prst="snipRoundRect">
            <a:avLst>
              <a:gd name="adj1" fmla="val 0"/>
              <a:gd name="adj2" fmla="val 5254"/>
            </a:avLst>
          </a:prstGeom>
          <a:solidFill>
            <a:schemeClr val="bg1">
              <a:lumMod val="95000"/>
            </a:schemeClr>
          </a:solidFill>
          <a:ln w="12700">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dirty="0">
                <a:solidFill>
                  <a:srgbClr val="008000"/>
                </a:solidFill>
                <a:latin typeface="Consolas" panose="020B0609020204030204" pitchFamily="49" charset="0"/>
              </a:rPr>
              <a:t>/* Información de la Gramática de Atributos para ALFA */</a:t>
            </a:r>
          </a:p>
          <a:p>
            <a:r>
              <a:rPr lang="es-ES" sz="1400" dirty="0">
                <a:solidFill>
                  <a:srgbClr val="AF00DB"/>
                </a:solidFill>
                <a:latin typeface="Consolas" panose="020B0609020204030204" pitchFamily="49" charset="0"/>
              </a:rPr>
              <a:t>#define</a:t>
            </a:r>
            <a:r>
              <a:rPr lang="es-ES" sz="1400" dirty="0">
                <a:solidFill>
                  <a:srgbClr val="0000FF"/>
                </a:solidFill>
                <a:latin typeface="Consolas" panose="020B0609020204030204" pitchFamily="49" charset="0"/>
              </a:rPr>
              <a:t> </a:t>
            </a:r>
            <a:r>
              <a:rPr lang="es-ES" sz="1400" dirty="0">
                <a:solidFill>
                  <a:srgbClr val="795E26"/>
                </a:solidFill>
                <a:latin typeface="Consolas" panose="020B0609020204030204" pitchFamily="49" charset="0"/>
              </a:rPr>
              <a:t>MAX_LONG_ID</a:t>
            </a:r>
            <a:r>
              <a:rPr lang="es-ES" sz="1400" dirty="0">
                <a:solidFill>
                  <a:srgbClr val="0000FF"/>
                </a:solidFill>
                <a:latin typeface="Consolas" panose="020B0609020204030204" pitchFamily="49" charset="0"/>
              </a:rPr>
              <a:t> </a:t>
            </a:r>
            <a:r>
              <a:rPr lang="es-ES" sz="1400" dirty="0">
                <a:solidFill>
                  <a:srgbClr val="09885A"/>
                </a:solidFill>
                <a:latin typeface="Consolas" panose="020B0609020204030204" pitchFamily="49" charset="0"/>
              </a:rPr>
              <a:t>100</a:t>
            </a:r>
            <a:endParaRPr lang="es-ES" sz="1400" dirty="0">
              <a:solidFill>
                <a:srgbClr val="000000"/>
              </a:solidFill>
              <a:latin typeface="Consolas" panose="020B0609020204030204" pitchFamily="49" charset="0"/>
            </a:endParaRPr>
          </a:p>
          <a:p>
            <a:r>
              <a:rPr lang="es-ES" sz="1400" dirty="0">
                <a:solidFill>
                  <a:srgbClr val="AF00DB"/>
                </a:solidFill>
                <a:latin typeface="Consolas" panose="020B0609020204030204" pitchFamily="49" charset="0"/>
              </a:rPr>
              <a:t>#define</a:t>
            </a:r>
            <a:r>
              <a:rPr lang="es-ES" sz="1400" dirty="0">
                <a:solidFill>
                  <a:srgbClr val="0000FF"/>
                </a:solidFill>
                <a:latin typeface="Consolas" panose="020B0609020204030204" pitchFamily="49" charset="0"/>
              </a:rPr>
              <a:t> </a:t>
            </a:r>
            <a:r>
              <a:rPr lang="es-ES" sz="1400" dirty="0">
                <a:solidFill>
                  <a:srgbClr val="795E26"/>
                </a:solidFill>
                <a:latin typeface="Consolas" panose="020B0609020204030204" pitchFamily="49" charset="0"/>
              </a:rPr>
              <a:t>MAX_TAMANIO_VECTOR</a:t>
            </a:r>
            <a:r>
              <a:rPr lang="es-ES" sz="1400" dirty="0">
                <a:solidFill>
                  <a:srgbClr val="0000FF"/>
                </a:solidFill>
                <a:latin typeface="Consolas" panose="020B0609020204030204" pitchFamily="49" charset="0"/>
              </a:rPr>
              <a:t> </a:t>
            </a:r>
            <a:r>
              <a:rPr lang="es-ES" sz="1400" dirty="0">
                <a:solidFill>
                  <a:srgbClr val="09885A"/>
                </a:solidFill>
                <a:latin typeface="Consolas" panose="020B0609020204030204" pitchFamily="49" charset="0"/>
              </a:rPr>
              <a:t>64</a:t>
            </a:r>
            <a:r>
              <a:rPr lang="es-ES" sz="1400" dirty="0">
                <a:solidFill>
                  <a:srgbClr val="0000FF"/>
                </a:solidFill>
                <a:latin typeface="Consolas" panose="020B0609020204030204" pitchFamily="49" charset="0"/>
              </a:rPr>
              <a:t> </a:t>
            </a:r>
            <a:endParaRPr lang="es-ES" sz="1400" dirty="0">
              <a:solidFill>
                <a:srgbClr val="000000"/>
              </a:solidFill>
              <a:latin typeface="Consolas" panose="020B0609020204030204" pitchFamily="49" charset="0"/>
            </a:endParaRPr>
          </a:p>
          <a:p>
            <a:r>
              <a:rPr lang="es-ES" sz="1400" dirty="0" err="1">
                <a:solidFill>
                  <a:srgbClr val="0000FF"/>
                </a:solidFill>
                <a:latin typeface="Consolas" panose="020B0609020204030204" pitchFamily="49" charset="0"/>
              </a:rPr>
              <a:t>typedef</a:t>
            </a:r>
            <a:r>
              <a:rPr lang="es-ES" sz="1400" dirty="0">
                <a:solidFill>
                  <a:srgbClr val="000000"/>
                </a:solidFill>
                <a:latin typeface="Consolas" panose="020B0609020204030204" pitchFamily="49" charset="0"/>
              </a:rPr>
              <a:t> </a:t>
            </a:r>
            <a:r>
              <a:rPr lang="es-ES" sz="1400" dirty="0" err="1">
                <a:solidFill>
                  <a:srgbClr val="0000FF"/>
                </a:solidFill>
                <a:latin typeface="Consolas" panose="020B0609020204030204" pitchFamily="49" charset="0"/>
              </a:rPr>
              <a:t>struct</a:t>
            </a:r>
            <a:r>
              <a:rPr lang="es-ES" sz="1400" dirty="0">
                <a:solidFill>
                  <a:srgbClr val="000000"/>
                </a:solidFill>
                <a:latin typeface="Consolas" panose="020B0609020204030204" pitchFamily="49" charset="0"/>
              </a:rPr>
              <a:t> {</a:t>
            </a:r>
          </a:p>
          <a:p>
            <a:r>
              <a:rPr lang="es-ES" sz="1400" dirty="0">
                <a:solidFill>
                  <a:srgbClr val="000000"/>
                </a:solidFill>
                <a:latin typeface="Consolas" panose="020B0609020204030204" pitchFamily="49" charset="0"/>
              </a:rPr>
              <a:t>    </a:t>
            </a:r>
            <a:r>
              <a:rPr lang="es-ES" sz="1400" dirty="0" err="1">
                <a:solidFill>
                  <a:srgbClr val="0000FF"/>
                </a:solidFill>
                <a:latin typeface="Consolas" panose="020B0609020204030204" pitchFamily="49" charset="0"/>
              </a:rPr>
              <a:t>char</a:t>
            </a:r>
            <a:r>
              <a:rPr lang="es-ES" sz="1400" dirty="0">
                <a:solidFill>
                  <a:srgbClr val="000000"/>
                </a:solidFill>
                <a:latin typeface="Consolas" panose="020B0609020204030204" pitchFamily="49" charset="0"/>
              </a:rPr>
              <a:t> lexema[</a:t>
            </a:r>
            <a:r>
              <a:rPr lang="es-ES" sz="1400" dirty="0">
                <a:solidFill>
                  <a:srgbClr val="795E26"/>
                </a:solidFill>
                <a:latin typeface="Consolas" panose="020B0609020204030204" pitchFamily="49" charset="0"/>
              </a:rPr>
              <a:t>MAX_LONG_ID</a:t>
            </a:r>
            <a:r>
              <a:rPr lang="es-ES" sz="1400" dirty="0">
                <a:solidFill>
                  <a:srgbClr val="000000"/>
                </a:solidFill>
                <a:latin typeface="Consolas" panose="020B0609020204030204" pitchFamily="49" charset="0"/>
              </a:rPr>
              <a:t>];</a:t>
            </a:r>
            <a:r>
              <a:rPr lang="es-ES" sz="1400" dirty="0">
                <a:solidFill>
                  <a:srgbClr val="008000"/>
                </a:solidFill>
                <a:latin typeface="Consolas" panose="020B0609020204030204" pitchFamily="49" charset="0"/>
              </a:rPr>
              <a:t> /* lexema de los identificadores */</a:t>
            </a:r>
            <a:endParaRPr lang="es-ES" sz="1400" dirty="0">
              <a:solidFill>
                <a:srgbClr val="000000"/>
              </a:solidFill>
              <a:latin typeface="Consolas" panose="020B0609020204030204" pitchFamily="49" charset="0"/>
            </a:endParaRPr>
          </a:p>
          <a:p>
            <a:r>
              <a:rPr lang="es-ES" sz="1400" dirty="0">
                <a:solidFill>
                  <a:srgbClr val="000000"/>
                </a:solidFill>
                <a:latin typeface="Consolas" panose="020B0609020204030204" pitchFamily="49" charset="0"/>
              </a:rPr>
              <a:t>    </a:t>
            </a:r>
            <a:r>
              <a:rPr lang="es-ES" sz="1400" dirty="0" err="1">
                <a:solidFill>
                  <a:srgbClr val="0000FF"/>
                </a:solidFill>
                <a:latin typeface="Consolas" panose="020B0609020204030204" pitchFamily="49" charset="0"/>
              </a:rPr>
              <a:t>int</a:t>
            </a:r>
            <a:r>
              <a:rPr lang="es-ES" sz="1400" dirty="0">
                <a:solidFill>
                  <a:srgbClr val="000000"/>
                </a:solidFill>
                <a:latin typeface="Consolas" panose="020B0609020204030204" pitchFamily="49" charset="0"/>
              </a:rPr>
              <a:t> tipo;</a:t>
            </a:r>
            <a:r>
              <a:rPr lang="es-ES" sz="1400" dirty="0">
                <a:solidFill>
                  <a:srgbClr val="008000"/>
                </a:solidFill>
                <a:latin typeface="Consolas" panose="020B0609020204030204" pitchFamily="49" charset="0"/>
              </a:rPr>
              <a:t> /* Guarda el tipo de una expresión (ENTERO, BOOLEANO) */</a:t>
            </a:r>
            <a:endParaRPr lang="es-ES" sz="1400" dirty="0">
              <a:solidFill>
                <a:srgbClr val="000000"/>
              </a:solidFill>
              <a:latin typeface="Consolas" panose="020B0609020204030204" pitchFamily="49" charset="0"/>
            </a:endParaRPr>
          </a:p>
          <a:p>
            <a:r>
              <a:rPr lang="es-ES" sz="1400" dirty="0">
                <a:solidFill>
                  <a:srgbClr val="0000FF"/>
                </a:solidFill>
                <a:latin typeface="Consolas" panose="020B0609020204030204" pitchFamily="49" charset="0"/>
              </a:rPr>
              <a:t>    </a:t>
            </a:r>
            <a:r>
              <a:rPr lang="es-ES" sz="1400" dirty="0" err="1">
                <a:solidFill>
                  <a:srgbClr val="0000FF"/>
                </a:solidFill>
                <a:latin typeface="Consolas" panose="020B0609020204030204" pitchFamily="49" charset="0"/>
              </a:rPr>
              <a:t>int</a:t>
            </a: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es_direccion</a:t>
            </a:r>
            <a:r>
              <a:rPr lang="es-ES" sz="1400" dirty="0">
                <a:solidFill>
                  <a:srgbClr val="000000"/>
                </a:solidFill>
                <a:latin typeface="Consolas" panose="020B0609020204030204" pitchFamily="49" charset="0"/>
              </a:rPr>
              <a:t>;</a:t>
            </a:r>
            <a:r>
              <a:rPr lang="es-ES" sz="1400" dirty="0">
                <a:solidFill>
                  <a:srgbClr val="008000"/>
                </a:solidFill>
                <a:latin typeface="Consolas" panose="020B0609020204030204" pitchFamily="49" charset="0"/>
              </a:rPr>
              <a:t> /* atributo que indica si un símbolo representa una dirección de memoria o es un valor constante. */ </a:t>
            </a:r>
            <a:endParaRPr lang="es-ES" sz="1400" dirty="0">
              <a:solidFill>
                <a:srgbClr val="000000"/>
              </a:solidFill>
              <a:latin typeface="Consolas" panose="020B0609020204030204" pitchFamily="49" charset="0"/>
            </a:endParaRPr>
          </a:p>
          <a:p>
            <a:r>
              <a:rPr lang="es-ES" sz="1400" dirty="0">
                <a:solidFill>
                  <a:srgbClr val="0000FF"/>
                </a:solidFill>
                <a:latin typeface="Consolas" panose="020B0609020204030204" pitchFamily="49" charset="0"/>
              </a:rPr>
              <a:t>    </a:t>
            </a:r>
            <a:r>
              <a:rPr lang="es-ES" sz="1400" dirty="0" err="1">
                <a:solidFill>
                  <a:srgbClr val="0000FF"/>
                </a:solidFill>
                <a:latin typeface="Consolas" panose="020B0609020204030204" pitchFamily="49" charset="0"/>
              </a:rPr>
              <a:t>int</a:t>
            </a:r>
            <a:r>
              <a:rPr lang="es-ES" sz="1400" dirty="0">
                <a:solidFill>
                  <a:srgbClr val="000000"/>
                </a:solidFill>
                <a:latin typeface="Consolas" panose="020B0609020204030204" pitchFamily="49" charset="0"/>
              </a:rPr>
              <a:t> etiqueta;</a:t>
            </a:r>
            <a:r>
              <a:rPr lang="es-ES" sz="1400" dirty="0">
                <a:solidFill>
                  <a:srgbClr val="008000"/>
                </a:solidFill>
                <a:latin typeface="Consolas" panose="020B0609020204030204" pitchFamily="49" charset="0"/>
              </a:rPr>
              <a:t> /* atributo necesario para gestión de sentencias iterativas y condicionales. Atributo definido exclusivamente para la generación de código */ </a:t>
            </a:r>
            <a:endParaRPr lang="es-ES" sz="1400" dirty="0">
              <a:solidFill>
                <a:srgbClr val="000000"/>
              </a:solidFill>
              <a:latin typeface="Consolas" panose="020B0609020204030204" pitchFamily="49" charset="0"/>
            </a:endParaRPr>
          </a:p>
          <a:p>
            <a:r>
              <a:rPr lang="es-ES" sz="1400" dirty="0">
                <a:solidFill>
                  <a:srgbClr val="000000"/>
                </a:solidFill>
                <a:latin typeface="Consolas" panose="020B0609020204030204" pitchFamily="49" charset="0"/>
              </a:rPr>
              <a:t>} </a:t>
            </a:r>
            <a:r>
              <a:rPr lang="es-ES" sz="1400" dirty="0">
                <a:solidFill>
                  <a:srgbClr val="267F99"/>
                </a:solidFill>
                <a:latin typeface="Consolas" panose="020B0609020204030204" pitchFamily="49" charset="0"/>
              </a:rPr>
              <a:t>TIPO_ATRIBUTOS</a:t>
            </a:r>
            <a:r>
              <a:rPr lang="es-ES" sz="1400" dirty="0">
                <a:solidFill>
                  <a:srgbClr val="000000"/>
                </a:solidFill>
                <a:latin typeface="Consolas" panose="020B0609020204030204" pitchFamily="49" charset="0"/>
              </a:rPr>
              <a:t>;</a:t>
            </a:r>
            <a:endParaRPr lang="es-ES" sz="1400" b="0" dirty="0">
              <a:solidFill>
                <a:srgbClr val="000000"/>
              </a:solidFill>
              <a:effectLst/>
              <a:latin typeface="Consolas" panose="020B0609020204030204" pitchFamily="49" charset="0"/>
            </a:endParaRPr>
          </a:p>
        </p:txBody>
      </p:sp>
      <p:sp>
        <p:nvSpPr>
          <p:cNvPr id="160" name="Flecha derecha 159"/>
          <p:cNvSpPr/>
          <p:nvPr/>
        </p:nvSpPr>
        <p:spPr>
          <a:xfrm rot="5400000">
            <a:off x="7525920" y="3806319"/>
            <a:ext cx="300184" cy="336636"/>
          </a:xfrm>
          <a:prstGeom prst="rightArrow">
            <a:avLst>
              <a:gd name="adj1" fmla="val 50000"/>
              <a:gd name="adj2" fmla="val 53993"/>
            </a:avLst>
          </a:prstGeom>
          <a:solidFill>
            <a:schemeClr val="bg1">
              <a:lumMod val="95000"/>
            </a:schemeClr>
          </a:solidFill>
          <a:ln>
            <a:solidFill>
              <a:schemeClr val="tx1">
                <a:lumMod val="50000"/>
                <a:lumOff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128791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Rectángulo 509"/>
          <p:cNvSpPr/>
          <p:nvPr/>
        </p:nvSpPr>
        <p:spPr>
          <a:xfrm>
            <a:off x="0" y="0"/>
            <a:ext cx="467544" cy="6858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48" name="CuadroTexto 2047"/>
          <p:cNvSpPr txBox="1"/>
          <p:nvPr/>
        </p:nvSpPr>
        <p:spPr>
          <a:xfrm>
            <a:off x="6739840" y="6586998"/>
            <a:ext cx="2401619" cy="253916"/>
          </a:xfrm>
          <a:prstGeom prst="rect">
            <a:avLst/>
          </a:prstGeom>
          <a:noFill/>
        </p:spPr>
        <p:txBody>
          <a:bodyPr wrap="none" rtlCol="0">
            <a:spAutoFit/>
          </a:bodyPr>
          <a:lstStyle/>
          <a:p>
            <a:r>
              <a:rPr lang="es-ES" sz="1050" b="1" dirty="0" err="1">
                <a:latin typeface="Calibri Light" panose="020F0302020204030204" pitchFamily="34" charset="0"/>
                <a:cs typeface="Calibri Light" panose="020F0302020204030204" pitchFamily="34" charset="0"/>
              </a:rPr>
              <a:t>PAyL</a:t>
            </a:r>
            <a:r>
              <a:rPr lang="es-ES" sz="1000" dirty="0">
                <a:latin typeface="Calibri Light" panose="020F0302020204030204" pitchFamily="34" charset="0"/>
                <a:cs typeface="Calibri Light" panose="020F0302020204030204" pitchFamily="34" charset="0"/>
              </a:rPr>
              <a:t> – </a:t>
            </a:r>
            <a:r>
              <a:rPr lang="es-ES" sz="1000" b="1" dirty="0">
                <a:latin typeface="Calibri Light" panose="020F0302020204030204" pitchFamily="34" charset="0"/>
                <a:cs typeface="Calibri Light" panose="020F0302020204030204" pitchFamily="34" charset="0"/>
              </a:rPr>
              <a:t>P</a:t>
            </a:r>
            <a:r>
              <a:rPr lang="es-ES" sz="1000" dirty="0">
                <a:latin typeface="Calibri Light" panose="020F0302020204030204" pitchFamily="34" charset="0"/>
                <a:cs typeface="Calibri Light" panose="020F0302020204030204" pitchFamily="34" charset="0"/>
              </a:rPr>
              <a:t>royecto de </a:t>
            </a:r>
            <a:r>
              <a:rPr lang="es-ES" sz="1000" b="1" dirty="0">
                <a:latin typeface="Calibri Light" panose="020F0302020204030204" pitchFamily="34" charset="0"/>
                <a:cs typeface="Calibri Light" panose="020F0302020204030204" pitchFamily="34" charset="0"/>
              </a:rPr>
              <a:t>A</a:t>
            </a:r>
            <a:r>
              <a:rPr lang="es-ES" sz="1000" dirty="0">
                <a:latin typeface="Calibri Light" panose="020F0302020204030204" pitchFamily="34" charset="0"/>
                <a:cs typeface="Calibri Light" panose="020F0302020204030204" pitchFamily="34" charset="0"/>
              </a:rPr>
              <a:t>utómatas </a:t>
            </a:r>
            <a:r>
              <a:rPr lang="es-ES" sz="1000" b="1" dirty="0">
                <a:latin typeface="Calibri Light" panose="020F0302020204030204" pitchFamily="34" charset="0"/>
                <a:cs typeface="Calibri Light" panose="020F0302020204030204" pitchFamily="34" charset="0"/>
              </a:rPr>
              <a:t>y</a:t>
            </a:r>
            <a:r>
              <a:rPr lang="es-ES" sz="1000" dirty="0">
                <a:latin typeface="Calibri Light" panose="020F0302020204030204" pitchFamily="34" charset="0"/>
                <a:cs typeface="Calibri Light" panose="020F0302020204030204" pitchFamily="34" charset="0"/>
              </a:rPr>
              <a:t> </a:t>
            </a:r>
            <a:r>
              <a:rPr lang="es-ES" sz="1000" b="1" dirty="0">
                <a:latin typeface="Calibri Light" panose="020F0302020204030204" pitchFamily="34" charset="0"/>
                <a:cs typeface="Calibri Light" panose="020F0302020204030204" pitchFamily="34" charset="0"/>
              </a:rPr>
              <a:t>L</a:t>
            </a:r>
            <a:r>
              <a:rPr lang="es-ES" sz="1000" dirty="0">
                <a:latin typeface="Calibri Light" panose="020F0302020204030204" pitchFamily="34" charset="0"/>
                <a:cs typeface="Calibri Light" panose="020F0302020204030204" pitchFamily="34" charset="0"/>
              </a:rPr>
              <a:t>enguajes</a:t>
            </a:r>
          </a:p>
        </p:txBody>
      </p:sp>
      <p:sp>
        <p:nvSpPr>
          <p:cNvPr id="61" name="Rectángulo 60"/>
          <p:cNvSpPr/>
          <p:nvPr/>
        </p:nvSpPr>
        <p:spPr>
          <a:xfrm>
            <a:off x="836792" y="896074"/>
            <a:ext cx="8172909" cy="5378395"/>
          </a:xfrm>
          <a:prstGeom prst="rect">
            <a:avLst/>
          </a:prstGeom>
        </p:spPr>
        <p:txBody>
          <a:bodyPr wrap="square">
            <a:spAutoFit/>
          </a:bodyPr>
          <a:lstStyle/>
          <a:p>
            <a:pPr marL="285750" lvl="0" indent="-285750" fontAlgn="base">
              <a:spcAft>
                <a:spcPts val="300"/>
              </a:spcAft>
              <a:buFont typeface="Courier New" panose="02070309020205020404" pitchFamily="49" charset="0"/>
              <a:buChar char="o"/>
            </a:pPr>
            <a:r>
              <a:rPr lang="es-ES" dirty="0"/>
              <a:t>Declaración duplicada.</a:t>
            </a:r>
          </a:p>
          <a:p>
            <a:pPr marL="285750" lvl="0" indent="-285750" fontAlgn="base">
              <a:spcAft>
                <a:spcPts val="300"/>
              </a:spcAft>
              <a:buFont typeface="Courier New" panose="02070309020205020404" pitchFamily="49" charset="0"/>
              <a:buChar char="o"/>
            </a:pPr>
            <a:r>
              <a:rPr lang="es-ES" dirty="0"/>
              <a:t>Acceso a variable no declarada (&lt;</a:t>
            </a:r>
            <a:r>
              <a:rPr lang="es-ES" i="1" dirty="0" err="1"/>
              <a:t>nombre_variable</a:t>
            </a:r>
            <a:r>
              <a:rPr lang="es-ES" dirty="0"/>
              <a:t>&gt;).</a:t>
            </a:r>
          </a:p>
          <a:p>
            <a:pPr marL="285750" lvl="0" indent="-285750" fontAlgn="base">
              <a:spcAft>
                <a:spcPts val="300"/>
              </a:spcAft>
              <a:buFont typeface="Courier New" panose="02070309020205020404" pitchFamily="49" charset="0"/>
              <a:buChar char="o"/>
            </a:pPr>
            <a:r>
              <a:rPr lang="es-ES" dirty="0"/>
              <a:t>Operación aritmética con </a:t>
            </a:r>
            <a:r>
              <a:rPr lang="es-ES" dirty="0" err="1"/>
              <a:t>operandos</a:t>
            </a:r>
            <a:r>
              <a:rPr lang="es-ES" dirty="0"/>
              <a:t> </a:t>
            </a:r>
            <a:r>
              <a:rPr lang="es-ES" b="1" dirty="0" err="1"/>
              <a:t>boolean</a:t>
            </a:r>
            <a:r>
              <a:rPr lang="es-ES" dirty="0"/>
              <a:t>.</a:t>
            </a:r>
          </a:p>
          <a:p>
            <a:pPr marL="285750" lvl="0" indent="-285750" fontAlgn="base">
              <a:spcAft>
                <a:spcPts val="300"/>
              </a:spcAft>
              <a:buFont typeface="Courier New" panose="02070309020205020404" pitchFamily="49" charset="0"/>
              <a:buChar char="o"/>
            </a:pPr>
            <a:r>
              <a:rPr lang="es-ES" dirty="0"/>
              <a:t>Operación lógica con </a:t>
            </a:r>
            <a:r>
              <a:rPr lang="es-ES" dirty="0" err="1"/>
              <a:t>operandos</a:t>
            </a:r>
            <a:r>
              <a:rPr lang="es-ES" dirty="0"/>
              <a:t> </a:t>
            </a:r>
            <a:r>
              <a:rPr lang="es-ES" b="1" dirty="0" err="1"/>
              <a:t>int</a:t>
            </a:r>
            <a:r>
              <a:rPr lang="es-ES" dirty="0"/>
              <a:t>.</a:t>
            </a:r>
          </a:p>
          <a:p>
            <a:pPr marL="285750" lvl="0" indent="-285750" fontAlgn="base">
              <a:spcAft>
                <a:spcPts val="300"/>
              </a:spcAft>
              <a:buFont typeface="Courier New" panose="02070309020205020404" pitchFamily="49" charset="0"/>
              <a:buChar char="o"/>
            </a:pPr>
            <a:r>
              <a:rPr lang="es-ES" dirty="0"/>
              <a:t>Comparación con </a:t>
            </a:r>
            <a:r>
              <a:rPr lang="es-ES" dirty="0" err="1"/>
              <a:t>operandos</a:t>
            </a:r>
            <a:r>
              <a:rPr lang="es-ES" dirty="0"/>
              <a:t> </a:t>
            </a:r>
            <a:r>
              <a:rPr lang="es-ES" b="1" dirty="0" err="1"/>
              <a:t>boolean</a:t>
            </a:r>
            <a:r>
              <a:rPr lang="es-ES" dirty="0"/>
              <a:t>.</a:t>
            </a:r>
          </a:p>
          <a:p>
            <a:pPr marL="285750" lvl="0" indent="-285750" fontAlgn="base">
              <a:spcAft>
                <a:spcPts val="300"/>
              </a:spcAft>
              <a:buFont typeface="Courier New" panose="02070309020205020404" pitchFamily="49" charset="0"/>
              <a:buChar char="o"/>
            </a:pPr>
            <a:r>
              <a:rPr lang="es-ES" dirty="0"/>
              <a:t>Condicional con condición de tipo </a:t>
            </a:r>
            <a:r>
              <a:rPr lang="es-ES" b="1" dirty="0" err="1"/>
              <a:t>int</a:t>
            </a:r>
            <a:r>
              <a:rPr lang="es-ES" dirty="0"/>
              <a:t>.</a:t>
            </a:r>
          </a:p>
          <a:p>
            <a:pPr marL="285750" lvl="0" indent="-285750" fontAlgn="base">
              <a:spcAft>
                <a:spcPts val="300"/>
              </a:spcAft>
              <a:buFont typeface="Courier New" panose="02070309020205020404" pitchFamily="49" charset="0"/>
              <a:buChar char="o"/>
            </a:pPr>
            <a:r>
              <a:rPr lang="es-ES" dirty="0"/>
              <a:t>Bucle con condición de tipo </a:t>
            </a:r>
            <a:r>
              <a:rPr lang="es-ES" b="1" dirty="0" err="1"/>
              <a:t>int</a:t>
            </a:r>
            <a:r>
              <a:rPr lang="es-ES" dirty="0"/>
              <a:t>.</a:t>
            </a:r>
          </a:p>
          <a:p>
            <a:pPr marL="285750" lvl="0" indent="-285750" fontAlgn="base">
              <a:spcAft>
                <a:spcPts val="300"/>
              </a:spcAft>
              <a:buFont typeface="Courier New" panose="02070309020205020404" pitchFamily="49" charset="0"/>
              <a:buChar char="o"/>
            </a:pPr>
            <a:r>
              <a:rPr lang="es-ES" dirty="0"/>
              <a:t>Número incorrecto de parámetros en llamada a función.</a:t>
            </a:r>
          </a:p>
          <a:p>
            <a:pPr marL="285750" lvl="0" indent="-285750" fontAlgn="base">
              <a:spcAft>
                <a:spcPts val="300"/>
              </a:spcAft>
              <a:buFont typeface="Courier New" panose="02070309020205020404" pitchFamily="49" charset="0"/>
              <a:buChar char="o"/>
            </a:pPr>
            <a:r>
              <a:rPr lang="es-ES" dirty="0"/>
              <a:t>Asignación incompatible.</a:t>
            </a:r>
          </a:p>
          <a:p>
            <a:pPr marL="285750" lvl="0" indent="-285750" fontAlgn="base">
              <a:spcAft>
                <a:spcPts val="300"/>
              </a:spcAft>
              <a:buFont typeface="Courier New" panose="02070309020205020404" pitchFamily="49" charset="0"/>
              <a:buChar char="o"/>
            </a:pPr>
            <a:r>
              <a:rPr lang="es-ES" dirty="0"/>
              <a:t>El tamaño del vector &lt;</a:t>
            </a:r>
            <a:r>
              <a:rPr lang="es-ES" i="1" dirty="0" err="1"/>
              <a:t>nombre_vector</a:t>
            </a:r>
            <a:r>
              <a:rPr lang="es-ES" dirty="0"/>
              <a:t>&gt; excede los limites permitidos (1-64).</a:t>
            </a:r>
          </a:p>
          <a:p>
            <a:pPr marL="285750" lvl="0" indent="-285750" fontAlgn="base">
              <a:spcAft>
                <a:spcPts val="300"/>
              </a:spcAft>
              <a:buFont typeface="Courier New" panose="02070309020205020404" pitchFamily="49" charset="0"/>
              <a:buChar char="o"/>
            </a:pPr>
            <a:r>
              <a:rPr lang="es-ES" dirty="0"/>
              <a:t>Intento de indexación de una variable que no es de tipo vector.</a:t>
            </a:r>
          </a:p>
          <a:p>
            <a:pPr marL="285750" lvl="0" indent="-285750" fontAlgn="base">
              <a:spcAft>
                <a:spcPts val="300"/>
              </a:spcAft>
              <a:buFont typeface="Courier New" panose="02070309020205020404" pitchFamily="49" charset="0"/>
              <a:buChar char="o"/>
            </a:pPr>
            <a:r>
              <a:rPr lang="es-ES" dirty="0"/>
              <a:t>El índice en una operación de indexación tiene que ser de tipo entero.</a:t>
            </a:r>
          </a:p>
          <a:p>
            <a:pPr marL="285750" lvl="0" indent="-285750" fontAlgn="base">
              <a:spcAft>
                <a:spcPts val="300"/>
              </a:spcAft>
              <a:buFont typeface="Courier New" panose="02070309020205020404" pitchFamily="49" charset="0"/>
              <a:buChar char="o"/>
            </a:pPr>
            <a:r>
              <a:rPr lang="es-ES" dirty="0"/>
              <a:t>Función &lt;</a:t>
            </a:r>
            <a:r>
              <a:rPr lang="es-ES" i="1" dirty="0" err="1"/>
              <a:t>nombre_funcion</a:t>
            </a:r>
            <a:r>
              <a:rPr lang="es-ES" dirty="0"/>
              <a:t>&gt; sin sentencia de retorno.</a:t>
            </a:r>
          </a:p>
          <a:p>
            <a:pPr marL="285750" lvl="0" indent="-285750" fontAlgn="base">
              <a:spcAft>
                <a:spcPts val="300"/>
              </a:spcAft>
              <a:buFont typeface="Courier New" panose="02070309020205020404" pitchFamily="49" charset="0"/>
              <a:buChar char="o"/>
            </a:pPr>
            <a:r>
              <a:rPr lang="es-ES" dirty="0"/>
              <a:t>Sentencia de retorno fuera del cuerpo de una función.</a:t>
            </a:r>
          </a:p>
          <a:p>
            <a:pPr marL="285750" lvl="0" indent="-285750" fontAlgn="base">
              <a:spcAft>
                <a:spcPts val="300"/>
              </a:spcAft>
              <a:buFont typeface="Courier New" panose="02070309020205020404" pitchFamily="49" charset="0"/>
              <a:buChar char="o"/>
            </a:pPr>
            <a:r>
              <a:rPr lang="es-ES" dirty="0"/>
              <a:t>No esta permitido el uso de llamadas a funciones como parámetros de otras funciones.</a:t>
            </a:r>
          </a:p>
          <a:p>
            <a:pPr marL="285750" lvl="0" indent="-285750" fontAlgn="base">
              <a:spcAft>
                <a:spcPts val="300"/>
              </a:spcAft>
              <a:buFont typeface="Courier New" panose="02070309020205020404" pitchFamily="49" charset="0"/>
              <a:buChar char="o"/>
            </a:pPr>
            <a:r>
              <a:rPr lang="es-ES" dirty="0"/>
              <a:t>Variable local de tipo no escalar.</a:t>
            </a:r>
          </a:p>
        </p:txBody>
      </p:sp>
      <p:pic>
        <p:nvPicPr>
          <p:cNvPr id="53" name="Imagen 52"/>
          <p:cNvPicPr>
            <a:picLocks noChangeAspect="1"/>
          </p:cNvPicPr>
          <p:nvPr/>
        </p:nvPicPr>
        <p:blipFill>
          <a:blip r:embed="rId2"/>
          <a:stretch>
            <a:fillRect/>
          </a:stretch>
        </p:blipFill>
        <p:spPr>
          <a:xfrm>
            <a:off x="3360" y="6607879"/>
            <a:ext cx="464185" cy="253521"/>
          </a:xfrm>
          <a:prstGeom prst="rect">
            <a:avLst/>
          </a:prstGeom>
        </p:spPr>
      </p:pic>
      <p:sp>
        <p:nvSpPr>
          <p:cNvPr id="68" name="CuadroTexto 67"/>
          <p:cNvSpPr txBox="1"/>
          <p:nvPr/>
        </p:nvSpPr>
        <p:spPr>
          <a:xfrm rot="16200000">
            <a:off x="-879757" y="5237343"/>
            <a:ext cx="2214196" cy="369332"/>
          </a:xfrm>
          <a:prstGeom prst="rect">
            <a:avLst/>
          </a:prstGeom>
          <a:noFill/>
        </p:spPr>
        <p:txBody>
          <a:bodyPr wrap="none" rtlCol="0">
            <a:spAutoFit/>
          </a:bodyPr>
          <a:lstStyle/>
          <a:p>
            <a:r>
              <a:rPr lang="es-ES" dirty="0"/>
              <a:t>Analizador Semántico</a:t>
            </a:r>
          </a:p>
        </p:txBody>
      </p:sp>
      <p:sp>
        <p:nvSpPr>
          <p:cNvPr id="73" name="CuadroTexto 72"/>
          <p:cNvSpPr txBox="1"/>
          <p:nvPr/>
        </p:nvSpPr>
        <p:spPr>
          <a:xfrm>
            <a:off x="852550" y="265132"/>
            <a:ext cx="440416" cy="553998"/>
          </a:xfrm>
          <a:prstGeom prst="rect">
            <a:avLst/>
          </a:prstGeom>
          <a:noFill/>
        </p:spPr>
        <p:txBody>
          <a:bodyPr wrap="square" lIns="0" tIns="0" rIns="0" bIns="0" rtlCol="0">
            <a:spAutoFit/>
          </a:bodyPr>
          <a:lstStyle>
            <a:defPPr>
              <a:defRPr lang="es-ES"/>
            </a:defPPr>
            <a:lvl1pPr>
              <a:defRPr sz="4800">
                <a:solidFill>
                  <a:schemeClr val="accent4">
                    <a:lumMod val="60000"/>
                    <a:lumOff val="40000"/>
                  </a:schemeClr>
                </a:solidFill>
              </a:defRPr>
            </a:lvl1pPr>
          </a:lstStyle>
          <a:p>
            <a:r>
              <a:rPr lang="es-ES" sz="3600" dirty="0">
                <a:solidFill>
                  <a:schemeClr val="accent6">
                    <a:lumMod val="75000"/>
                  </a:schemeClr>
                </a:solidFill>
                <a:sym typeface="Wingdings" panose="05000000000000000000" pitchFamily="2" charset="2"/>
              </a:rPr>
              <a:t></a:t>
            </a:r>
            <a:endParaRPr lang="es-ES" sz="3600" dirty="0">
              <a:solidFill>
                <a:schemeClr val="accent6">
                  <a:lumMod val="75000"/>
                </a:schemeClr>
              </a:solidFill>
            </a:endParaRPr>
          </a:p>
        </p:txBody>
      </p:sp>
      <p:sp>
        <p:nvSpPr>
          <p:cNvPr id="76" name="Rectángulo 75"/>
          <p:cNvSpPr/>
          <p:nvPr/>
        </p:nvSpPr>
        <p:spPr>
          <a:xfrm>
            <a:off x="1276387" y="342076"/>
            <a:ext cx="7293720" cy="400110"/>
          </a:xfrm>
          <a:prstGeom prst="rect">
            <a:avLst/>
          </a:prstGeom>
        </p:spPr>
        <p:txBody>
          <a:bodyPr wrap="square">
            <a:spAutoFit/>
          </a:bodyPr>
          <a:lstStyle/>
          <a:p>
            <a:pPr lvl="0"/>
            <a:r>
              <a:rPr lang="es-ES" sz="2000" b="1" dirty="0"/>
              <a:t>Lista de errores semánticos</a:t>
            </a:r>
            <a:endParaRPr lang="es-ES" sz="2000" dirty="0"/>
          </a:p>
        </p:txBody>
      </p:sp>
    </p:spTree>
    <p:extLst>
      <p:ext uri="{BB962C8B-B14F-4D97-AF65-F5344CB8AC3E}">
        <p14:creationId xmlns:p14="http://schemas.microsoft.com/office/powerpoint/2010/main" val="3221668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Rectángulo 509"/>
          <p:cNvSpPr/>
          <p:nvPr/>
        </p:nvSpPr>
        <p:spPr>
          <a:xfrm>
            <a:off x="0" y="0"/>
            <a:ext cx="467544" cy="6858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48" name="CuadroTexto 2047"/>
          <p:cNvSpPr txBox="1"/>
          <p:nvPr/>
        </p:nvSpPr>
        <p:spPr>
          <a:xfrm>
            <a:off x="6739840" y="6586998"/>
            <a:ext cx="2401619" cy="253916"/>
          </a:xfrm>
          <a:prstGeom prst="rect">
            <a:avLst/>
          </a:prstGeom>
          <a:noFill/>
        </p:spPr>
        <p:txBody>
          <a:bodyPr wrap="none" rtlCol="0">
            <a:spAutoFit/>
          </a:bodyPr>
          <a:lstStyle/>
          <a:p>
            <a:r>
              <a:rPr lang="es-ES" sz="1050" b="1" dirty="0" err="1">
                <a:latin typeface="Calibri Light" panose="020F0302020204030204" pitchFamily="34" charset="0"/>
                <a:cs typeface="Calibri Light" panose="020F0302020204030204" pitchFamily="34" charset="0"/>
              </a:rPr>
              <a:t>PAyL</a:t>
            </a:r>
            <a:r>
              <a:rPr lang="es-ES" sz="1000" dirty="0">
                <a:latin typeface="Calibri Light" panose="020F0302020204030204" pitchFamily="34" charset="0"/>
                <a:cs typeface="Calibri Light" panose="020F0302020204030204" pitchFamily="34" charset="0"/>
              </a:rPr>
              <a:t> – </a:t>
            </a:r>
            <a:r>
              <a:rPr lang="es-ES" sz="1000" b="1" dirty="0">
                <a:latin typeface="Calibri Light" panose="020F0302020204030204" pitchFamily="34" charset="0"/>
                <a:cs typeface="Calibri Light" panose="020F0302020204030204" pitchFamily="34" charset="0"/>
              </a:rPr>
              <a:t>P</a:t>
            </a:r>
            <a:r>
              <a:rPr lang="es-ES" sz="1000" dirty="0">
                <a:latin typeface="Calibri Light" panose="020F0302020204030204" pitchFamily="34" charset="0"/>
                <a:cs typeface="Calibri Light" panose="020F0302020204030204" pitchFamily="34" charset="0"/>
              </a:rPr>
              <a:t>royecto de </a:t>
            </a:r>
            <a:r>
              <a:rPr lang="es-ES" sz="1000" b="1" dirty="0">
                <a:latin typeface="Calibri Light" panose="020F0302020204030204" pitchFamily="34" charset="0"/>
                <a:cs typeface="Calibri Light" panose="020F0302020204030204" pitchFamily="34" charset="0"/>
              </a:rPr>
              <a:t>A</a:t>
            </a:r>
            <a:r>
              <a:rPr lang="es-ES" sz="1000" dirty="0">
                <a:latin typeface="Calibri Light" panose="020F0302020204030204" pitchFamily="34" charset="0"/>
                <a:cs typeface="Calibri Light" panose="020F0302020204030204" pitchFamily="34" charset="0"/>
              </a:rPr>
              <a:t>utómatas </a:t>
            </a:r>
            <a:r>
              <a:rPr lang="es-ES" sz="1000" b="1" dirty="0">
                <a:latin typeface="Calibri Light" panose="020F0302020204030204" pitchFamily="34" charset="0"/>
                <a:cs typeface="Calibri Light" panose="020F0302020204030204" pitchFamily="34" charset="0"/>
              </a:rPr>
              <a:t>y</a:t>
            </a:r>
            <a:r>
              <a:rPr lang="es-ES" sz="1000" dirty="0">
                <a:latin typeface="Calibri Light" panose="020F0302020204030204" pitchFamily="34" charset="0"/>
                <a:cs typeface="Calibri Light" panose="020F0302020204030204" pitchFamily="34" charset="0"/>
              </a:rPr>
              <a:t> </a:t>
            </a:r>
            <a:r>
              <a:rPr lang="es-ES" sz="1000" b="1" dirty="0">
                <a:latin typeface="Calibri Light" panose="020F0302020204030204" pitchFamily="34" charset="0"/>
                <a:cs typeface="Calibri Light" panose="020F0302020204030204" pitchFamily="34" charset="0"/>
              </a:rPr>
              <a:t>L</a:t>
            </a:r>
            <a:r>
              <a:rPr lang="es-ES" sz="1000" dirty="0">
                <a:latin typeface="Calibri Light" panose="020F0302020204030204" pitchFamily="34" charset="0"/>
                <a:cs typeface="Calibri Light" panose="020F0302020204030204" pitchFamily="34" charset="0"/>
              </a:rPr>
              <a:t>enguajes</a:t>
            </a:r>
          </a:p>
        </p:txBody>
      </p:sp>
      <p:sp>
        <p:nvSpPr>
          <p:cNvPr id="57" name="Rectángulo 56"/>
          <p:cNvSpPr/>
          <p:nvPr/>
        </p:nvSpPr>
        <p:spPr>
          <a:xfrm>
            <a:off x="1871700" y="116632"/>
            <a:ext cx="6467869" cy="400110"/>
          </a:xfrm>
          <a:prstGeom prst="rect">
            <a:avLst/>
          </a:prstGeom>
        </p:spPr>
        <p:txBody>
          <a:bodyPr wrap="square">
            <a:spAutoFit/>
          </a:bodyPr>
          <a:lstStyle/>
          <a:p>
            <a:r>
              <a:rPr lang="es-ES" sz="2000" b="1" dirty="0" err="1"/>
              <a:t>Bison</a:t>
            </a:r>
            <a:r>
              <a:rPr lang="es-ES" sz="2000" b="1" dirty="0"/>
              <a:t> y Flex: analizador morfológico, sintáctico y semántico</a:t>
            </a:r>
            <a:endParaRPr lang="es-ES" sz="2000" dirty="0"/>
          </a:p>
        </p:txBody>
      </p:sp>
      <p:sp>
        <p:nvSpPr>
          <p:cNvPr id="64" name="CuadroTexto 63"/>
          <p:cNvSpPr txBox="1"/>
          <p:nvPr/>
        </p:nvSpPr>
        <p:spPr>
          <a:xfrm>
            <a:off x="766911" y="39688"/>
            <a:ext cx="384803" cy="553998"/>
          </a:xfrm>
          <a:prstGeom prst="rect">
            <a:avLst/>
          </a:prstGeom>
          <a:noFill/>
        </p:spPr>
        <p:txBody>
          <a:bodyPr wrap="square" lIns="0" tIns="0" rIns="0" bIns="0" rtlCol="0">
            <a:spAutoFit/>
          </a:bodyPr>
          <a:lstStyle/>
          <a:p>
            <a:r>
              <a:rPr lang="es-ES" sz="3600" dirty="0">
                <a:solidFill>
                  <a:schemeClr val="accent4">
                    <a:lumMod val="60000"/>
                    <a:lumOff val="40000"/>
                  </a:schemeClr>
                </a:solidFill>
                <a:sym typeface="Wingdings" panose="05000000000000000000" pitchFamily="2" charset="2"/>
              </a:rPr>
              <a:t></a:t>
            </a:r>
            <a:endParaRPr lang="es-ES" sz="3600" dirty="0">
              <a:solidFill>
                <a:schemeClr val="accent4">
                  <a:lumMod val="60000"/>
                  <a:lumOff val="40000"/>
                </a:schemeClr>
              </a:solidFill>
            </a:endParaRPr>
          </a:p>
        </p:txBody>
      </p:sp>
      <p:pic>
        <p:nvPicPr>
          <p:cNvPr id="53" name="Imagen 52"/>
          <p:cNvPicPr>
            <a:picLocks noChangeAspect="1"/>
          </p:cNvPicPr>
          <p:nvPr/>
        </p:nvPicPr>
        <p:blipFill>
          <a:blip r:embed="rId2"/>
          <a:stretch>
            <a:fillRect/>
          </a:stretch>
        </p:blipFill>
        <p:spPr>
          <a:xfrm>
            <a:off x="3360" y="6607879"/>
            <a:ext cx="464185" cy="253521"/>
          </a:xfrm>
          <a:prstGeom prst="rect">
            <a:avLst/>
          </a:prstGeom>
        </p:spPr>
      </p:pic>
      <p:sp>
        <p:nvSpPr>
          <p:cNvPr id="70" name="CuadroTexto 69"/>
          <p:cNvSpPr txBox="1"/>
          <p:nvPr/>
        </p:nvSpPr>
        <p:spPr>
          <a:xfrm rot="16200000">
            <a:off x="-2557618" y="3612885"/>
            <a:ext cx="5575501" cy="369332"/>
          </a:xfrm>
          <a:prstGeom prst="rect">
            <a:avLst/>
          </a:prstGeom>
          <a:noFill/>
        </p:spPr>
        <p:txBody>
          <a:bodyPr wrap="none" rtlCol="0">
            <a:spAutoFit/>
          </a:bodyPr>
          <a:lstStyle/>
          <a:p>
            <a:r>
              <a:rPr lang="es-ES" dirty="0" err="1"/>
              <a:t>Bison</a:t>
            </a:r>
            <a:r>
              <a:rPr lang="es-ES" dirty="0"/>
              <a:t> y Flex: herramienta para la creación del Compilador</a:t>
            </a:r>
          </a:p>
        </p:txBody>
      </p:sp>
      <p:pic>
        <p:nvPicPr>
          <p:cNvPr id="3" name="Imagen 2"/>
          <p:cNvPicPr>
            <a:picLocks noChangeAspect="1"/>
          </p:cNvPicPr>
          <p:nvPr/>
        </p:nvPicPr>
        <p:blipFill>
          <a:blip r:embed="rId3"/>
          <a:stretch>
            <a:fillRect/>
          </a:stretch>
        </p:blipFill>
        <p:spPr>
          <a:xfrm>
            <a:off x="611561" y="440668"/>
            <a:ext cx="6342974" cy="4356484"/>
          </a:xfrm>
          <a:prstGeom prst="rect">
            <a:avLst/>
          </a:prstGeom>
        </p:spPr>
      </p:pic>
      <p:sp>
        <p:nvSpPr>
          <p:cNvPr id="71" name="CuadroTexto 70"/>
          <p:cNvSpPr txBox="1"/>
          <p:nvPr/>
        </p:nvSpPr>
        <p:spPr>
          <a:xfrm>
            <a:off x="1151714" y="39688"/>
            <a:ext cx="415382" cy="553998"/>
          </a:xfrm>
          <a:prstGeom prst="rect">
            <a:avLst/>
          </a:prstGeom>
          <a:noFill/>
        </p:spPr>
        <p:txBody>
          <a:bodyPr wrap="square" lIns="0" tIns="0" rIns="0" bIns="0" rtlCol="0">
            <a:spAutoFit/>
          </a:bodyPr>
          <a:lstStyle>
            <a:defPPr>
              <a:defRPr lang="es-ES"/>
            </a:defPPr>
            <a:lvl1pPr>
              <a:defRPr sz="4800">
                <a:solidFill>
                  <a:schemeClr val="accent4">
                    <a:lumMod val="60000"/>
                    <a:lumOff val="40000"/>
                  </a:schemeClr>
                </a:solidFill>
              </a:defRPr>
            </a:lvl1pPr>
          </a:lstStyle>
          <a:p>
            <a:r>
              <a:rPr lang="es-ES" sz="3600" dirty="0">
                <a:solidFill>
                  <a:schemeClr val="accent1">
                    <a:lumMod val="60000"/>
                    <a:lumOff val="40000"/>
                  </a:schemeClr>
                </a:solidFill>
                <a:sym typeface="Wingdings" panose="05000000000000000000" pitchFamily="2" charset="2"/>
              </a:rPr>
              <a:t></a:t>
            </a:r>
            <a:endParaRPr lang="es-ES" sz="3600" dirty="0">
              <a:solidFill>
                <a:schemeClr val="accent1">
                  <a:lumMod val="60000"/>
                  <a:lumOff val="40000"/>
                </a:schemeClr>
              </a:solidFill>
            </a:endParaRPr>
          </a:p>
        </p:txBody>
      </p:sp>
      <p:sp>
        <p:nvSpPr>
          <p:cNvPr id="72" name="CuadroTexto 71"/>
          <p:cNvSpPr txBox="1"/>
          <p:nvPr/>
        </p:nvSpPr>
        <p:spPr>
          <a:xfrm>
            <a:off x="1528735" y="39688"/>
            <a:ext cx="440416" cy="553998"/>
          </a:xfrm>
          <a:prstGeom prst="rect">
            <a:avLst/>
          </a:prstGeom>
          <a:noFill/>
        </p:spPr>
        <p:txBody>
          <a:bodyPr wrap="square" lIns="0" tIns="0" rIns="0" bIns="0" rtlCol="0">
            <a:spAutoFit/>
          </a:bodyPr>
          <a:lstStyle>
            <a:defPPr>
              <a:defRPr lang="es-ES"/>
            </a:defPPr>
            <a:lvl1pPr>
              <a:defRPr sz="4800">
                <a:solidFill>
                  <a:schemeClr val="accent4">
                    <a:lumMod val="60000"/>
                    <a:lumOff val="40000"/>
                  </a:schemeClr>
                </a:solidFill>
              </a:defRPr>
            </a:lvl1pPr>
          </a:lstStyle>
          <a:p>
            <a:r>
              <a:rPr lang="es-ES" sz="3600" dirty="0">
                <a:solidFill>
                  <a:schemeClr val="accent6">
                    <a:lumMod val="75000"/>
                  </a:schemeClr>
                </a:solidFill>
                <a:sym typeface="Wingdings" panose="05000000000000000000" pitchFamily="2" charset="2"/>
              </a:rPr>
              <a:t></a:t>
            </a:r>
            <a:endParaRPr lang="es-ES" sz="3600" dirty="0">
              <a:solidFill>
                <a:schemeClr val="accent6">
                  <a:lumMod val="75000"/>
                </a:schemeClr>
              </a:solidFill>
            </a:endParaRPr>
          </a:p>
        </p:txBody>
      </p:sp>
      <p:sp>
        <p:nvSpPr>
          <p:cNvPr id="73" name="Rectángulo 72"/>
          <p:cNvSpPr/>
          <p:nvPr/>
        </p:nvSpPr>
        <p:spPr>
          <a:xfrm>
            <a:off x="1748943" y="4228253"/>
            <a:ext cx="7344816" cy="2585323"/>
          </a:xfrm>
          <a:prstGeom prst="rect">
            <a:avLst/>
          </a:prstGeom>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p:spPr>
        <p:txBody>
          <a:bodyPr wrap="square">
            <a:spAutoFit/>
          </a:bodyPr>
          <a:lstStyle/>
          <a:p>
            <a:pPr marL="266700" lvl="0" indent="-266700">
              <a:buFont typeface="Courier New" panose="02070309020205020404" pitchFamily="49" charset="0"/>
              <a:buChar char="o"/>
            </a:pPr>
            <a:r>
              <a:rPr lang="es-ES" b="1" dirty="0"/>
              <a:t>Declaración y uso de identificadores </a:t>
            </a:r>
            <a:r>
              <a:rPr lang="es-ES" dirty="0"/>
              <a:t>(variables locales y globales, funciones y parámetros):</a:t>
            </a:r>
          </a:p>
          <a:p>
            <a:pPr marL="742950" lvl="1" indent="-285750">
              <a:buFont typeface="Wingdings" panose="05000000000000000000" pitchFamily="2" charset="2"/>
              <a:buChar char="§"/>
            </a:pPr>
            <a:r>
              <a:rPr lang="es-ES" dirty="0"/>
              <a:t>Determinación de tipo de dato.</a:t>
            </a:r>
          </a:p>
          <a:p>
            <a:pPr marL="742950" lvl="1" indent="-285750">
              <a:buFont typeface="Wingdings" panose="05000000000000000000" pitchFamily="2" charset="2"/>
              <a:buChar char="§"/>
            </a:pPr>
            <a:r>
              <a:rPr lang="es-ES" dirty="0"/>
              <a:t>Número de parámetros, número de variables locales para funciones.</a:t>
            </a:r>
          </a:p>
          <a:p>
            <a:pPr marL="742950" lvl="1" indent="-285750">
              <a:buFont typeface="Wingdings" panose="05000000000000000000" pitchFamily="2" charset="2"/>
              <a:buChar char="§"/>
            </a:pPr>
            <a:r>
              <a:rPr lang="es-ES" dirty="0"/>
              <a:t>Inserción de un elemento.</a:t>
            </a:r>
          </a:p>
          <a:p>
            <a:pPr marL="742950" lvl="1" indent="-285750">
              <a:buFont typeface="Wingdings" panose="05000000000000000000" pitchFamily="2" charset="2"/>
              <a:buChar char="§"/>
            </a:pPr>
            <a:r>
              <a:rPr lang="es-ES" dirty="0"/>
              <a:t>Búsqueda de un elemento.</a:t>
            </a:r>
          </a:p>
          <a:p>
            <a:pPr marL="266700" lvl="0" indent="-266700">
              <a:buFont typeface="Courier New" panose="02070309020205020404" pitchFamily="49" charset="0"/>
              <a:buChar char="o"/>
            </a:pPr>
            <a:r>
              <a:rPr lang="es-ES" b="1" dirty="0"/>
              <a:t>Gestión de ámbitos</a:t>
            </a:r>
            <a:r>
              <a:rPr lang="es-ES" dirty="0"/>
              <a:t>:</a:t>
            </a:r>
          </a:p>
          <a:p>
            <a:pPr marL="742950" lvl="1" indent="-285750">
              <a:buFont typeface="Wingdings" panose="05000000000000000000" pitchFamily="2" charset="2"/>
              <a:buChar char="§"/>
            </a:pPr>
            <a:r>
              <a:rPr lang="es-ES" dirty="0"/>
              <a:t>Apertura de un ámbito global y de función.</a:t>
            </a:r>
          </a:p>
          <a:p>
            <a:pPr marL="742950" lvl="1" indent="-285750">
              <a:buFont typeface="Wingdings" panose="05000000000000000000" pitchFamily="2" charset="2"/>
              <a:buChar char="§"/>
            </a:pPr>
            <a:r>
              <a:rPr lang="es-ES" dirty="0"/>
              <a:t>Cierre de un ámbito función.</a:t>
            </a:r>
          </a:p>
        </p:txBody>
      </p:sp>
      <p:sp>
        <p:nvSpPr>
          <p:cNvPr id="74" name="Recortar y redondear rectángulo de esquina sencilla 73"/>
          <p:cNvSpPr/>
          <p:nvPr/>
        </p:nvSpPr>
        <p:spPr>
          <a:xfrm>
            <a:off x="7102836" y="1456864"/>
            <a:ext cx="2044628" cy="1648100"/>
          </a:xfrm>
          <a:prstGeom prst="snipRoundRect">
            <a:avLst>
              <a:gd name="adj1" fmla="val 0"/>
              <a:gd name="adj2" fmla="val 5254"/>
            </a:avLst>
          </a:prstGeom>
          <a:solidFill>
            <a:schemeClr val="bg1"/>
          </a:solidFill>
          <a:ln w="12700">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err="1">
                <a:solidFill>
                  <a:srgbClr val="0000FF"/>
                </a:solidFill>
                <a:latin typeface="Consolas" panose="020B0609020204030204" pitchFamily="49" charset="0"/>
              </a:rPr>
              <a:t>typedef</a:t>
            </a:r>
            <a:r>
              <a:rPr lang="es-ES" sz="1200" dirty="0">
                <a:solidFill>
                  <a:srgbClr val="000000"/>
                </a:solidFill>
                <a:latin typeface="Consolas" panose="020B0609020204030204" pitchFamily="49" charset="0"/>
              </a:rPr>
              <a:t> </a:t>
            </a:r>
            <a:r>
              <a:rPr lang="es-ES" sz="1200" dirty="0" err="1">
                <a:solidFill>
                  <a:srgbClr val="0000FF"/>
                </a:solidFill>
                <a:latin typeface="Consolas" panose="020B0609020204030204" pitchFamily="49" charset="0"/>
              </a:rPr>
              <a:t>struct</a:t>
            </a:r>
            <a:r>
              <a:rPr lang="es-ES" sz="1200" dirty="0">
                <a:solidFill>
                  <a:srgbClr val="000000"/>
                </a:solidFill>
                <a:latin typeface="Consolas" panose="020B0609020204030204" pitchFamily="49" charset="0"/>
              </a:rPr>
              <a:t> {</a:t>
            </a:r>
          </a:p>
          <a:p>
            <a:r>
              <a:rPr lang="es-ES" sz="1200" dirty="0">
                <a:solidFill>
                  <a:srgbClr val="000000"/>
                </a:solidFill>
                <a:latin typeface="Consolas" panose="020B0609020204030204" pitchFamily="49" charset="0"/>
              </a:rPr>
              <a:t> </a:t>
            </a:r>
            <a:r>
              <a:rPr lang="es-ES" sz="1200" dirty="0" err="1">
                <a:solidFill>
                  <a:srgbClr val="0000FF"/>
                </a:solidFill>
                <a:latin typeface="Consolas" panose="020B0609020204030204" pitchFamily="49" charset="0"/>
              </a:rPr>
              <a:t>char</a:t>
            </a:r>
            <a:r>
              <a:rPr lang="es-ES" sz="1200" dirty="0">
                <a:solidFill>
                  <a:srgbClr val="000000"/>
                </a:solidFill>
                <a:latin typeface="Consolas" panose="020B0609020204030204" pitchFamily="49" charset="0"/>
              </a:rPr>
              <a:t> *lexema;</a:t>
            </a:r>
          </a:p>
          <a:p>
            <a:r>
              <a:rPr lang="es-ES" sz="1200" dirty="0">
                <a:solidFill>
                  <a:srgbClr val="000000"/>
                </a:solidFill>
                <a:latin typeface="Consolas" panose="020B0609020204030204" pitchFamily="49" charset="0"/>
              </a:rPr>
              <a:t> CATEGORIA </a:t>
            </a:r>
            <a:r>
              <a:rPr lang="es-ES" sz="1200" dirty="0" err="1">
                <a:solidFill>
                  <a:srgbClr val="000000"/>
                </a:solidFill>
                <a:latin typeface="Consolas" panose="020B0609020204030204" pitchFamily="49" charset="0"/>
              </a:rPr>
              <a:t>categoria</a:t>
            </a:r>
            <a:r>
              <a:rPr lang="es-ES" sz="1200" dirty="0">
                <a:solidFill>
                  <a:srgbClr val="000000"/>
                </a:solidFill>
                <a:latin typeface="Consolas" panose="020B0609020204030204" pitchFamily="49" charset="0"/>
              </a:rPr>
              <a:t>;</a:t>
            </a:r>
          </a:p>
          <a:p>
            <a:r>
              <a:rPr lang="es-ES" sz="1200" dirty="0">
                <a:solidFill>
                  <a:srgbClr val="000000"/>
                </a:solidFill>
                <a:latin typeface="Consolas" panose="020B0609020204030204" pitchFamily="49" charset="0"/>
              </a:rPr>
              <a:t> TIPO </a:t>
            </a:r>
            <a:r>
              <a:rPr lang="es-ES" sz="1200" dirty="0" err="1">
                <a:solidFill>
                  <a:srgbClr val="000000"/>
                </a:solidFill>
                <a:latin typeface="Consolas" panose="020B0609020204030204" pitchFamily="49" charset="0"/>
              </a:rPr>
              <a:t>tipo</a:t>
            </a:r>
            <a:r>
              <a:rPr lang="es-ES" sz="1200" dirty="0">
                <a:solidFill>
                  <a:srgbClr val="000000"/>
                </a:solidFill>
                <a:latin typeface="Consolas" panose="020B0609020204030204" pitchFamily="49" charset="0"/>
              </a:rPr>
              <a:t>;</a:t>
            </a:r>
            <a:r>
              <a:rPr lang="es-ES" sz="1200" dirty="0">
                <a:solidFill>
                  <a:srgbClr val="008000"/>
                </a:solidFill>
                <a:latin typeface="Consolas" panose="020B0609020204030204" pitchFamily="49" charset="0"/>
              </a:rPr>
              <a:t> </a:t>
            </a:r>
            <a:endParaRPr lang="es-ES" sz="1200" dirty="0">
              <a:solidFill>
                <a:srgbClr val="000000"/>
              </a:solidFill>
              <a:latin typeface="Consolas" panose="020B0609020204030204" pitchFamily="49" charset="0"/>
            </a:endParaRPr>
          </a:p>
          <a:p>
            <a:r>
              <a:rPr lang="es-ES" sz="1200" dirty="0">
                <a:solidFill>
                  <a:srgbClr val="000000"/>
                </a:solidFill>
                <a:latin typeface="Consolas" panose="020B0609020204030204" pitchFamily="49" charset="0"/>
              </a:rPr>
              <a:t> CLASE </a:t>
            </a:r>
            <a:r>
              <a:rPr lang="es-ES" sz="1200" dirty="0" err="1">
                <a:solidFill>
                  <a:srgbClr val="000000"/>
                </a:solidFill>
                <a:latin typeface="Consolas" panose="020B0609020204030204" pitchFamily="49" charset="0"/>
              </a:rPr>
              <a:t>clase</a:t>
            </a:r>
            <a:r>
              <a:rPr lang="es-ES" sz="1200" dirty="0">
                <a:solidFill>
                  <a:srgbClr val="000000"/>
                </a:solidFill>
                <a:latin typeface="Consolas" panose="020B0609020204030204" pitchFamily="49" charset="0"/>
              </a:rPr>
              <a:t>;</a:t>
            </a:r>
          </a:p>
          <a:p>
            <a:r>
              <a:rPr lang="es-ES" sz="1200" dirty="0">
                <a:solidFill>
                  <a:srgbClr val="000000"/>
                </a:solidFill>
                <a:latin typeface="Consolas" panose="020B0609020204030204" pitchFamily="49" charset="0"/>
              </a:rPr>
              <a:t> </a:t>
            </a:r>
            <a:r>
              <a:rPr lang="es-ES" sz="1200" dirty="0" err="1">
                <a:solidFill>
                  <a:srgbClr val="0000FF"/>
                </a:solidFill>
                <a:latin typeface="Consolas" panose="020B0609020204030204" pitchFamily="49" charset="0"/>
              </a:rPr>
              <a:t>int</a:t>
            </a:r>
            <a:r>
              <a:rPr lang="es-ES" sz="1200" dirty="0">
                <a:solidFill>
                  <a:srgbClr val="000000"/>
                </a:solidFill>
                <a:latin typeface="Consolas" panose="020B0609020204030204" pitchFamily="49" charset="0"/>
              </a:rPr>
              <a:t> adicional1;</a:t>
            </a:r>
          </a:p>
          <a:p>
            <a:r>
              <a:rPr lang="es-ES" sz="1200" dirty="0">
                <a:solidFill>
                  <a:srgbClr val="000000"/>
                </a:solidFill>
                <a:latin typeface="Consolas" panose="020B0609020204030204" pitchFamily="49" charset="0"/>
              </a:rPr>
              <a:t> </a:t>
            </a:r>
            <a:r>
              <a:rPr lang="es-ES" sz="1200" dirty="0" err="1">
                <a:solidFill>
                  <a:srgbClr val="0000FF"/>
                </a:solidFill>
                <a:latin typeface="Consolas" panose="020B0609020204030204" pitchFamily="49" charset="0"/>
              </a:rPr>
              <a:t>int</a:t>
            </a:r>
            <a:r>
              <a:rPr lang="es-ES" sz="1200" dirty="0">
                <a:solidFill>
                  <a:srgbClr val="000000"/>
                </a:solidFill>
                <a:latin typeface="Consolas" panose="020B0609020204030204" pitchFamily="49" charset="0"/>
              </a:rPr>
              <a:t> adicional2;</a:t>
            </a:r>
            <a:r>
              <a:rPr lang="es-ES" sz="1200" dirty="0">
                <a:solidFill>
                  <a:srgbClr val="008000"/>
                </a:solidFill>
                <a:latin typeface="Consolas" panose="020B0609020204030204" pitchFamily="49" charset="0"/>
              </a:rPr>
              <a:t>    </a:t>
            </a:r>
            <a:endParaRPr lang="es-ES" sz="1200" dirty="0">
              <a:solidFill>
                <a:srgbClr val="000000"/>
              </a:solidFill>
              <a:latin typeface="Consolas" panose="020B0609020204030204" pitchFamily="49" charset="0"/>
            </a:endParaRPr>
          </a:p>
          <a:p>
            <a:r>
              <a:rPr lang="es-ES" sz="1200" dirty="0">
                <a:solidFill>
                  <a:srgbClr val="000000"/>
                </a:solidFill>
                <a:latin typeface="Consolas" panose="020B0609020204030204" pitchFamily="49" charset="0"/>
              </a:rPr>
              <a:t>} </a:t>
            </a:r>
            <a:r>
              <a:rPr lang="es-ES" sz="1200" dirty="0">
                <a:solidFill>
                  <a:srgbClr val="267F99"/>
                </a:solidFill>
                <a:latin typeface="Consolas" panose="020B0609020204030204" pitchFamily="49" charset="0"/>
              </a:rPr>
              <a:t>INFO_SIMBOLO</a:t>
            </a:r>
            <a:r>
              <a:rPr lang="es-ES" sz="1200" dirty="0">
                <a:solidFill>
                  <a:srgbClr val="000000"/>
                </a:solidFill>
                <a:latin typeface="Consolas" panose="020B0609020204030204" pitchFamily="49" charset="0"/>
              </a:rPr>
              <a:t>;</a:t>
            </a:r>
          </a:p>
        </p:txBody>
      </p:sp>
      <p:sp>
        <p:nvSpPr>
          <p:cNvPr id="75" name="Rectángulo 74"/>
          <p:cNvSpPr/>
          <p:nvPr/>
        </p:nvSpPr>
        <p:spPr>
          <a:xfrm>
            <a:off x="7150929" y="1132489"/>
            <a:ext cx="1993071" cy="369332"/>
          </a:xfrm>
          <a:prstGeom prst="rect">
            <a:avLst/>
          </a:prstGeom>
        </p:spPr>
        <p:txBody>
          <a:bodyPr wrap="square">
            <a:spAutoFit/>
          </a:bodyPr>
          <a:lstStyle/>
          <a:p>
            <a:pPr algn="r"/>
            <a:r>
              <a:rPr lang="es-ES" dirty="0">
                <a:solidFill>
                  <a:schemeClr val="tx2">
                    <a:lumMod val="60000"/>
                    <a:lumOff val="40000"/>
                  </a:schemeClr>
                </a:solidFill>
              </a:rPr>
              <a:t>Tabla de símbolos</a:t>
            </a:r>
          </a:p>
        </p:txBody>
      </p:sp>
      <p:sp>
        <p:nvSpPr>
          <p:cNvPr id="76" name="Rectángulo 75"/>
          <p:cNvSpPr/>
          <p:nvPr/>
        </p:nvSpPr>
        <p:spPr>
          <a:xfrm>
            <a:off x="6271952" y="3878176"/>
            <a:ext cx="2865575" cy="369332"/>
          </a:xfrm>
          <a:prstGeom prst="rect">
            <a:avLst/>
          </a:prstGeom>
        </p:spPr>
        <p:txBody>
          <a:bodyPr wrap="square">
            <a:spAutoFit/>
          </a:bodyPr>
          <a:lstStyle/>
          <a:p>
            <a:pPr algn="r"/>
            <a:r>
              <a:rPr lang="es-ES" dirty="0">
                <a:solidFill>
                  <a:schemeClr val="accent6">
                    <a:lumMod val="75000"/>
                  </a:schemeClr>
                </a:solidFill>
              </a:rPr>
              <a:t>Funcionalidades sintácticas</a:t>
            </a:r>
          </a:p>
        </p:txBody>
      </p:sp>
    </p:spTree>
    <p:extLst>
      <p:ext uri="{BB962C8B-B14F-4D97-AF65-F5344CB8AC3E}">
        <p14:creationId xmlns:p14="http://schemas.microsoft.com/office/powerpoint/2010/main" val="2163708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Rectángulo 509"/>
          <p:cNvSpPr/>
          <p:nvPr/>
        </p:nvSpPr>
        <p:spPr>
          <a:xfrm>
            <a:off x="0" y="0"/>
            <a:ext cx="467544" cy="6858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48" name="CuadroTexto 2047"/>
          <p:cNvSpPr txBox="1"/>
          <p:nvPr/>
        </p:nvSpPr>
        <p:spPr>
          <a:xfrm>
            <a:off x="6739840" y="6586998"/>
            <a:ext cx="2401619" cy="253916"/>
          </a:xfrm>
          <a:prstGeom prst="rect">
            <a:avLst/>
          </a:prstGeom>
          <a:noFill/>
        </p:spPr>
        <p:txBody>
          <a:bodyPr wrap="none" rtlCol="0">
            <a:spAutoFit/>
          </a:bodyPr>
          <a:lstStyle/>
          <a:p>
            <a:r>
              <a:rPr lang="es-ES" sz="1050" b="1" dirty="0" err="1">
                <a:latin typeface="Calibri Light" panose="020F0302020204030204" pitchFamily="34" charset="0"/>
                <a:cs typeface="Calibri Light" panose="020F0302020204030204" pitchFamily="34" charset="0"/>
              </a:rPr>
              <a:t>PAyL</a:t>
            </a:r>
            <a:r>
              <a:rPr lang="es-ES" sz="1000" dirty="0">
                <a:latin typeface="Calibri Light" panose="020F0302020204030204" pitchFamily="34" charset="0"/>
                <a:cs typeface="Calibri Light" panose="020F0302020204030204" pitchFamily="34" charset="0"/>
              </a:rPr>
              <a:t> – </a:t>
            </a:r>
            <a:r>
              <a:rPr lang="es-ES" sz="1000" b="1" dirty="0">
                <a:latin typeface="Calibri Light" panose="020F0302020204030204" pitchFamily="34" charset="0"/>
                <a:cs typeface="Calibri Light" panose="020F0302020204030204" pitchFamily="34" charset="0"/>
              </a:rPr>
              <a:t>P</a:t>
            </a:r>
            <a:r>
              <a:rPr lang="es-ES" sz="1000" dirty="0">
                <a:latin typeface="Calibri Light" panose="020F0302020204030204" pitchFamily="34" charset="0"/>
                <a:cs typeface="Calibri Light" panose="020F0302020204030204" pitchFamily="34" charset="0"/>
              </a:rPr>
              <a:t>royecto de </a:t>
            </a:r>
            <a:r>
              <a:rPr lang="es-ES" sz="1000" b="1" dirty="0">
                <a:latin typeface="Calibri Light" panose="020F0302020204030204" pitchFamily="34" charset="0"/>
                <a:cs typeface="Calibri Light" panose="020F0302020204030204" pitchFamily="34" charset="0"/>
              </a:rPr>
              <a:t>A</a:t>
            </a:r>
            <a:r>
              <a:rPr lang="es-ES" sz="1000" dirty="0">
                <a:latin typeface="Calibri Light" panose="020F0302020204030204" pitchFamily="34" charset="0"/>
                <a:cs typeface="Calibri Light" panose="020F0302020204030204" pitchFamily="34" charset="0"/>
              </a:rPr>
              <a:t>utómatas </a:t>
            </a:r>
            <a:r>
              <a:rPr lang="es-ES" sz="1000" b="1" dirty="0">
                <a:latin typeface="Calibri Light" panose="020F0302020204030204" pitchFamily="34" charset="0"/>
                <a:cs typeface="Calibri Light" panose="020F0302020204030204" pitchFamily="34" charset="0"/>
              </a:rPr>
              <a:t>y</a:t>
            </a:r>
            <a:r>
              <a:rPr lang="es-ES" sz="1000" dirty="0">
                <a:latin typeface="Calibri Light" panose="020F0302020204030204" pitchFamily="34" charset="0"/>
                <a:cs typeface="Calibri Light" panose="020F0302020204030204" pitchFamily="34" charset="0"/>
              </a:rPr>
              <a:t> </a:t>
            </a:r>
            <a:r>
              <a:rPr lang="es-ES" sz="1000" b="1" dirty="0">
                <a:latin typeface="Calibri Light" panose="020F0302020204030204" pitchFamily="34" charset="0"/>
                <a:cs typeface="Calibri Light" panose="020F0302020204030204" pitchFamily="34" charset="0"/>
              </a:rPr>
              <a:t>L</a:t>
            </a:r>
            <a:r>
              <a:rPr lang="es-ES" sz="1000" dirty="0">
                <a:latin typeface="Calibri Light" panose="020F0302020204030204" pitchFamily="34" charset="0"/>
                <a:cs typeface="Calibri Light" panose="020F0302020204030204" pitchFamily="34" charset="0"/>
              </a:rPr>
              <a:t>enguajes</a:t>
            </a:r>
          </a:p>
        </p:txBody>
      </p:sp>
      <p:sp>
        <p:nvSpPr>
          <p:cNvPr id="57" name="Rectángulo 56"/>
          <p:cNvSpPr/>
          <p:nvPr/>
        </p:nvSpPr>
        <p:spPr>
          <a:xfrm>
            <a:off x="1871700" y="116632"/>
            <a:ext cx="6467869" cy="400110"/>
          </a:xfrm>
          <a:prstGeom prst="rect">
            <a:avLst/>
          </a:prstGeom>
        </p:spPr>
        <p:txBody>
          <a:bodyPr wrap="square">
            <a:spAutoFit/>
          </a:bodyPr>
          <a:lstStyle/>
          <a:p>
            <a:r>
              <a:rPr lang="es-ES" sz="2000" b="1" dirty="0" err="1"/>
              <a:t>Bison</a:t>
            </a:r>
            <a:r>
              <a:rPr lang="es-ES" sz="2000" b="1" dirty="0"/>
              <a:t> y Flex: analizador morfológico, sintáctico y semántico</a:t>
            </a:r>
            <a:endParaRPr lang="es-ES" sz="2000" dirty="0"/>
          </a:p>
        </p:txBody>
      </p:sp>
      <p:sp>
        <p:nvSpPr>
          <p:cNvPr id="64" name="CuadroTexto 63"/>
          <p:cNvSpPr txBox="1"/>
          <p:nvPr/>
        </p:nvSpPr>
        <p:spPr>
          <a:xfrm>
            <a:off x="766911" y="39688"/>
            <a:ext cx="384803" cy="553998"/>
          </a:xfrm>
          <a:prstGeom prst="rect">
            <a:avLst/>
          </a:prstGeom>
          <a:noFill/>
        </p:spPr>
        <p:txBody>
          <a:bodyPr wrap="square" lIns="0" tIns="0" rIns="0" bIns="0" rtlCol="0">
            <a:spAutoFit/>
          </a:bodyPr>
          <a:lstStyle/>
          <a:p>
            <a:r>
              <a:rPr lang="es-ES" sz="3600" dirty="0">
                <a:solidFill>
                  <a:schemeClr val="accent4">
                    <a:lumMod val="60000"/>
                    <a:lumOff val="40000"/>
                  </a:schemeClr>
                </a:solidFill>
                <a:sym typeface="Wingdings" panose="05000000000000000000" pitchFamily="2" charset="2"/>
              </a:rPr>
              <a:t></a:t>
            </a:r>
            <a:endParaRPr lang="es-ES" sz="3600" dirty="0">
              <a:solidFill>
                <a:schemeClr val="accent4">
                  <a:lumMod val="60000"/>
                  <a:lumOff val="40000"/>
                </a:schemeClr>
              </a:solidFill>
            </a:endParaRPr>
          </a:p>
        </p:txBody>
      </p:sp>
      <p:pic>
        <p:nvPicPr>
          <p:cNvPr id="53" name="Imagen 52"/>
          <p:cNvPicPr>
            <a:picLocks noChangeAspect="1"/>
          </p:cNvPicPr>
          <p:nvPr/>
        </p:nvPicPr>
        <p:blipFill>
          <a:blip r:embed="rId2"/>
          <a:stretch>
            <a:fillRect/>
          </a:stretch>
        </p:blipFill>
        <p:spPr>
          <a:xfrm>
            <a:off x="3360" y="6607879"/>
            <a:ext cx="464185" cy="253521"/>
          </a:xfrm>
          <a:prstGeom prst="rect">
            <a:avLst/>
          </a:prstGeom>
        </p:spPr>
      </p:pic>
      <p:sp>
        <p:nvSpPr>
          <p:cNvPr id="70" name="CuadroTexto 69"/>
          <p:cNvSpPr txBox="1"/>
          <p:nvPr/>
        </p:nvSpPr>
        <p:spPr>
          <a:xfrm rot="16200000">
            <a:off x="-2557618" y="3612885"/>
            <a:ext cx="5575501" cy="369332"/>
          </a:xfrm>
          <a:prstGeom prst="rect">
            <a:avLst/>
          </a:prstGeom>
          <a:noFill/>
        </p:spPr>
        <p:txBody>
          <a:bodyPr wrap="none" rtlCol="0">
            <a:spAutoFit/>
          </a:bodyPr>
          <a:lstStyle/>
          <a:p>
            <a:r>
              <a:rPr lang="es-ES" dirty="0" err="1"/>
              <a:t>Bison</a:t>
            </a:r>
            <a:r>
              <a:rPr lang="es-ES" dirty="0"/>
              <a:t> y Flex: herramienta para la creación del Compilador</a:t>
            </a:r>
          </a:p>
        </p:txBody>
      </p:sp>
      <p:pic>
        <p:nvPicPr>
          <p:cNvPr id="3" name="Imagen 2"/>
          <p:cNvPicPr>
            <a:picLocks noChangeAspect="1"/>
          </p:cNvPicPr>
          <p:nvPr/>
        </p:nvPicPr>
        <p:blipFill>
          <a:blip r:embed="rId3"/>
          <a:stretch>
            <a:fillRect/>
          </a:stretch>
        </p:blipFill>
        <p:spPr>
          <a:xfrm>
            <a:off x="611561" y="440668"/>
            <a:ext cx="6342974" cy="4356484"/>
          </a:xfrm>
          <a:prstGeom prst="rect">
            <a:avLst/>
          </a:prstGeom>
        </p:spPr>
      </p:pic>
      <p:sp>
        <p:nvSpPr>
          <p:cNvPr id="71" name="CuadroTexto 70"/>
          <p:cNvSpPr txBox="1"/>
          <p:nvPr/>
        </p:nvSpPr>
        <p:spPr>
          <a:xfrm>
            <a:off x="1151714" y="39688"/>
            <a:ext cx="415382" cy="553998"/>
          </a:xfrm>
          <a:prstGeom prst="rect">
            <a:avLst/>
          </a:prstGeom>
          <a:noFill/>
        </p:spPr>
        <p:txBody>
          <a:bodyPr wrap="square" lIns="0" tIns="0" rIns="0" bIns="0" rtlCol="0">
            <a:spAutoFit/>
          </a:bodyPr>
          <a:lstStyle>
            <a:defPPr>
              <a:defRPr lang="es-ES"/>
            </a:defPPr>
            <a:lvl1pPr>
              <a:defRPr sz="4800">
                <a:solidFill>
                  <a:schemeClr val="accent4">
                    <a:lumMod val="60000"/>
                    <a:lumOff val="40000"/>
                  </a:schemeClr>
                </a:solidFill>
              </a:defRPr>
            </a:lvl1pPr>
          </a:lstStyle>
          <a:p>
            <a:r>
              <a:rPr lang="es-ES" sz="3600" dirty="0">
                <a:solidFill>
                  <a:schemeClr val="accent1">
                    <a:lumMod val="60000"/>
                    <a:lumOff val="40000"/>
                  </a:schemeClr>
                </a:solidFill>
                <a:sym typeface="Wingdings" panose="05000000000000000000" pitchFamily="2" charset="2"/>
              </a:rPr>
              <a:t></a:t>
            </a:r>
            <a:endParaRPr lang="es-ES" sz="3600" dirty="0">
              <a:solidFill>
                <a:schemeClr val="accent1">
                  <a:lumMod val="60000"/>
                  <a:lumOff val="40000"/>
                </a:schemeClr>
              </a:solidFill>
            </a:endParaRPr>
          </a:p>
        </p:txBody>
      </p:sp>
      <p:sp>
        <p:nvSpPr>
          <p:cNvPr id="72" name="CuadroTexto 71"/>
          <p:cNvSpPr txBox="1"/>
          <p:nvPr/>
        </p:nvSpPr>
        <p:spPr>
          <a:xfrm>
            <a:off x="1528735" y="39688"/>
            <a:ext cx="440416" cy="553998"/>
          </a:xfrm>
          <a:prstGeom prst="rect">
            <a:avLst/>
          </a:prstGeom>
          <a:noFill/>
        </p:spPr>
        <p:txBody>
          <a:bodyPr wrap="square" lIns="0" tIns="0" rIns="0" bIns="0" rtlCol="0">
            <a:spAutoFit/>
          </a:bodyPr>
          <a:lstStyle>
            <a:defPPr>
              <a:defRPr lang="es-ES"/>
            </a:defPPr>
            <a:lvl1pPr>
              <a:defRPr sz="4800">
                <a:solidFill>
                  <a:schemeClr val="accent4">
                    <a:lumMod val="60000"/>
                    <a:lumOff val="40000"/>
                  </a:schemeClr>
                </a:solidFill>
              </a:defRPr>
            </a:lvl1pPr>
          </a:lstStyle>
          <a:p>
            <a:r>
              <a:rPr lang="es-ES" sz="3600" dirty="0">
                <a:solidFill>
                  <a:schemeClr val="accent6">
                    <a:lumMod val="75000"/>
                  </a:schemeClr>
                </a:solidFill>
                <a:sym typeface="Wingdings" panose="05000000000000000000" pitchFamily="2" charset="2"/>
              </a:rPr>
              <a:t></a:t>
            </a:r>
            <a:endParaRPr lang="es-ES" sz="3600" dirty="0">
              <a:solidFill>
                <a:schemeClr val="accent6">
                  <a:lumMod val="75000"/>
                </a:schemeClr>
              </a:solidFill>
            </a:endParaRPr>
          </a:p>
        </p:txBody>
      </p:sp>
      <p:sp>
        <p:nvSpPr>
          <p:cNvPr id="73" name="Rectángulo 72"/>
          <p:cNvSpPr/>
          <p:nvPr/>
        </p:nvSpPr>
        <p:spPr>
          <a:xfrm>
            <a:off x="3674508" y="4132480"/>
            <a:ext cx="5457097" cy="2708434"/>
          </a:xfrm>
          <a:prstGeom prst="rect">
            <a:avLst/>
          </a:prstGeom>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p:spPr>
        <p:txBody>
          <a:bodyPr wrap="square">
            <a:spAutoFit/>
          </a:bodyPr>
          <a:lstStyle/>
          <a:p>
            <a:pPr marL="285750" lvl="0" indent="-285750" fontAlgn="base">
              <a:buFont typeface="Courier New" panose="02070309020205020404" pitchFamily="49" charset="0"/>
              <a:buChar char="o"/>
            </a:pPr>
            <a:r>
              <a:rPr lang="es-ES" sz="1700" dirty="0"/>
              <a:t>Declaración duplicada.</a:t>
            </a:r>
          </a:p>
          <a:p>
            <a:pPr marL="285750" lvl="0" indent="-285750" fontAlgn="base">
              <a:buFont typeface="Courier New" panose="02070309020205020404" pitchFamily="49" charset="0"/>
              <a:buChar char="o"/>
            </a:pPr>
            <a:r>
              <a:rPr lang="es-ES" sz="1700" dirty="0"/>
              <a:t>Acceso a variable no declarada (&lt;</a:t>
            </a:r>
            <a:r>
              <a:rPr lang="es-ES" sz="1700" i="1" dirty="0"/>
              <a:t>variable</a:t>
            </a:r>
            <a:r>
              <a:rPr lang="es-ES" sz="1700" dirty="0"/>
              <a:t>&gt;).</a:t>
            </a:r>
          </a:p>
          <a:p>
            <a:pPr marL="285750" lvl="0" indent="-285750" fontAlgn="base">
              <a:buFont typeface="Courier New" panose="02070309020205020404" pitchFamily="49" charset="0"/>
              <a:buChar char="o"/>
            </a:pPr>
            <a:r>
              <a:rPr lang="es-ES" sz="1700" dirty="0"/>
              <a:t>Operación aritmética con </a:t>
            </a:r>
            <a:r>
              <a:rPr lang="es-ES" sz="1700" dirty="0" err="1"/>
              <a:t>operandos</a:t>
            </a:r>
            <a:r>
              <a:rPr lang="es-ES" sz="1700" dirty="0"/>
              <a:t> </a:t>
            </a:r>
            <a:r>
              <a:rPr lang="es-ES" sz="1700" b="1" dirty="0" err="1"/>
              <a:t>boolean</a:t>
            </a:r>
            <a:r>
              <a:rPr lang="es-ES" sz="1700" dirty="0"/>
              <a:t>.</a:t>
            </a:r>
          </a:p>
          <a:p>
            <a:pPr marL="285750" lvl="0" indent="-285750" fontAlgn="base">
              <a:buFont typeface="Courier New" panose="02070309020205020404" pitchFamily="49" charset="0"/>
              <a:buChar char="o"/>
            </a:pPr>
            <a:r>
              <a:rPr lang="es-ES" sz="1700" dirty="0"/>
              <a:t>Condicional con condición de tipo </a:t>
            </a:r>
            <a:r>
              <a:rPr lang="es-ES" sz="1700" b="1" dirty="0" err="1"/>
              <a:t>int</a:t>
            </a:r>
            <a:r>
              <a:rPr lang="es-ES" sz="1700" dirty="0"/>
              <a:t>.</a:t>
            </a:r>
          </a:p>
          <a:p>
            <a:pPr marL="285750" lvl="0" indent="-285750" fontAlgn="base">
              <a:buFont typeface="Courier New" panose="02070309020205020404" pitchFamily="49" charset="0"/>
              <a:buChar char="o"/>
            </a:pPr>
            <a:r>
              <a:rPr lang="es-ES" sz="1700" dirty="0"/>
              <a:t>Número incorrecto de parámetros en llamada a función.</a:t>
            </a:r>
          </a:p>
          <a:p>
            <a:pPr marL="285750" lvl="0" indent="-285750" fontAlgn="base">
              <a:buFont typeface="Courier New" panose="02070309020205020404" pitchFamily="49" charset="0"/>
              <a:buChar char="o"/>
            </a:pPr>
            <a:r>
              <a:rPr lang="es-ES" sz="1700" dirty="0"/>
              <a:t>Asignación incompatible.</a:t>
            </a:r>
          </a:p>
          <a:p>
            <a:pPr marL="285750" lvl="0" indent="-285750" fontAlgn="base">
              <a:buFont typeface="Courier New" panose="02070309020205020404" pitchFamily="49" charset="0"/>
              <a:buChar char="o"/>
            </a:pPr>
            <a:r>
              <a:rPr lang="es-ES" sz="1700" dirty="0"/>
              <a:t>El tamaño del vector &lt;</a:t>
            </a:r>
            <a:r>
              <a:rPr lang="es-ES" sz="1700" i="1" dirty="0" err="1"/>
              <a:t>nombre_vector</a:t>
            </a:r>
            <a:r>
              <a:rPr lang="es-ES" sz="1700" dirty="0"/>
              <a:t>&gt; excede los limites permitidos (1-64).</a:t>
            </a:r>
          </a:p>
          <a:p>
            <a:pPr marL="285750" lvl="0" indent="-285750" fontAlgn="base">
              <a:buFont typeface="Courier New" panose="02070309020205020404" pitchFamily="49" charset="0"/>
              <a:buChar char="o"/>
            </a:pPr>
            <a:r>
              <a:rPr lang="es-ES" sz="1700" dirty="0"/>
              <a:t>Función &lt;</a:t>
            </a:r>
            <a:r>
              <a:rPr lang="es-ES" sz="1700" i="1" dirty="0" err="1"/>
              <a:t>funcion</a:t>
            </a:r>
            <a:r>
              <a:rPr lang="es-ES" sz="1700" dirty="0"/>
              <a:t>&gt; sin sentencia de retorno.</a:t>
            </a:r>
          </a:p>
          <a:p>
            <a:pPr marL="285750" lvl="0" indent="-285750" fontAlgn="base">
              <a:buFont typeface="Courier New" panose="02070309020205020404" pitchFamily="49" charset="0"/>
              <a:buChar char="o"/>
            </a:pPr>
            <a:r>
              <a:rPr lang="es-ES" sz="1700" dirty="0"/>
              <a:t>Variable local de tipo no escalar.</a:t>
            </a:r>
          </a:p>
        </p:txBody>
      </p:sp>
      <p:sp>
        <p:nvSpPr>
          <p:cNvPr id="12" name="Rectángulo 11"/>
          <p:cNvSpPr/>
          <p:nvPr/>
        </p:nvSpPr>
        <p:spPr>
          <a:xfrm>
            <a:off x="7138534" y="3786948"/>
            <a:ext cx="1993071" cy="369332"/>
          </a:xfrm>
          <a:prstGeom prst="rect">
            <a:avLst/>
          </a:prstGeom>
        </p:spPr>
        <p:txBody>
          <a:bodyPr wrap="square">
            <a:spAutoFit/>
          </a:bodyPr>
          <a:lstStyle/>
          <a:p>
            <a:pPr algn="r"/>
            <a:r>
              <a:rPr lang="es-ES" dirty="0">
                <a:solidFill>
                  <a:schemeClr val="accent6">
                    <a:lumMod val="75000"/>
                  </a:schemeClr>
                </a:solidFill>
              </a:rPr>
              <a:t>Errores sintácticos</a:t>
            </a:r>
          </a:p>
        </p:txBody>
      </p:sp>
    </p:spTree>
    <p:extLst>
      <p:ext uri="{BB962C8B-B14F-4D97-AF65-F5344CB8AC3E}">
        <p14:creationId xmlns:p14="http://schemas.microsoft.com/office/powerpoint/2010/main" val="3460781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Rectángulo 509"/>
          <p:cNvSpPr/>
          <p:nvPr/>
        </p:nvSpPr>
        <p:spPr>
          <a:xfrm>
            <a:off x="0" y="0"/>
            <a:ext cx="467544" cy="6858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4" name="Grupo 3"/>
          <p:cNvGrpSpPr/>
          <p:nvPr/>
        </p:nvGrpSpPr>
        <p:grpSpPr>
          <a:xfrm>
            <a:off x="1783862" y="440668"/>
            <a:ext cx="5688632" cy="2359120"/>
            <a:chOff x="1727684" y="1411062"/>
            <a:chExt cx="5184576" cy="2359120"/>
          </a:xfrm>
        </p:grpSpPr>
        <p:sp>
          <p:nvSpPr>
            <p:cNvPr id="343" name="342 Rectángulo redondeado"/>
            <p:cNvSpPr/>
            <p:nvPr/>
          </p:nvSpPr>
          <p:spPr>
            <a:xfrm>
              <a:off x="1727684" y="1411062"/>
              <a:ext cx="5184576" cy="2359120"/>
            </a:xfrm>
            <a:prstGeom prst="roundRect">
              <a:avLst>
                <a:gd name="adj" fmla="val 5793"/>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t" anchorCtr="1"/>
            <a:lstStyle/>
            <a:p>
              <a:pPr algn="ctr"/>
              <a:r>
                <a:rPr lang="es-ES" sz="1600" b="1" dirty="0">
                  <a:solidFill>
                    <a:schemeClr val="tx1"/>
                  </a:solidFill>
                  <a:latin typeface="+mj-lt"/>
                </a:rPr>
                <a:t>Estructura del COMPILADOR</a:t>
              </a:r>
            </a:p>
          </p:txBody>
        </p:sp>
        <p:cxnSp>
          <p:nvCxnSpPr>
            <p:cNvPr id="345" name="344 Conector recto"/>
            <p:cNvCxnSpPr/>
            <p:nvPr/>
          </p:nvCxnSpPr>
          <p:spPr>
            <a:xfrm>
              <a:off x="1727684" y="1718592"/>
              <a:ext cx="5184576" cy="0"/>
            </a:xfrm>
            <a:prstGeom prst="lin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sp>
        <p:nvSpPr>
          <p:cNvPr id="10" name="9 CuadroTexto"/>
          <p:cNvSpPr txBox="1"/>
          <p:nvPr/>
        </p:nvSpPr>
        <p:spPr>
          <a:xfrm>
            <a:off x="1028662" y="994715"/>
            <a:ext cx="627844" cy="430887"/>
          </a:xfrm>
          <a:prstGeom prst="rect">
            <a:avLst/>
          </a:prstGeom>
          <a:noFill/>
        </p:spPr>
        <p:txBody>
          <a:bodyPr wrap="square" lIns="0" tIns="0" rIns="0" bIns="0" rtlCol="0">
            <a:spAutoFit/>
          </a:bodyPr>
          <a:lstStyle>
            <a:defPPr>
              <a:defRPr lang="es-ES"/>
            </a:defPPr>
            <a:lvl1pPr algn="ctr">
              <a:defRPr sz="800" b="1">
                <a:solidFill>
                  <a:schemeClr val="tx1">
                    <a:lumMod val="75000"/>
                    <a:lumOff val="25000"/>
                  </a:schemeClr>
                </a:solidFill>
                <a:latin typeface="+mj-lt"/>
                <a:ea typeface="Tahoma" pitchFamily="34" charset="0"/>
                <a:cs typeface="Tahoma" pitchFamily="34" charset="0"/>
              </a:defRPr>
            </a:lvl1pPr>
          </a:lstStyle>
          <a:p>
            <a:r>
              <a:rPr lang="es-ES_tradnl" sz="1400" dirty="0"/>
              <a:t>Código FUENTE</a:t>
            </a:r>
            <a:endParaRPr lang="es-ES" sz="1400" dirty="0"/>
          </a:p>
        </p:txBody>
      </p:sp>
      <p:sp>
        <p:nvSpPr>
          <p:cNvPr id="69" name="68 Rectángulo redondeado"/>
          <p:cNvSpPr/>
          <p:nvPr/>
        </p:nvSpPr>
        <p:spPr>
          <a:xfrm>
            <a:off x="1902568" y="900934"/>
            <a:ext cx="3260442" cy="1800472"/>
          </a:xfrm>
          <a:prstGeom prst="roundRect">
            <a:avLst>
              <a:gd name="adj" fmla="val 3206"/>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b="1" dirty="0" err="1">
              <a:solidFill>
                <a:srgbClr val="008000"/>
              </a:solidFill>
              <a:latin typeface="+mj-lt"/>
              <a:ea typeface="Tahoma" pitchFamily="34" charset="0"/>
              <a:cs typeface="Tahoma" pitchFamily="34" charset="0"/>
            </a:endParaRPr>
          </a:p>
        </p:txBody>
      </p:sp>
      <p:sp>
        <p:nvSpPr>
          <p:cNvPr id="70" name="69 Rectángulo redondeado"/>
          <p:cNvSpPr/>
          <p:nvPr/>
        </p:nvSpPr>
        <p:spPr>
          <a:xfrm>
            <a:off x="2661457" y="772848"/>
            <a:ext cx="1742664" cy="296113"/>
          </a:xfrm>
          <a:prstGeom prst="round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_tradnl" sz="1400" dirty="0">
                <a:solidFill>
                  <a:schemeClr val="tx1"/>
                </a:solidFill>
                <a:latin typeface="+mj-lt"/>
                <a:ea typeface="Tahoma" pitchFamily="34" charset="0"/>
                <a:cs typeface="Tahoma" pitchFamily="34" charset="0"/>
              </a:rPr>
              <a:t>Analizador de CÓDIGO</a:t>
            </a:r>
            <a:endParaRPr lang="es-ES" sz="1400" dirty="0">
              <a:solidFill>
                <a:schemeClr val="tx1"/>
              </a:solidFill>
              <a:latin typeface="+mj-lt"/>
              <a:ea typeface="Tahoma" pitchFamily="34" charset="0"/>
              <a:cs typeface="Tahoma" pitchFamily="34" charset="0"/>
            </a:endParaRPr>
          </a:p>
        </p:txBody>
      </p:sp>
      <p:grpSp>
        <p:nvGrpSpPr>
          <p:cNvPr id="484" name="483 Grupo"/>
          <p:cNvGrpSpPr/>
          <p:nvPr/>
        </p:nvGrpSpPr>
        <p:grpSpPr>
          <a:xfrm>
            <a:off x="7872756" y="1771400"/>
            <a:ext cx="331907" cy="318815"/>
            <a:chOff x="5833217" y="2044057"/>
            <a:chExt cx="120225" cy="112989"/>
          </a:xfrm>
        </p:grpSpPr>
        <p:sp>
          <p:nvSpPr>
            <p:cNvPr id="599" name="Freeform 127"/>
            <p:cNvSpPr>
              <a:spLocks/>
            </p:cNvSpPr>
            <p:nvPr/>
          </p:nvSpPr>
          <p:spPr bwMode="auto">
            <a:xfrm>
              <a:off x="5833217" y="2044057"/>
              <a:ext cx="120225" cy="112989"/>
            </a:xfrm>
            <a:custGeom>
              <a:avLst/>
              <a:gdLst/>
              <a:ahLst/>
              <a:cxnLst>
                <a:cxn ang="0">
                  <a:pos x="630" y="266"/>
                </a:cxn>
                <a:cxn ang="0">
                  <a:pos x="586" y="149"/>
                </a:cxn>
                <a:cxn ang="0">
                  <a:pos x="497" y="158"/>
                </a:cxn>
                <a:cxn ang="0">
                  <a:pos x="494" y="156"/>
                </a:cxn>
                <a:cxn ang="0">
                  <a:pos x="492" y="153"/>
                </a:cxn>
                <a:cxn ang="0">
                  <a:pos x="490" y="151"/>
                </a:cxn>
                <a:cxn ang="0">
                  <a:pos x="488" y="149"/>
                </a:cxn>
                <a:cxn ang="0">
                  <a:pos x="505" y="58"/>
                </a:cxn>
                <a:cxn ang="0">
                  <a:pos x="390" y="5"/>
                </a:cxn>
                <a:cxn ang="0">
                  <a:pos x="332" y="76"/>
                </a:cxn>
                <a:cxn ang="0">
                  <a:pos x="329" y="75"/>
                </a:cxn>
                <a:cxn ang="0">
                  <a:pos x="325" y="75"/>
                </a:cxn>
                <a:cxn ang="0">
                  <a:pos x="322" y="75"/>
                </a:cxn>
                <a:cxn ang="0">
                  <a:pos x="318" y="75"/>
                </a:cxn>
                <a:cxn ang="0">
                  <a:pos x="267" y="0"/>
                </a:cxn>
                <a:cxn ang="0">
                  <a:pos x="148" y="44"/>
                </a:cxn>
                <a:cxn ang="0">
                  <a:pos x="157" y="133"/>
                </a:cxn>
                <a:cxn ang="0">
                  <a:pos x="155" y="135"/>
                </a:cxn>
                <a:cxn ang="0">
                  <a:pos x="152" y="137"/>
                </a:cxn>
                <a:cxn ang="0">
                  <a:pos x="148" y="141"/>
                </a:cxn>
                <a:cxn ang="0">
                  <a:pos x="146" y="143"/>
                </a:cxn>
                <a:cxn ang="0">
                  <a:pos x="58" y="127"/>
                </a:cxn>
                <a:cxn ang="0">
                  <a:pos x="4" y="242"/>
                </a:cxn>
                <a:cxn ang="0">
                  <a:pos x="72" y="295"/>
                </a:cxn>
                <a:cxn ang="0">
                  <a:pos x="72" y="300"/>
                </a:cxn>
                <a:cxn ang="0">
                  <a:pos x="72" y="304"/>
                </a:cxn>
                <a:cxn ang="0">
                  <a:pos x="71" y="310"/>
                </a:cxn>
                <a:cxn ang="0">
                  <a:pos x="71" y="315"/>
                </a:cxn>
                <a:cxn ang="0">
                  <a:pos x="0" y="363"/>
                </a:cxn>
                <a:cxn ang="0">
                  <a:pos x="43" y="483"/>
                </a:cxn>
                <a:cxn ang="0">
                  <a:pos x="129" y="474"/>
                </a:cxn>
                <a:cxn ang="0">
                  <a:pos x="132" y="477"/>
                </a:cxn>
                <a:cxn ang="0">
                  <a:pos x="135" y="481"/>
                </a:cxn>
                <a:cxn ang="0">
                  <a:pos x="139" y="485"/>
                </a:cxn>
                <a:cxn ang="0">
                  <a:pos x="142" y="489"/>
                </a:cxn>
                <a:cxn ang="0">
                  <a:pos x="126" y="573"/>
                </a:cxn>
                <a:cxn ang="0">
                  <a:pos x="241" y="626"/>
                </a:cxn>
                <a:cxn ang="0">
                  <a:pos x="295" y="559"/>
                </a:cxn>
                <a:cxn ang="0">
                  <a:pos x="300" y="560"/>
                </a:cxn>
                <a:cxn ang="0">
                  <a:pos x="306" y="560"/>
                </a:cxn>
                <a:cxn ang="0">
                  <a:pos x="310" y="560"/>
                </a:cxn>
                <a:cxn ang="0">
                  <a:pos x="315" y="560"/>
                </a:cxn>
                <a:cxn ang="0">
                  <a:pos x="364" y="632"/>
                </a:cxn>
                <a:cxn ang="0">
                  <a:pos x="483" y="588"/>
                </a:cxn>
                <a:cxn ang="0">
                  <a:pos x="474" y="500"/>
                </a:cxn>
                <a:cxn ang="0">
                  <a:pos x="476" y="498"/>
                </a:cxn>
                <a:cxn ang="0">
                  <a:pos x="479" y="495"/>
                </a:cxn>
                <a:cxn ang="0">
                  <a:pos x="483" y="491"/>
                </a:cxn>
                <a:cxn ang="0">
                  <a:pos x="486" y="488"/>
                </a:cxn>
                <a:cxn ang="0">
                  <a:pos x="571" y="505"/>
                </a:cxn>
                <a:cxn ang="0">
                  <a:pos x="624" y="390"/>
                </a:cxn>
                <a:cxn ang="0">
                  <a:pos x="554" y="332"/>
                </a:cxn>
                <a:cxn ang="0">
                  <a:pos x="555" y="329"/>
                </a:cxn>
                <a:cxn ang="0">
                  <a:pos x="555" y="325"/>
                </a:cxn>
                <a:cxn ang="0">
                  <a:pos x="555" y="322"/>
                </a:cxn>
                <a:cxn ang="0">
                  <a:pos x="555" y="317"/>
                </a:cxn>
                <a:cxn ang="0">
                  <a:pos x="630" y="266"/>
                </a:cxn>
              </a:cxnLst>
              <a:rect l="0" t="0" r="r" b="b"/>
              <a:pathLst>
                <a:path w="630" h="632">
                  <a:moveTo>
                    <a:pt x="630" y="266"/>
                  </a:moveTo>
                  <a:lnTo>
                    <a:pt x="586" y="149"/>
                  </a:lnTo>
                  <a:lnTo>
                    <a:pt x="497" y="158"/>
                  </a:lnTo>
                  <a:lnTo>
                    <a:pt x="494" y="156"/>
                  </a:lnTo>
                  <a:lnTo>
                    <a:pt x="492" y="153"/>
                  </a:lnTo>
                  <a:lnTo>
                    <a:pt x="490" y="151"/>
                  </a:lnTo>
                  <a:lnTo>
                    <a:pt x="488" y="149"/>
                  </a:lnTo>
                  <a:lnTo>
                    <a:pt x="505" y="58"/>
                  </a:lnTo>
                  <a:lnTo>
                    <a:pt x="390" y="5"/>
                  </a:lnTo>
                  <a:lnTo>
                    <a:pt x="332" y="76"/>
                  </a:lnTo>
                  <a:lnTo>
                    <a:pt x="329" y="75"/>
                  </a:lnTo>
                  <a:lnTo>
                    <a:pt x="325" y="75"/>
                  </a:lnTo>
                  <a:lnTo>
                    <a:pt x="322" y="75"/>
                  </a:lnTo>
                  <a:lnTo>
                    <a:pt x="318" y="75"/>
                  </a:lnTo>
                  <a:lnTo>
                    <a:pt x="267" y="0"/>
                  </a:lnTo>
                  <a:lnTo>
                    <a:pt x="148" y="44"/>
                  </a:lnTo>
                  <a:lnTo>
                    <a:pt x="157" y="133"/>
                  </a:lnTo>
                  <a:lnTo>
                    <a:pt x="155" y="135"/>
                  </a:lnTo>
                  <a:lnTo>
                    <a:pt x="152" y="137"/>
                  </a:lnTo>
                  <a:lnTo>
                    <a:pt x="148" y="141"/>
                  </a:lnTo>
                  <a:lnTo>
                    <a:pt x="146" y="143"/>
                  </a:lnTo>
                  <a:lnTo>
                    <a:pt x="58" y="127"/>
                  </a:lnTo>
                  <a:lnTo>
                    <a:pt x="4" y="242"/>
                  </a:lnTo>
                  <a:lnTo>
                    <a:pt x="72" y="295"/>
                  </a:lnTo>
                  <a:lnTo>
                    <a:pt x="72" y="300"/>
                  </a:lnTo>
                  <a:lnTo>
                    <a:pt x="72" y="304"/>
                  </a:lnTo>
                  <a:lnTo>
                    <a:pt x="71" y="310"/>
                  </a:lnTo>
                  <a:lnTo>
                    <a:pt x="71" y="315"/>
                  </a:lnTo>
                  <a:lnTo>
                    <a:pt x="0" y="363"/>
                  </a:lnTo>
                  <a:lnTo>
                    <a:pt x="43" y="483"/>
                  </a:lnTo>
                  <a:lnTo>
                    <a:pt x="129" y="474"/>
                  </a:lnTo>
                  <a:lnTo>
                    <a:pt x="132" y="477"/>
                  </a:lnTo>
                  <a:lnTo>
                    <a:pt x="135" y="481"/>
                  </a:lnTo>
                  <a:lnTo>
                    <a:pt x="139" y="485"/>
                  </a:lnTo>
                  <a:lnTo>
                    <a:pt x="142" y="489"/>
                  </a:lnTo>
                  <a:lnTo>
                    <a:pt x="126" y="573"/>
                  </a:lnTo>
                  <a:lnTo>
                    <a:pt x="241" y="626"/>
                  </a:lnTo>
                  <a:lnTo>
                    <a:pt x="295" y="559"/>
                  </a:lnTo>
                  <a:lnTo>
                    <a:pt x="300" y="560"/>
                  </a:lnTo>
                  <a:lnTo>
                    <a:pt x="306" y="560"/>
                  </a:lnTo>
                  <a:lnTo>
                    <a:pt x="310" y="560"/>
                  </a:lnTo>
                  <a:lnTo>
                    <a:pt x="315" y="560"/>
                  </a:lnTo>
                  <a:lnTo>
                    <a:pt x="364" y="632"/>
                  </a:lnTo>
                  <a:lnTo>
                    <a:pt x="483" y="588"/>
                  </a:lnTo>
                  <a:lnTo>
                    <a:pt x="474" y="500"/>
                  </a:lnTo>
                  <a:lnTo>
                    <a:pt x="476" y="498"/>
                  </a:lnTo>
                  <a:lnTo>
                    <a:pt x="479" y="495"/>
                  </a:lnTo>
                  <a:lnTo>
                    <a:pt x="483" y="491"/>
                  </a:lnTo>
                  <a:lnTo>
                    <a:pt x="486" y="488"/>
                  </a:lnTo>
                  <a:lnTo>
                    <a:pt x="571" y="505"/>
                  </a:lnTo>
                  <a:lnTo>
                    <a:pt x="624" y="390"/>
                  </a:lnTo>
                  <a:lnTo>
                    <a:pt x="554" y="332"/>
                  </a:lnTo>
                  <a:lnTo>
                    <a:pt x="555" y="329"/>
                  </a:lnTo>
                  <a:lnTo>
                    <a:pt x="555" y="325"/>
                  </a:lnTo>
                  <a:lnTo>
                    <a:pt x="555" y="322"/>
                  </a:lnTo>
                  <a:lnTo>
                    <a:pt x="555" y="317"/>
                  </a:lnTo>
                  <a:lnTo>
                    <a:pt x="630" y="26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s-ES" sz="2400">
                <a:latin typeface="+mj-lt"/>
              </a:endParaRPr>
            </a:p>
          </p:txBody>
        </p:sp>
        <p:sp>
          <p:nvSpPr>
            <p:cNvPr id="600" name="Freeform 128"/>
            <p:cNvSpPr>
              <a:spLocks/>
            </p:cNvSpPr>
            <p:nvPr/>
          </p:nvSpPr>
          <p:spPr bwMode="auto">
            <a:xfrm>
              <a:off x="5840469" y="2050873"/>
              <a:ext cx="105722" cy="99359"/>
            </a:xfrm>
            <a:custGeom>
              <a:avLst/>
              <a:gdLst/>
              <a:ahLst/>
              <a:cxnLst>
                <a:cxn ang="0">
                  <a:pos x="436" y="415"/>
                </a:cxn>
                <a:cxn ang="0">
                  <a:pos x="424" y="428"/>
                </a:cxn>
                <a:cxn ang="0">
                  <a:pos x="413" y="438"/>
                </a:cxn>
                <a:cxn ang="0">
                  <a:pos x="401" y="449"/>
                </a:cxn>
                <a:cxn ang="0">
                  <a:pos x="337" y="555"/>
                </a:cxn>
                <a:cxn ang="0">
                  <a:pos x="284" y="490"/>
                </a:cxn>
                <a:cxn ang="0">
                  <a:pos x="268" y="490"/>
                </a:cxn>
                <a:cxn ang="0">
                  <a:pos x="251" y="489"/>
                </a:cxn>
                <a:cxn ang="0">
                  <a:pos x="193" y="549"/>
                </a:cxn>
                <a:cxn ang="0">
                  <a:pos x="138" y="439"/>
                </a:cxn>
                <a:cxn ang="0">
                  <a:pos x="125" y="428"/>
                </a:cxn>
                <a:cxn ang="0">
                  <a:pos x="115" y="415"/>
                </a:cxn>
                <a:cxn ang="0">
                  <a:pos x="103" y="402"/>
                </a:cxn>
                <a:cxn ang="0">
                  <a:pos x="0" y="338"/>
                </a:cxn>
                <a:cxn ang="0">
                  <a:pos x="64" y="285"/>
                </a:cxn>
                <a:cxn ang="0">
                  <a:pos x="64" y="269"/>
                </a:cxn>
                <a:cxn ang="0">
                  <a:pos x="67" y="253"/>
                </a:cxn>
                <a:cxn ang="0">
                  <a:pos x="6" y="195"/>
                </a:cxn>
                <a:cxn ang="0">
                  <a:pos x="117" y="140"/>
                </a:cxn>
                <a:cxn ang="0">
                  <a:pos x="129" y="129"/>
                </a:cxn>
                <a:cxn ang="0">
                  <a:pos x="139" y="119"/>
                </a:cxn>
                <a:cxn ang="0">
                  <a:pos x="152" y="109"/>
                </a:cxn>
                <a:cxn ang="0">
                  <a:pos x="216" y="0"/>
                </a:cxn>
                <a:cxn ang="0">
                  <a:pos x="271" y="69"/>
                </a:cxn>
                <a:cxn ang="0">
                  <a:pos x="285" y="69"/>
                </a:cxn>
                <a:cxn ang="0">
                  <a:pos x="299" y="71"/>
                </a:cxn>
                <a:cxn ang="0">
                  <a:pos x="360" y="6"/>
                </a:cxn>
                <a:cxn ang="0">
                  <a:pos x="414" y="121"/>
                </a:cxn>
                <a:cxn ang="0">
                  <a:pos x="417" y="125"/>
                </a:cxn>
                <a:cxn ang="0">
                  <a:pos x="420" y="128"/>
                </a:cxn>
                <a:cxn ang="0">
                  <a:pos x="430" y="137"/>
                </a:cxn>
                <a:cxn ang="0">
                  <a:pos x="438" y="148"/>
                </a:cxn>
                <a:cxn ang="0">
                  <a:pos x="526" y="145"/>
                </a:cxn>
                <a:cxn ang="0">
                  <a:pos x="485" y="263"/>
                </a:cxn>
                <a:cxn ang="0">
                  <a:pos x="485" y="279"/>
                </a:cxn>
                <a:cxn ang="0">
                  <a:pos x="485" y="293"/>
                </a:cxn>
                <a:cxn ang="0">
                  <a:pos x="483" y="309"/>
                </a:cxn>
                <a:cxn ang="0">
                  <a:pos x="514" y="430"/>
                </a:cxn>
              </a:cxnLst>
              <a:rect l="0" t="0" r="r" b="b"/>
              <a:pathLst>
                <a:path w="552" h="555">
                  <a:moveTo>
                    <a:pt x="514" y="430"/>
                  </a:moveTo>
                  <a:lnTo>
                    <a:pt x="436" y="415"/>
                  </a:lnTo>
                  <a:lnTo>
                    <a:pt x="430" y="422"/>
                  </a:lnTo>
                  <a:lnTo>
                    <a:pt x="424" y="428"/>
                  </a:lnTo>
                  <a:lnTo>
                    <a:pt x="419" y="434"/>
                  </a:lnTo>
                  <a:lnTo>
                    <a:pt x="413" y="438"/>
                  </a:lnTo>
                  <a:lnTo>
                    <a:pt x="407" y="443"/>
                  </a:lnTo>
                  <a:lnTo>
                    <a:pt x="401" y="449"/>
                  </a:lnTo>
                  <a:lnTo>
                    <a:pt x="409" y="528"/>
                  </a:lnTo>
                  <a:lnTo>
                    <a:pt x="337" y="555"/>
                  </a:lnTo>
                  <a:lnTo>
                    <a:pt x="293" y="490"/>
                  </a:lnTo>
                  <a:lnTo>
                    <a:pt x="284" y="490"/>
                  </a:lnTo>
                  <a:lnTo>
                    <a:pt x="276" y="490"/>
                  </a:lnTo>
                  <a:lnTo>
                    <a:pt x="268" y="490"/>
                  </a:lnTo>
                  <a:lnTo>
                    <a:pt x="259" y="490"/>
                  </a:lnTo>
                  <a:lnTo>
                    <a:pt x="251" y="489"/>
                  </a:lnTo>
                  <a:lnTo>
                    <a:pt x="243" y="488"/>
                  </a:lnTo>
                  <a:lnTo>
                    <a:pt x="193" y="549"/>
                  </a:lnTo>
                  <a:lnTo>
                    <a:pt x="123" y="517"/>
                  </a:lnTo>
                  <a:lnTo>
                    <a:pt x="138" y="439"/>
                  </a:lnTo>
                  <a:lnTo>
                    <a:pt x="131" y="434"/>
                  </a:lnTo>
                  <a:lnTo>
                    <a:pt x="125" y="428"/>
                  </a:lnTo>
                  <a:lnTo>
                    <a:pt x="119" y="422"/>
                  </a:lnTo>
                  <a:lnTo>
                    <a:pt x="115" y="415"/>
                  </a:lnTo>
                  <a:lnTo>
                    <a:pt x="109" y="409"/>
                  </a:lnTo>
                  <a:lnTo>
                    <a:pt x="103" y="402"/>
                  </a:lnTo>
                  <a:lnTo>
                    <a:pt x="25" y="410"/>
                  </a:lnTo>
                  <a:lnTo>
                    <a:pt x="0" y="338"/>
                  </a:lnTo>
                  <a:lnTo>
                    <a:pt x="64" y="293"/>
                  </a:lnTo>
                  <a:lnTo>
                    <a:pt x="64" y="285"/>
                  </a:lnTo>
                  <a:lnTo>
                    <a:pt x="64" y="277"/>
                  </a:lnTo>
                  <a:lnTo>
                    <a:pt x="64" y="269"/>
                  </a:lnTo>
                  <a:lnTo>
                    <a:pt x="65" y="261"/>
                  </a:lnTo>
                  <a:lnTo>
                    <a:pt x="67" y="253"/>
                  </a:lnTo>
                  <a:lnTo>
                    <a:pt x="68" y="243"/>
                  </a:lnTo>
                  <a:lnTo>
                    <a:pt x="6" y="195"/>
                  </a:lnTo>
                  <a:lnTo>
                    <a:pt x="38" y="125"/>
                  </a:lnTo>
                  <a:lnTo>
                    <a:pt x="117" y="140"/>
                  </a:lnTo>
                  <a:lnTo>
                    <a:pt x="123" y="134"/>
                  </a:lnTo>
                  <a:lnTo>
                    <a:pt x="129" y="129"/>
                  </a:lnTo>
                  <a:lnTo>
                    <a:pt x="134" y="124"/>
                  </a:lnTo>
                  <a:lnTo>
                    <a:pt x="139" y="119"/>
                  </a:lnTo>
                  <a:lnTo>
                    <a:pt x="145" y="114"/>
                  </a:lnTo>
                  <a:lnTo>
                    <a:pt x="152" y="109"/>
                  </a:lnTo>
                  <a:lnTo>
                    <a:pt x="144" y="27"/>
                  </a:lnTo>
                  <a:lnTo>
                    <a:pt x="216" y="0"/>
                  </a:lnTo>
                  <a:lnTo>
                    <a:pt x="262" y="69"/>
                  </a:lnTo>
                  <a:lnTo>
                    <a:pt x="271" y="69"/>
                  </a:lnTo>
                  <a:lnTo>
                    <a:pt x="278" y="69"/>
                  </a:lnTo>
                  <a:lnTo>
                    <a:pt x="285" y="69"/>
                  </a:lnTo>
                  <a:lnTo>
                    <a:pt x="292" y="69"/>
                  </a:lnTo>
                  <a:lnTo>
                    <a:pt x="299" y="71"/>
                  </a:lnTo>
                  <a:lnTo>
                    <a:pt x="307" y="72"/>
                  </a:lnTo>
                  <a:lnTo>
                    <a:pt x="360" y="6"/>
                  </a:lnTo>
                  <a:lnTo>
                    <a:pt x="429" y="38"/>
                  </a:lnTo>
                  <a:lnTo>
                    <a:pt x="414" y="121"/>
                  </a:lnTo>
                  <a:lnTo>
                    <a:pt x="415" y="122"/>
                  </a:lnTo>
                  <a:lnTo>
                    <a:pt x="417" y="125"/>
                  </a:lnTo>
                  <a:lnTo>
                    <a:pt x="419" y="127"/>
                  </a:lnTo>
                  <a:lnTo>
                    <a:pt x="420" y="128"/>
                  </a:lnTo>
                  <a:lnTo>
                    <a:pt x="424" y="133"/>
                  </a:lnTo>
                  <a:lnTo>
                    <a:pt x="430" y="137"/>
                  </a:lnTo>
                  <a:lnTo>
                    <a:pt x="435" y="143"/>
                  </a:lnTo>
                  <a:lnTo>
                    <a:pt x="438" y="148"/>
                  </a:lnTo>
                  <a:lnTo>
                    <a:pt x="444" y="154"/>
                  </a:lnTo>
                  <a:lnTo>
                    <a:pt x="526" y="145"/>
                  </a:lnTo>
                  <a:lnTo>
                    <a:pt x="552" y="216"/>
                  </a:lnTo>
                  <a:lnTo>
                    <a:pt x="485" y="263"/>
                  </a:lnTo>
                  <a:lnTo>
                    <a:pt x="485" y="272"/>
                  </a:lnTo>
                  <a:lnTo>
                    <a:pt x="485" y="279"/>
                  </a:lnTo>
                  <a:lnTo>
                    <a:pt x="485" y="286"/>
                  </a:lnTo>
                  <a:lnTo>
                    <a:pt x="485" y="293"/>
                  </a:lnTo>
                  <a:lnTo>
                    <a:pt x="484" y="300"/>
                  </a:lnTo>
                  <a:lnTo>
                    <a:pt x="483" y="309"/>
                  </a:lnTo>
                  <a:lnTo>
                    <a:pt x="546" y="361"/>
                  </a:lnTo>
                  <a:lnTo>
                    <a:pt x="514" y="430"/>
                  </a:lnTo>
                  <a:close/>
                </a:path>
              </a:pathLst>
            </a:custGeom>
            <a:solidFill>
              <a:schemeClr val="accent3">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s-ES" sz="2400">
                <a:latin typeface="+mj-lt"/>
              </a:endParaRPr>
            </a:p>
          </p:txBody>
        </p:sp>
        <p:sp>
          <p:nvSpPr>
            <p:cNvPr id="603" name="Freeform 131"/>
            <p:cNvSpPr>
              <a:spLocks/>
            </p:cNvSpPr>
            <p:nvPr/>
          </p:nvSpPr>
          <p:spPr bwMode="auto">
            <a:xfrm>
              <a:off x="5867567" y="2076699"/>
              <a:ext cx="51143" cy="48065"/>
            </a:xfrm>
            <a:custGeom>
              <a:avLst/>
              <a:gdLst/>
              <a:ahLst/>
              <a:cxnLst>
                <a:cxn ang="0">
                  <a:pos x="180" y="260"/>
                </a:cxn>
                <a:cxn ang="0">
                  <a:pos x="192" y="255"/>
                </a:cxn>
                <a:cxn ang="0">
                  <a:pos x="204" y="248"/>
                </a:cxn>
                <a:cxn ang="0">
                  <a:pos x="214" y="241"/>
                </a:cxn>
                <a:cxn ang="0">
                  <a:pos x="225" y="233"/>
                </a:cxn>
                <a:cxn ang="0">
                  <a:pos x="234" y="224"/>
                </a:cxn>
                <a:cxn ang="0">
                  <a:pos x="242" y="214"/>
                </a:cxn>
                <a:cxn ang="0">
                  <a:pos x="250" y="202"/>
                </a:cxn>
                <a:cxn ang="0">
                  <a:pos x="256" y="191"/>
                </a:cxn>
                <a:cxn ang="0">
                  <a:pos x="265" y="165"/>
                </a:cxn>
                <a:cxn ang="0">
                  <a:pos x="268" y="140"/>
                </a:cxn>
                <a:cxn ang="0">
                  <a:pos x="266" y="113"/>
                </a:cxn>
                <a:cxn ang="0">
                  <a:pos x="260" y="88"/>
                </a:cxn>
                <a:cxn ang="0">
                  <a:pos x="255" y="76"/>
                </a:cxn>
                <a:cxn ang="0">
                  <a:pos x="249" y="65"/>
                </a:cxn>
                <a:cxn ang="0">
                  <a:pos x="241" y="55"/>
                </a:cxn>
                <a:cxn ang="0">
                  <a:pos x="233" y="44"/>
                </a:cxn>
                <a:cxn ang="0">
                  <a:pos x="224" y="35"/>
                </a:cxn>
                <a:cxn ang="0">
                  <a:pos x="213" y="27"/>
                </a:cxn>
                <a:cxn ang="0">
                  <a:pos x="202" y="19"/>
                </a:cxn>
                <a:cxn ang="0">
                  <a:pos x="190" y="13"/>
                </a:cxn>
                <a:cxn ang="0">
                  <a:pos x="178" y="9"/>
                </a:cxn>
                <a:cxn ang="0">
                  <a:pos x="165" y="4"/>
                </a:cxn>
                <a:cxn ang="0">
                  <a:pos x="152" y="2"/>
                </a:cxn>
                <a:cxn ang="0">
                  <a:pos x="140" y="0"/>
                </a:cxn>
                <a:cxn ang="0">
                  <a:pos x="127" y="2"/>
                </a:cxn>
                <a:cxn ang="0">
                  <a:pos x="113" y="3"/>
                </a:cxn>
                <a:cxn ang="0">
                  <a:pos x="100" y="5"/>
                </a:cxn>
                <a:cxn ang="0">
                  <a:pos x="88" y="10"/>
                </a:cxn>
                <a:cxn ang="0">
                  <a:pos x="75" y="14"/>
                </a:cxn>
                <a:cxn ang="0">
                  <a:pos x="64" y="21"/>
                </a:cxn>
                <a:cxn ang="0">
                  <a:pos x="53" y="28"/>
                </a:cxn>
                <a:cxn ang="0">
                  <a:pos x="43" y="36"/>
                </a:cxn>
                <a:cxn ang="0">
                  <a:pos x="34" y="45"/>
                </a:cxn>
                <a:cxn ang="0">
                  <a:pos x="26" y="56"/>
                </a:cxn>
                <a:cxn ang="0">
                  <a:pos x="18" y="66"/>
                </a:cxn>
                <a:cxn ang="0">
                  <a:pos x="12" y="78"/>
                </a:cxn>
                <a:cxn ang="0">
                  <a:pos x="4" y="103"/>
                </a:cxn>
                <a:cxn ang="0">
                  <a:pos x="0" y="128"/>
                </a:cxn>
                <a:cxn ang="0">
                  <a:pos x="1" y="155"/>
                </a:cxn>
                <a:cxn ang="0">
                  <a:pos x="8" y="180"/>
                </a:cxn>
                <a:cxn ang="0">
                  <a:pos x="20" y="204"/>
                </a:cxn>
                <a:cxn ang="0">
                  <a:pos x="36" y="225"/>
                </a:cxn>
                <a:cxn ang="0">
                  <a:pos x="56" y="242"/>
                </a:cxn>
                <a:cxn ang="0">
                  <a:pos x="77" y="256"/>
                </a:cxn>
                <a:cxn ang="0">
                  <a:pos x="102" y="264"/>
                </a:cxn>
                <a:cxn ang="0">
                  <a:pos x="128" y="268"/>
                </a:cxn>
                <a:cxn ang="0">
                  <a:pos x="153" y="267"/>
                </a:cxn>
                <a:cxn ang="0">
                  <a:pos x="180" y="260"/>
                </a:cxn>
              </a:cxnLst>
              <a:rect l="0" t="0" r="r" b="b"/>
              <a:pathLst>
                <a:path w="268" h="268">
                  <a:moveTo>
                    <a:pt x="180" y="260"/>
                  </a:moveTo>
                  <a:lnTo>
                    <a:pt x="192" y="255"/>
                  </a:lnTo>
                  <a:lnTo>
                    <a:pt x="204" y="248"/>
                  </a:lnTo>
                  <a:lnTo>
                    <a:pt x="214" y="241"/>
                  </a:lnTo>
                  <a:lnTo>
                    <a:pt x="225" y="233"/>
                  </a:lnTo>
                  <a:lnTo>
                    <a:pt x="234" y="224"/>
                  </a:lnTo>
                  <a:lnTo>
                    <a:pt x="242" y="214"/>
                  </a:lnTo>
                  <a:lnTo>
                    <a:pt x="250" y="202"/>
                  </a:lnTo>
                  <a:lnTo>
                    <a:pt x="256" y="191"/>
                  </a:lnTo>
                  <a:lnTo>
                    <a:pt x="265" y="165"/>
                  </a:lnTo>
                  <a:lnTo>
                    <a:pt x="268" y="140"/>
                  </a:lnTo>
                  <a:lnTo>
                    <a:pt x="266" y="113"/>
                  </a:lnTo>
                  <a:lnTo>
                    <a:pt x="260" y="88"/>
                  </a:lnTo>
                  <a:lnTo>
                    <a:pt x="255" y="76"/>
                  </a:lnTo>
                  <a:lnTo>
                    <a:pt x="249" y="65"/>
                  </a:lnTo>
                  <a:lnTo>
                    <a:pt x="241" y="55"/>
                  </a:lnTo>
                  <a:lnTo>
                    <a:pt x="233" y="44"/>
                  </a:lnTo>
                  <a:lnTo>
                    <a:pt x="224" y="35"/>
                  </a:lnTo>
                  <a:lnTo>
                    <a:pt x="213" y="27"/>
                  </a:lnTo>
                  <a:lnTo>
                    <a:pt x="202" y="19"/>
                  </a:lnTo>
                  <a:lnTo>
                    <a:pt x="190" y="13"/>
                  </a:lnTo>
                  <a:lnTo>
                    <a:pt x="178" y="9"/>
                  </a:lnTo>
                  <a:lnTo>
                    <a:pt x="165" y="4"/>
                  </a:lnTo>
                  <a:lnTo>
                    <a:pt x="152" y="2"/>
                  </a:lnTo>
                  <a:lnTo>
                    <a:pt x="140" y="0"/>
                  </a:lnTo>
                  <a:lnTo>
                    <a:pt x="127" y="2"/>
                  </a:lnTo>
                  <a:lnTo>
                    <a:pt x="113" y="3"/>
                  </a:lnTo>
                  <a:lnTo>
                    <a:pt x="100" y="5"/>
                  </a:lnTo>
                  <a:lnTo>
                    <a:pt x="88" y="10"/>
                  </a:lnTo>
                  <a:lnTo>
                    <a:pt x="75" y="14"/>
                  </a:lnTo>
                  <a:lnTo>
                    <a:pt x="64" y="21"/>
                  </a:lnTo>
                  <a:lnTo>
                    <a:pt x="53" y="28"/>
                  </a:lnTo>
                  <a:lnTo>
                    <a:pt x="43" y="36"/>
                  </a:lnTo>
                  <a:lnTo>
                    <a:pt x="34" y="45"/>
                  </a:lnTo>
                  <a:lnTo>
                    <a:pt x="26" y="56"/>
                  </a:lnTo>
                  <a:lnTo>
                    <a:pt x="18" y="66"/>
                  </a:lnTo>
                  <a:lnTo>
                    <a:pt x="12" y="78"/>
                  </a:lnTo>
                  <a:lnTo>
                    <a:pt x="4" y="103"/>
                  </a:lnTo>
                  <a:lnTo>
                    <a:pt x="0" y="128"/>
                  </a:lnTo>
                  <a:lnTo>
                    <a:pt x="1" y="155"/>
                  </a:lnTo>
                  <a:lnTo>
                    <a:pt x="8" y="180"/>
                  </a:lnTo>
                  <a:lnTo>
                    <a:pt x="20" y="204"/>
                  </a:lnTo>
                  <a:lnTo>
                    <a:pt x="36" y="225"/>
                  </a:lnTo>
                  <a:lnTo>
                    <a:pt x="56" y="242"/>
                  </a:lnTo>
                  <a:lnTo>
                    <a:pt x="77" y="256"/>
                  </a:lnTo>
                  <a:lnTo>
                    <a:pt x="102" y="264"/>
                  </a:lnTo>
                  <a:lnTo>
                    <a:pt x="128" y="268"/>
                  </a:lnTo>
                  <a:lnTo>
                    <a:pt x="153" y="267"/>
                  </a:lnTo>
                  <a:lnTo>
                    <a:pt x="180" y="26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s-ES" sz="2400">
                <a:latin typeface="+mj-lt"/>
              </a:endParaRPr>
            </a:p>
          </p:txBody>
        </p:sp>
        <p:sp>
          <p:nvSpPr>
            <p:cNvPr id="604" name="Freeform 132"/>
            <p:cNvSpPr>
              <a:spLocks/>
            </p:cNvSpPr>
            <p:nvPr/>
          </p:nvSpPr>
          <p:spPr bwMode="auto">
            <a:xfrm>
              <a:off x="5873674" y="2082438"/>
              <a:ext cx="38930" cy="36587"/>
            </a:xfrm>
            <a:custGeom>
              <a:avLst/>
              <a:gdLst/>
              <a:ahLst/>
              <a:cxnLst>
                <a:cxn ang="0">
                  <a:pos x="5" y="137"/>
                </a:cxn>
                <a:cxn ang="0">
                  <a:pos x="1" y="117"/>
                </a:cxn>
                <a:cxn ang="0">
                  <a:pos x="0" y="97"/>
                </a:cxn>
                <a:cxn ang="0">
                  <a:pos x="2" y="77"/>
                </a:cxn>
                <a:cxn ang="0">
                  <a:pos x="9" y="58"/>
                </a:cxn>
                <a:cxn ang="0">
                  <a:pos x="13" y="49"/>
                </a:cxn>
                <a:cxn ang="0">
                  <a:pos x="19" y="41"/>
                </a:cxn>
                <a:cxn ang="0">
                  <a:pos x="25" y="34"/>
                </a:cxn>
                <a:cxn ang="0">
                  <a:pos x="32" y="27"/>
                </a:cxn>
                <a:cxn ang="0">
                  <a:pos x="40" y="20"/>
                </a:cxn>
                <a:cxn ang="0">
                  <a:pos x="48" y="15"/>
                </a:cxn>
                <a:cxn ang="0">
                  <a:pos x="57" y="10"/>
                </a:cxn>
                <a:cxn ang="0">
                  <a:pos x="66" y="7"/>
                </a:cxn>
                <a:cxn ang="0">
                  <a:pos x="75" y="3"/>
                </a:cxn>
                <a:cxn ang="0">
                  <a:pos x="86" y="2"/>
                </a:cxn>
                <a:cxn ang="0">
                  <a:pos x="95" y="0"/>
                </a:cxn>
                <a:cxn ang="0">
                  <a:pos x="105" y="0"/>
                </a:cxn>
                <a:cxn ang="0">
                  <a:pos x="115" y="1"/>
                </a:cxn>
                <a:cxn ang="0">
                  <a:pos x="125" y="2"/>
                </a:cxn>
                <a:cxn ang="0">
                  <a:pos x="134" y="5"/>
                </a:cxn>
                <a:cxn ang="0">
                  <a:pos x="143" y="9"/>
                </a:cxn>
                <a:cxn ang="0">
                  <a:pos x="153" y="14"/>
                </a:cxn>
                <a:cxn ang="0">
                  <a:pos x="161" y="19"/>
                </a:cxn>
                <a:cxn ang="0">
                  <a:pos x="169" y="25"/>
                </a:cxn>
                <a:cxn ang="0">
                  <a:pos x="176" y="32"/>
                </a:cxn>
                <a:cxn ang="0">
                  <a:pos x="182" y="39"/>
                </a:cxn>
                <a:cxn ang="0">
                  <a:pos x="188" y="47"/>
                </a:cxn>
                <a:cxn ang="0">
                  <a:pos x="193" y="56"/>
                </a:cxn>
                <a:cxn ang="0">
                  <a:pos x="196" y="65"/>
                </a:cxn>
                <a:cxn ang="0">
                  <a:pos x="202" y="85"/>
                </a:cxn>
                <a:cxn ang="0">
                  <a:pos x="203" y="106"/>
                </a:cxn>
                <a:cxn ang="0">
                  <a:pos x="201" y="125"/>
                </a:cxn>
                <a:cxn ang="0">
                  <a:pos x="194" y="144"/>
                </a:cxn>
                <a:cxn ang="0">
                  <a:pos x="189" y="153"/>
                </a:cxn>
                <a:cxn ang="0">
                  <a:pos x="184" y="161"/>
                </a:cxn>
                <a:cxn ang="0">
                  <a:pos x="178" y="169"/>
                </a:cxn>
                <a:cxn ang="0">
                  <a:pos x="171" y="176"/>
                </a:cxn>
                <a:cxn ang="0">
                  <a:pos x="163" y="183"/>
                </a:cxn>
                <a:cxn ang="0">
                  <a:pos x="155" y="189"/>
                </a:cxn>
                <a:cxn ang="0">
                  <a:pos x="146" y="193"/>
                </a:cxn>
                <a:cxn ang="0">
                  <a:pos x="136" y="197"/>
                </a:cxn>
                <a:cxn ang="0">
                  <a:pos x="117" y="203"/>
                </a:cxn>
                <a:cxn ang="0">
                  <a:pos x="96" y="204"/>
                </a:cxn>
                <a:cxn ang="0">
                  <a:pos x="77" y="200"/>
                </a:cxn>
                <a:cxn ang="0">
                  <a:pos x="58" y="194"/>
                </a:cxn>
                <a:cxn ang="0">
                  <a:pos x="41" y="184"/>
                </a:cxn>
                <a:cxn ang="0">
                  <a:pos x="27" y="171"/>
                </a:cxn>
                <a:cxn ang="0">
                  <a:pos x="15" y="155"/>
                </a:cxn>
                <a:cxn ang="0">
                  <a:pos x="5" y="137"/>
                </a:cxn>
              </a:cxnLst>
              <a:rect l="0" t="0" r="r" b="b"/>
              <a:pathLst>
                <a:path w="203" h="204">
                  <a:moveTo>
                    <a:pt x="5" y="137"/>
                  </a:moveTo>
                  <a:lnTo>
                    <a:pt x="1" y="117"/>
                  </a:lnTo>
                  <a:lnTo>
                    <a:pt x="0" y="97"/>
                  </a:lnTo>
                  <a:lnTo>
                    <a:pt x="2" y="77"/>
                  </a:lnTo>
                  <a:lnTo>
                    <a:pt x="9" y="58"/>
                  </a:lnTo>
                  <a:lnTo>
                    <a:pt x="13" y="49"/>
                  </a:lnTo>
                  <a:lnTo>
                    <a:pt x="19" y="41"/>
                  </a:lnTo>
                  <a:lnTo>
                    <a:pt x="25" y="34"/>
                  </a:lnTo>
                  <a:lnTo>
                    <a:pt x="32" y="27"/>
                  </a:lnTo>
                  <a:lnTo>
                    <a:pt x="40" y="20"/>
                  </a:lnTo>
                  <a:lnTo>
                    <a:pt x="48" y="15"/>
                  </a:lnTo>
                  <a:lnTo>
                    <a:pt x="57" y="10"/>
                  </a:lnTo>
                  <a:lnTo>
                    <a:pt x="66" y="7"/>
                  </a:lnTo>
                  <a:lnTo>
                    <a:pt x="75" y="3"/>
                  </a:lnTo>
                  <a:lnTo>
                    <a:pt x="86" y="2"/>
                  </a:lnTo>
                  <a:lnTo>
                    <a:pt x="95" y="0"/>
                  </a:lnTo>
                  <a:lnTo>
                    <a:pt x="105" y="0"/>
                  </a:lnTo>
                  <a:lnTo>
                    <a:pt x="115" y="1"/>
                  </a:lnTo>
                  <a:lnTo>
                    <a:pt x="125" y="2"/>
                  </a:lnTo>
                  <a:lnTo>
                    <a:pt x="134" y="5"/>
                  </a:lnTo>
                  <a:lnTo>
                    <a:pt x="143" y="9"/>
                  </a:lnTo>
                  <a:lnTo>
                    <a:pt x="153" y="14"/>
                  </a:lnTo>
                  <a:lnTo>
                    <a:pt x="161" y="19"/>
                  </a:lnTo>
                  <a:lnTo>
                    <a:pt x="169" y="25"/>
                  </a:lnTo>
                  <a:lnTo>
                    <a:pt x="176" y="32"/>
                  </a:lnTo>
                  <a:lnTo>
                    <a:pt x="182" y="39"/>
                  </a:lnTo>
                  <a:lnTo>
                    <a:pt x="188" y="47"/>
                  </a:lnTo>
                  <a:lnTo>
                    <a:pt x="193" y="56"/>
                  </a:lnTo>
                  <a:lnTo>
                    <a:pt x="196" y="65"/>
                  </a:lnTo>
                  <a:lnTo>
                    <a:pt x="202" y="85"/>
                  </a:lnTo>
                  <a:lnTo>
                    <a:pt x="203" y="106"/>
                  </a:lnTo>
                  <a:lnTo>
                    <a:pt x="201" y="125"/>
                  </a:lnTo>
                  <a:lnTo>
                    <a:pt x="194" y="144"/>
                  </a:lnTo>
                  <a:lnTo>
                    <a:pt x="189" y="153"/>
                  </a:lnTo>
                  <a:lnTo>
                    <a:pt x="184" y="161"/>
                  </a:lnTo>
                  <a:lnTo>
                    <a:pt x="178" y="169"/>
                  </a:lnTo>
                  <a:lnTo>
                    <a:pt x="171" y="176"/>
                  </a:lnTo>
                  <a:lnTo>
                    <a:pt x="163" y="183"/>
                  </a:lnTo>
                  <a:lnTo>
                    <a:pt x="155" y="189"/>
                  </a:lnTo>
                  <a:lnTo>
                    <a:pt x="146" y="193"/>
                  </a:lnTo>
                  <a:lnTo>
                    <a:pt x="136" y="197"/>
                  </a:lnTo>
                  <a:lnTo>
                    <a:pt x="117" y="203"/>
                  </a:lnTo>
                  <a:lnTo>
                    <a:pt x="96" y="204"/>
                  </a:lnTo>
                  <a:lnTo>
                    <a:pt x="77" y="200"/>
                  </a:lnTo>
                  <a:lnTo>
                    <a:pt x="58" y="194"/>
                  </a:lnTo>
                  <a:lnTo>
                    <a:pt x="41" y="184"/>
                  </a:lnTo>
                  <a:lnTo>
                    <a:pt x="27" y="171"/>
                  </a:lnTo>
                  <a:lnTo>
                    <a:pt x="15" y="155"/>
                  </a:lnTo>
                  <a:lnTo>
                    <a:pt x="5" y="137"/>
                  </a:lnTo>
                  <a:close/>
                </a:path>
              </a:pathLst>
            </a:custGeom>
            <a:solidFill>
              <a:srgbClr val="E89B00"/>
            </a:solidFill>
            <a:ln w="9525">
              <a:noFill/>
              <a:round/>
              <a:headEnd/>
              <a:tailEnd/>
            </a:ln>
          </p:spPr>
          <p:txBody>
            <a:bodyPr vert="horz" wrap="square" lIns="91440" tIns="45720" rIns="91440" bIns="45720" numCol="1" anchor="t" anchorCtr="0" compatLnSpc="1">
              <a:prstTxWarp prst="textNoShape">
                <a:avLst/>
              </a:prstTxWarp>
            </a:bodyPr>
            <a:lstStyle/>
            <a:p>
              <a:endParaRPr lang="es-ES" sz="2400">
                <a:latin typeface="+mj-lt"/>
              </a:endParaRPr>
            </a:p>
          </p:txBody>
        </p:sp>
      </p:grpSp>
      <p:sp>
        <p:nvSpPr>
          <p:cNvPr id="488" name="487 CuadroTexto"/>
          <p:cNvSpPr txBox="1"/>
          <p:nvPr/>
        </p:nvSpPr>
        <p:spPr>
          <a:xfrm>
            <a:off x="7756182" y="1269388"/>
            <a:ext cx="612068" cy="430887"/>
          </a:xfrm>
          <a:prstGeom prst="rect">
            <a:avLst/>
          </a:prstGeom>
          <a:noFill/>
        </p:spPr>
        <p:txBody>
          <a:bodyPr wrap="square" lIns="0" tIns="0" rIns="0" bIns="0" rtlCol="0">
            <a:spAutoFit/>
          </a:bodyPr>
          <a:lstStyle/>
          <a:p>
            <a:pPr algn="ctr"/>
            <a:r>
              <a:rPr lang="es-ES_tradnl" sz="1400" b="1" dirty="0">
                <a:solidFill>
                  <a:schemeClr val="tx1">
                    <a:lumMod val="75000"/>
                    <a:lumOff val="25000"/>
                  </a:schemeClr>
                </a:solidFill>
                <a:latin typeface="+mj-lt"/>
                <a:ea typeface="Tahoma" pitchFamily="34" charset="0"/>
                <a:cs typeface="Tahoma" pitchFamily="34" charset="0"/>
              </a:rPr>
              <a:t>Código OBJETO</a:t>
            </a:r>
            <a:endParaRPr lang="es-ES" sz="1400" b="1" dirty="0">
              <a:solidFill>
                <a:schemeClr val="tx1">
                  <a:lumMod val="75000"/>
                  <a:lumOff val="25000"/>
                </a:schemeClr>
              </a:solidFill>
              <a:latin typeface="+mj-lt"/>
              <a:ea typeface="Tahoma" pitchFamily="34" charset="0"/>
              <a:cs typeface="Tahoma" pitchFamily="34" charset="0"/>
            </a:endParaRPr>
          </a:p>
        </p:txBody>
      </p:sp>
      <p:sp>
        <p:nvSpPr>
          <p:cNvPr id="524" name="523 CuadroTexto"/>
          <p:cNvSpPr txBox="1"/>
          <p:nvPr/>
        </p:nvSpPr>
        <p:spPr>
          <a:xfrm>
            <a:off x="7664000" y="2591585"/>
            <a:ext cx="796432" cy="323165"/>
          </a:xfrm>
          <a:prstGeom prst="rect">
            <a:avLst/>
          </a:prstGeom>
          <a:noFill/>
        </p:spPr>
        <p:txBody>
          <a:bodyPr wrap="square" lIns="0" tIns="0" rIns="0" bIns="0" rtlCol="0">
            <a:spAutoFit/>
          </a:bodyPr>
          <a:lstStyle>
            <a:defPPr>
              <a:defRPr lang="es-ES"/>
            </a:defPPr>
            <a:lvl1pPr algn="ctr">
              <a:defRPr sz="800" b="1">
                <a:solidFill>
                  <a:schemeClr val="tx1">
                    <a:lumMod val="75000"/>
                    <a:lumOff val="25000"/>
                  </a:schemeClr>
                </a:solidFill>
                <a:latin typeface="+mj-lt"/>
                <a:ea typeface="Tahoma" pitchFamily="34" charset="0"/>
                <a:cs typeface="Tahoma" pitchFamily="34" charset="0"/>
              </a:defRPr>
            </a:lvl1pPr>
          </a:lstStyle>
          <a:p>
            <a:r>
              <a:rPr lang="es-ES_tradnl" sz="1050" dirty="0">
                <a:solidFill>
                  <a:srgbClr val="C00000"/>
                </a:solidFill>
              </a:rPr>
              <a:t>Errores y</a:t>
            </a:r>
          </a:p>
          <a:p>
            <a:r>
              <a:rPr lang="es-ES_tradnl" sz="1050" dirty="0">
                <a:solidFill>
                  <a:srgbClr val="C00000"/>
                </a:solidFill>
              </a:rPr>
              <a:t>Advertencias</a:t>
            </a:r>
            <a:endParaRPr lang="es-ES" sz="1050" dirty="0">
              <a:solidFill>
                <a:srgbClr val="C00000"/>
              </a:solidFill>
            </a:endParaRPr>
          </a:p>
        </p:txBody>
      </p:sp>
      <p:sp>
        <p:nvSpPr>
          <p:cNvPr id="145" name="144 Rectángulo redondeado"/>
          <p:cNvSpPr/>
          <p:nvPr/>
        </p:nvSpPr>
        <p:spPr>
          <a:xfrm>
            <a:off x="1992436" y="1055729"/>
            <a:ext cx="1015562" cy="970829"/>
          </a:xfrm>
          <a:prstGeom prst="roundRect">
            <a:avLst>
              <a:gd name="adj" fmla="val 4755"/>
            </a:avLst>
          </a:prstGeom>
          <a:noFill/>
          <a:ln w="635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s-ES_tradnl" sz="1200" b="1" i="1" dirty="0">
                <a:solidFill>
                  <a:schemeClr val="tx1"/>
                </a:solidFill>
                <a:latin typeface="+mj-lt"/>
                <a:ea typeface="Tahoma" pitchFamily="34" charset="0"/>
                <a:cs typeface="Tahoma" pitchFamily="34" charset="0"/>
              </a:rPr>
              <a:t>Scanner</a:t>
            </a:r>
            <a:endParaRPr lang="es-ES" sz="1200" b="1" i="1" dirty="0" err="1">
              <a:solidFill>
                <a:schemeClr val="tx1"/>
              </a:solidFill>
              <a:latin typeface="+mj-lt"/>
              <a:ea typeface="Tahoma" pitchFamily="34" charset="0"/>
              <a:cs typeface="Tahoma" pitchFamily="34" charset="0"/>
            </a:endParaRPr>
          </a:p>
        </p:txBody>
      </p:sp>
      <p:cxnSp>
        <p:nvCxnSpPr>
          <p:cNvPr id="5" name="4 Conector recto"/>
          <p:cNvCxnSpPr/>
          <p:nvPr/>
        </p:nvCxnSpPr>
        <p:spPr>
          <a:xfrm>
            <a:off x="1992434" y="1306478"/>
            <a:ext cx="1015562" cy="0"/>
          </a:xfrm>
          <a:prstGeom prst="line">
            <a:avLst/>
          </a:prstGeom>
          <a:noFill/>
          <a:ln w="63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cxnSp>
      <p:sp>
        <p:nvSpPr>
          <p:cNvPr id="485" name="484 Rectángulo redondeado"/>
          <p:cNvSpPr/>
          <p:nvPr/>
        </p:nvSpPr>
        <p:spPr>
          <a:xfrm>
            <a:off x="3663656" y="2224910"/>
            <a:ext cx="1265992" cy="412002"/>
          </a:xfrm>
          <a:prstGeom prst="roundRect">
            <a:avLst>
              <a:gd name="adj" fmla="val 0"/>
            </a:avLst>
          </a:prstGeom>
          <a:solidFill>
            <a:srgbClr val="FFFF99"/>
          </a:solidFill>
          <a:ln w="12700">
            <a:solidFill>
              <a:srgbClr val="898F3D"/>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es-ES_tradnl" sz="1200" dirty="0">
                <a:solidFill>
                  <a:schemeClr val="tx1"/>
                </a:solidFill>
                <a:latin typeface="+mj-lt"/>
                <a:ea typeface="Tahoma" pitchFamily="34" charset="0"/>
                <a:cs typeface="Tahoma" pitchFamily="34" charset="0"/>
              </a:rPr>
              <a:t>Tabla de Símbolos</a:t>
            </a:r>
            <a:endParaRPr lang="es-ES" sz="1200" dirty="0" err="1">
              <a:solidFill>
                <a:schemeClr val="tx1"/>
              </a:solidFill>
              <a:latin typeface="+mj-lt"/>
              <a:ea typeface="Tahoma" pitchFamily="34" charset="0"/>
              <a:cs typeface="Tahoma" pitchFamily="34" charset="0"/>
            </a:endParaRPr>
          </a:p>
        </p:txBody>
      </p:sp>
      <p:sp>
        <p:nvSpPr>
          <p:cNvPr id="432" name="431 Rectángulo redondeado"/>
          <p:cNvSpPr/>
          <p:nvPr/>
        </p:nvSpPr>
        <p:spPr>
          <a:xfrm>
            <a:off x="2113245" y="2216727"/>
            <a:ext cx="1463944" cy="274968"/>
          </a:xfrm>
          <a:prstGeom prst="roundRect">
            <a:avLst>
              <a:gd name="adj" fmla="val 13455"/>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a:solidFill>
                  <a:srgbClr val="C00000"/>
                </a:solidFill>
                <a:latin typeface="+mj-lt"/>
                <a:ea typeface="Tahoma" pitchFamily="34" charset="0"/>
                <a:cs typeface="Tahoma" pitchFamily="34" charset="0"/>
              </a:rPr>
              <a:t>Tratamiento Errores</a:t>
            </a:r>
          </a:p>
        </p:txBody>
      </p:sp>
      <p:sp>
        <p:nvSpPr>
          <p:cNvPr id="117" name="116 Rectángulo redondeado"/>
          <p:cNvSpPr/>
          <p:nvPr/>
        </p:nvSpPr>
        <p:spPr>
          <a:xfrm>
            <a:off x="5879989" y="2226613"/>
            <a:ext cx="1070262" cy="322741"/>
          </a:xfrm>
          <a:prstGeom prst="roundRect">
            <a:avLst>
              <a:gd name="adj" fmla="val 4755"/>
            </a:avLst>
          </a:prstGeom>
          <a:solidFill>
            <a:srgbClr val="FFEFEF"/>
          </a:solidFill>
          <a:ln w="63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lnSpc>
                <a:spcPts val="1000"/>
              </a:lnSpc>
            </a:pPr>
            <a:r>
              <a:rPr lang="es-ES_tradnl" sz="1000" dirty="0">
                <a:solidFill>
                  <a:srgbClr val="C00000"/>
                </a:solidFill>
                <a:latin typeface="+mj-lt"/>
                <a:ea typeface="Tahoma" pitchFamily="34" charset="0"/>
                <a:cs typeface="Tahoma" pitchFamily="34" charset="0"/>
              </a:rPr>
              <a:t>Lista de errores </a:t>
            </a:r>
          </a:p>
          <a:p>
            <a:pPr algn="ctr">
              <a:lnSpc>
                <a:spcPts val="1000"/>
              </a:lnSpc>
            </a:pPr>
            <a:r>
              <a:rPr lang="es-ES_tradnl" sz="1000" dirty="0">
                <a:solidFill>
                  <a:srgbClr val="C00000"/>
                </a:solidFill>
                <a:latin typeface="+mj-lt"/>
                <a:ea typeface="Tahoma" pitchFamily="34" charset="0"/>
                <a:cs typeface="Tahoma" pitchFamily="34" charset="0"/>
              </a:rPr>
              <a:t>y advertencias</a:t>
            </a:r>
            <a:endParaRPr lang="es-ES" sz="1000" dirty="0" err="1">
              <a:solidFill>
                <a:srgbClr val="C00000"/>
              </a:solidFill>
              <a:latin typeface="+mj-lt"/>
              <a:ea typeface="Tahoma" pitchFamily="34" charset="0"/>
              <a:cs typeface="Tahoma" pitchFamily="34" charset="0"/>
            </a:endParaRPr>
          </a:p>
        </p:txBody>
      </p:sp>
      <p:grpSp>
        <p:nvGrpSpPr>
          <p:cNvPr id="3" name="2 Grupo"/>
          <p:cNvGrpSpPr/>
          <p:nvPr/>
        </p:nvGrpSpPr>
        <p:grpSpPr>
          <a:xfrm>
            <a:off x="1159988" y="1461692"/>
            <a:ext cx="356036" cy="420850"/>
            <a:chOff x="2123728" y="2769424"/>
            <a:chExt cx="212634" cy="257780"/>
          </a:xfrm>
        </p:grpSpPr>
        <p:sp>
          <p:nvSpPr>
            <p:cNvPr id="151" name="150 Multidocumento"/>
            <p:cNvSpPr/>
            <p:nvPr/>
          </p:nvSpPr>
          <p:spPr>
            <a:xfrm>
              <a:off x="2123728" y="2769424"/>
              <a:ext cx="212634" cy="257780"/>
            </a:xfrm>
            <a:prstGeom prst="flowChartMultidocumen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200" dirty="0">
                <a:solidFill>
                  <a:schemeClr val="tx1"/>
                </a:solidFill>
                <a:latin typeface="+mj-lt"/>
              </a:endParaRPr>
            </a:p>
          </p:txBody>
        </p:sp>
        <p:grpSp>
          <p:nvGrpSpPr>
            <p:cNvPr id="142" name="141 Grupo"/>
            <p:cNvGrpSpPr/>
            <p:nvPr/>
          </p:nvGrpSpPr>
          <p:grpSpPr>
            <a:xfrm>
              <a:off x="2156330" y="2857637"/>
              <a:ext cx="129201" cy="108012"/>
              <a:chOff x="5833217" y="2044057"/>
              <a:chExt cx="120225" cy="112989"/>
            </a:xfrm>
          </p:grpSpPr>
          <p:sp>
            <p:nvSpPr>
              <p:cNvPr id="143" name="Freeform 127"/>
              <p:cNvSpPr>
                <a:spLocks/>
              </p:cNvSpPr>
              <p:nvPr/>
            </p:nvSpPr>
            <p:spPr bwMode="auto">
              <a:xfrm>
                <a:off x="5833217" y="2044057"/>
                <a:ext cx="120225" cy="112989"/>
              </a:xfrm>
              <a:custGeom>
                <a:avLst/>
                <a:gdLst/>
                <a:ahLst/>
                <a:cxnLst>
                  <a:cxn ang="0">
                    <a:pos x="630" y="266"/>
                  </a:cxn>
                  <a:cxn ang="0">
                    <a:pos x="586" y="149"/>
                  </a:cxn>
                  <a:cxn ang="0">
                    <a:pos x="497" y="158"/>
                  </a:cxn>
                  <a:cxn ang="0">
                    <a:pos x="494" y="156"/>
                  </a:cxn>
                  <a:cxn ang="0">
                    <a:pos x="492" y="153"/>
                  </a:cxn>
                  <a:cxn ang="0">
                    <a:pos x="490" y="151"/>
                  </a:cxn>
                  <a:cxn ang="0">
                    <a:pos x="488" y="149"/>
                  </a:cxn>
                  <a:cxn ang="0">
                    <a:pos x="505" y="58"/>
                  </a:cxn>
                  <a:cxn ang="0">
                    <a:pos x="390" y="5"/>
                  </a:cxn>
                  <a:cxn ang="0">
                    <a:pos x="332" y="76"/>
                  </a:cxn>
                  <a:cxn ang="0">
                    <a:pos x="329" y="75"/>
                  </a:cxn>
                  <a:cxn ang="0">
                    <a:pos x="325" y="75"/>
                  </a:cxn>
                  <a:cxn ang="0">
                    <a:pos x="322" y="75"/>
                  </a:cxn>
                  <a:cxn ang="0">
                    <a:pos x="318" y="75"/>
                  </a:cxn>
                  <a:cxn ang="0">
                    <a:pos x="267" y="0"/>
                  </a:cxn>
                  <a:cxn ang="0">
                    <a:pos x="148" y="44"/>
                  </a:cxn>
                  <a:cxn ang="0">
                    <a:pos x="157" y="133"/>
                  </a:cxn>
                  <a:cxn ang="0">
                    <a:pos x="155" y="135"/>
                  </a:cxn>
                  <a:cxn ang="0">
                    <a:pos x="152" y="137"/>
                  </a:cxn>
                  <a:cxn ang="0">
                    <a:pos x="148" y="141"/>
                  </a:cxn>
                  <a:cxn ang="0">
                    <a:pos x="146" y="143"/>
                  </a:cxn>
                  <a:cxn ang="0">
                    <a:pos x="58" y="127"/>
                  </a:cxn>
                  <a:cxn ang="0">
                    <a:pos x="4" y="242"/>
                  </a:cxn>
                  <a:cxn ang="0">
                    <a:pos x="72" y="295"/>
                  </a:cxn>
                  <a:cxn ang="0">
                    <a:pos x="72" y="300"/>
                  </a:cxn>
                  <a:cxn ang="0">
                    <a:pos x="72" y="304"/>
                  </a:cxn>
                  <a:cxn ang="0">
                    <a:pos x="71" y="310"/>
                  </a:cxn>
                  <a:cxn ang="0">
                    <a:pos x="71" y="315"/>
                  </a:cxn>
                  <a:cxn ang="0">
                    <a:pos x="0" y="363"/>
                  </a:cxn>
                  <a:cxn ang="0">
                    <a:pos x="43" y="483"/>
                  </a:cxn>
                  <a:cxn ang="0">
                    <a:pos x="129" y="474"/>
                  </a:cxn>
                  <a:cxn ang="0">
                    <a:pos x="132" y="477"/>
                  </a:cxn>
                  <a:cxn ang="0">
                    <a:pos x="135" y="481"/>
                  </a:cxn>
                  <a:cxn ang="0">
                    <a:pos x="139" y="485"/>
                  </a:cxn>
                  <a:cxn ang="0">
                    <a:pos x="142" y="489"/>
                  </a:cxn>
                  <a:cxn ang="0">
                    <a:pos x="126" y="573"/>
                  </a:cxn>
                  <a:cxn ang="0">
                    <a:pos x="241" y="626"/>
                  </a:cxn>
                  <a:cxn ang="0">
                    <a:pos x="295" y="559"/>
                  </a:cxn>
                  <a:cxn ang="0">
                    <a:pos x="300" y="560"/>
                  </a:cxn>
                  <a:cxn ang="0">
                    <a:pos x="306" y="560"/>
                  </a:cxn>
                  <a:cxn ang="0">
                    <a:pos x="310" y="560"/>
                  </a:cxn>
                  <a:cxn ang="0">
                    <a:pos x="315" y="560"/>
                  </a:cxn>
                  <a:cxn ang="0">
                    <a:pos x="364" y="632"/>
                  </a:cxn>
                  <a:cxn ang="0">
                    <a:pos x="483" y="588"/>
                  </a:cxn>
                  <a:cxn ang="0">
                    <a:pos x="474" y="500"/>
                  </a:cxn>
                  <a:cxn ang="0">
                    <a:pos x="476" y="498"/>
                  </a:cxn>
                  <a:cxn ang="0">
                    <a:pos x="479" y="495"/>
                  </a:cxn>
                  <a:cxn ang="0">
                    <a:pos x="483" y="491"/>
                  </a:cxn>
                  <a:cxn ang="0">
                    <a:pos x="486" y="488"/>
                  </a:cxn>
                  <a:cxn ang="0">
                    <a:pos x="571" y="505"/>
                  </a:cxn>
                  <a:cxn ang="0">
                    <a:pos x="624" y="390"/>
                  </a:cxn>
                  <a:cxn ang="0">
                    <a:pos x="554" y="332"/>
                  </a:cxn>
                  <a:cxn ang="0">
                    <a:pos x="555" y="329"/>
                  </a:cxn>
                  <a:cxn ang="0">
                    <a:pos x="555" y="325"/>
                  </a:cxn>
                  <a:cxn ang="0">
                    <a:pos x="555" y="322"/>
                  </a:cxn>
                  <a:cxn ang="0">
                    <a:pos x="555" y="317"/>
                  </a:cxn>
                  <a:cxn ang="0">
                    <a:pos x="630" y="266"/>
                  </a:cxn>
                </a:cxnLst>
                <a:rect l="0" t="0" r="r" b="b"/>
                <a:pathLst>
                  <a:path w="630" h="632">
                    <a:moveTo>
                      <a:pt x="630" y="266"/>
                    </a:moveTo>
                    <a:lnTo>
                      <a:pt x="586" y="149"/>
                    </a:lnTo>
                    <a:lnTo>
                      <a:pt x="497" y="158"/>
                    </a:lnTo>
                    <a:lnTo>
                      <a:pt x="494" y="156"/>
                    </a:lnTo>
                    <a:lnTo>
                      <a:pt x="492" y="153"/>
                    </a:lnTo>
                    <a:lnTo>
                      <a:pt x="490" y="151"/>
                    </a:lnTo>
                    <a:lnTo>
                      <a:pt x="488" y="149"/>
                    </a:lnTo>
                    <a:lnTo>
                      <a:pt x="505" y="58"/>
                    </a:lnTo>
                    <a:lnTo>
                      <a:pt x="390" y="5"/>
                    </a:lnTo>
                    <a:lnTo>
                      <a:pt x="332" y="76"/>
                    </a:lnTo>
                    <a:lnTo>
                      <a:pt x="329" y="75"/>
                    </a:lnTo>
                    <a:lnTo>
                      <a:pt x="325" y="75"/>
                    </a:lnTo>
                    <a:lnTo>
                      <a:pt x="322" y="75"/>
                    </a:lnTo>
                    <a:lnTo>
                      <a:pt x="318" y="75"/>
                    </a:lnTo>
                    <a:lnTo>
                      <a:pt x="267" y="0"/>
                    </a:lnTo>
                    <a:lnTo>
                      <a:pt x="148" y="44"/>
                    </a:lnTo>
                    <a:lnTo>
                      <a:pt x="157" y="133"/>
                    </a:lnTo>
                    <a:lnTo>
                      <a:pt x="155" y="135"/>
                    </a:lnTo>
                    <a:lnTo>
                      <a:pt x="152" y="137"/>
                    </a:lnTo>
                    <a:lnTo>
                      <a:pt x="148" y="141"/>
                    </a:lnTo>
                    <a:lnTo>
                      <a:pt x="146" y="143"/>
                    </a:lnTo>
                    <a:lnTo>
                      <a:pt x="58" y="127"/>
                    </a:lnTo>
                    <a:lnTo>
                      <a:pt x="4" y="242"/>
                    </a:lnTo>
                    <a:lnTo>
                      <a:pt x="72" y="295"/>
                    </a:lnTo>
                    <a:lnTo>
                      <a:pt x="72" y="300"/>
                    </a:lnTo>
                    <a:lnTo>
                      <a:pt x="72" y="304"/>
                    </a:lnTo>
                    <a:lnTo>
                      <a:pt x="71" y="310"/>
                    </a:lnTo>
                    <a:lnTo>
                      <a:pt x="71" y="315"/>
                    </a:lnTo>
                    <a:lnTo>
                      <a:pt x="0" y="363"/>
                    </a:lnTo>
                    <a:lnTo>
                      <a:pt x="43" y="483"/>
                    </a:lnTo>
                    <a:lnTo>
                      <a:pt x="129" y="474"/>
                    </a:lnTo>
                    <a:lnTo>
                      <a:pt x="132" y="477"/>
                    </a:lnTo>
                    <a:lnTo>
                      <a:pt x="135" y="481"/>
                    </a:lnTo>
                    <a:lnTo>
                      <a:pt x="139" y="485"/>
                    </a:lnTo>
                    <a:lnTo>
                      <a:pt x="142" y="489"/>
                    </a:lnTo>
                    <a:lnTo>
                      <a:pt x="126" y="573"/>
                    </a:lnTo>
                    <a:lnTo>
                      <a:pt x="241" y="626"/>
                    </a:lnTo>
                    <a:lnTo>
                      <a:pt x="295" y="559"/>
                    </a:lnTo>
                    <a:lnTo>
                      <a:pt x="300" y="560"/>
                    </a:lnTo>
                    <a:lnTo>
                      <a:pt x="306" y="560"/>
                    </a:lnTo>
                    <a:lnTo>
                      <a:pt x="310" y="560"/>
                    </a:lnTo>
                    <a:lnTo>
                      <a:pt x="315" y="560"/>
                    </a:lnTo>
                    <a:lnTo>
                      <a:pt x="364" y="632"/>
                    </a:lnTo>
                    <a:lnTo>
                      <a:pt x="483" y="588"/>
                    </a:lnTo>
                    <a:lnTo>
                      <a:pt x="474" y="500"/>
                    </a:lnTo>
                    <a:lnTo>
                      <a:pt x="476" y="498"/>
                    </a:lnTo>
                    <a:lnTo>
                      <a:pt x="479" y="495"/>
                    </a:lnTo>
                    <a:lnTo>
                      <a:pt x="483" y="491"/>
                    </a:lnTo>
                    <a:lnTo>
                      <a:pt x="486" y="488"/>
                    </a:lnTo>
                    <a:lnTo>
                      <a:pt x="571" y="505"/>
                    </a:lnTo>
                    <a:lnTo>
                      <a:pt x="624" y="390"/>
                    </a:lnTo>
                    <a:lnTo>
                      <a:pt x="554" y="332"/>
                    </a:lnTo>
                    <a:lnTo>
                      <a:pt x="555" y="329"/>
                    </a:lnTo>
                    <a:lnTo>
                      <a:pt x="555" y="325"/>
                    </a:lnTo>
                    <a:lnTo>
                      <a:pt x="555" y="322"/>
                    </a:lnTo>
                    <a:lnTo>
                      <a:pt x="555" y="317"/>
                    </a:lnTo>
                    <a:lnTo>
                      <a:pt x="630" y="26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s-ES" sz="1200">
                  <a:latin typeface="+mj-lt"/>
                </a:endParaRPr>
              </a:p>
            </p:txBody>
          </p:sp>
          <p:sp>
            <p:nvSpPr>
              <p:cNvPr id="144" name="Freeform 128"/>
              <p:cNvSpPr>
                <a:spLocks/>
              </p:cNvSpPr>
              <p:nvPr/>
            </p:nvSpPr>
            <p:spPr bwMode="auto">
              <a:xfrm>
                <a:off x="5840469" y="2050873"/>
                <a:ext cx="105722" cy="99359"/>
              </a:xfrm>
              <a:custGeom>
                <a:avLst/>
                <a:gdLst/>
                <a:ahLst/>
                <a:cxnLst>
                  <a:cxn ang="0">
                    <a:pos x="436" y="415"/>
                  </a:cxn>
                  <a:cxn ang="0">
                    <a:pos x="424" y="428"/>
                  </a:cxn>
                  <a:cxn ang="0">
                    <a:pos x="413" y="438"/>
                  </a:cxn>
                  <a:cxn ang="0">
                    <a:pos x="401" y="449"/>
                  </a:cxn>
                  <a:cxn ang="0">
                    <a:pos x="337" y="555"/>
                  </a:cxn>
                  <a:cxn ang="0">
                    <a:pos x="284" y="490"/>
                  </a:cxn>
                  <a:cxn ang="0">
                    <a:pos x="268" y="490"/>
                  </a:cxn>
                  <a:cxn ang="0">
                    <a:pos x="251" y="489"/>
                  </a:cxn>
                  <a:cxn ang="0">
                    <a:pos x="193" y="549"/>
                  </a:cxn>
                  <a:cxn ang="0">
                    <a:pos x="138" y="439"/>
                  </a:cxn>
                  <a:cxn ang="0">
                    <a:pos x="125" y="428"/>
                  </a:cxn>
                  <a:cxn ang="0">
                    <a:pos x="115" y="415"/>
                  </a:cxn>
                  <a:cxn ang="0">
                    <a:pos x="103" y="402"/>
                  </a:cxn>
                  <a:cxn ang="0">
                    <a:pos x="0" y="338"/>
                  </a:cxn>
                  <a:cxn ang="0">
                    <a:pos x="64" y="285"/>
                  </a:cxn>
                  <a:cxn ang="0">
                    <a:pos x="64" y="269"/>
                  </a:cxn>
                  <a:cxn ang="0">
                    <a:pos x="67" y="253"/>
                  </a:cxn>
                  <a:cxn ang="0">
                    <a:pos x="6" y="195"/>
                  </a:cxn>
                  <a:cxn ang="0">
                    <a:pos x="117" y="140"/>
                  </a:cxn>
                  <a:cxn ang="0">
                    <a:pos x="129" y="129"/>
                  </a:cxn>
                  <a:cxn ang="0">
                    <a:pos x="139" y="119"/>
                  </a:cxn>
                  <a:cxn ang="0">
                    <a:pos x="152" y="109"/>
                  </a:cxn>
                  <a:cxn ang="0">
                    <a:pos x="216" y="0"/>
                  </a:cxn>
                  <a:cxn ang="0">
                    <a:pos x="271" y="69"/>
                  </a:cxn>
                  <a:cxn ang="0">
                    <a:pos x="285" y="69"/>
                  </a:cxn>
                  <a:cxn ang="0">
                    <a:pos x="299" y="71"/>
                  </a:cxn>
                  <a:cxn ang="0">
                    <a:pos x="360" y="6"/>
                  </a:cxn>
                  <a:cxn ang="0">
                    <a:pos x="414" y="121"/>
                  </a:cxn>
                  <a:cxn ang="0">
                    <a:pos x="417" y="125"/>
                  </a:cxn>
                  <a:cxn ang="0">
                    <a:pos x="420" y="128"/>
                  </a:cxn>
                  <a:cxn ang="0">
                    <a:pos x="430" y="137"/>
                  </a:cxn>
                  <a:cxn ang="0">
                    <a:pos x="438" y="148"/>
                  </a:cxn>
                  <a:cxn ang="0">
                    <a:pos x="526" y="145"/>
                  </a:cxn>
                  <a:cxn ang="0">
                    <a:pos x="485" y="263"/>
                  </a:cxn>
                  <a:cxn ang="0">
                    <a:pos x="485" y="279"/>
                  </a:cxn>
                  <a:cxn ang="0">
                    <a:pos x="485" y="293"/>
                  </a:cxn>
                  <a:cxn ang="0">
                    <a:pos x="483" y="309"/>
                  </a:cxn>
                  <a:cxn ang="0">
                    <a:pos x="514" y="430"/>
                  </a:cxn>
                </a:cxnLst>
                <a:rect l="0" t="0" r="r" b="b"/>
                <a:pathLst>
                  <a:path w="552" h="555">
                    <a:moveTo>
                      <a:pt x="514" y="430"/>
                    </a:moveTo>
                    <a:lnTo>
                      <a:pt x="436" y="415"/>
                    </a:lnTo>
                    <a:lnTo>
                      <a:pt x="430" y="422"/>
                    </a:lnTo>
                    <a:lnTo>
                      <a:pt x="424" y="428"/>
                    </a:lnTo>
                    <a:lnTo>
                      <a:pt x="419" y="434"/>
                    </a:lnTo>
                    <a:lnTo>
                      <a:pt x="413" y="438"/>
                    </a:lnTo>
                    <a:lnTo>
                      <a:pt x="407" y="443"/>
                    </a:lnTo>
                    <a:lnTo>
                      <a:pt x="401" y="449"/>
                    </a:lnTo>
                    <a:lnTo>
                      <a:pt x="409" y="528"/>
                    </a:lnTo>
                    <a:lnTo>
                      <a:pt x="337" y="555"/>
                    </a:lnTo>
                    <a:lnTo>
                      <a:pt x="293" y="490"/>
                    </a:lnTo>
                    <a:lnTo>
                      <a:pt x="284" y="490"/>
                    </a:lnTo>
                    <a:lnTo>
                      <a:pt x="276" y="490"/>
                    </a:lnTo>
                    <a:lnTo>
                      <a:pt x="268" y="490"/>
                    </a:lnTo>
                    <a:lnTo>
                      <a:pt x="259" y="490"/>
                    </a:lnTo>
                    <a:lnTo>
                      <a:pt x="251" y="489"/>
                    </a:lnTo>
                    <a:lnTo>
                      <a:pt x="243" y="488"/>
                    </a:lnTo>
                    <a:lnTo>
                      <a:pt x="193" y="549"/>
                    </a:lnTo>
                    <a:lnTo>
                      <a:pt x="123" y="517"/>
                    </a:lnTo>
                    <a:lnTo>
                      <a:pt x="138" y="439"/>
                    </a:lnTo>
                    <a:lnTo>
                      <a:pt x="131" y="434"/>
                    </a:lnTo>
                    <a:lnTo>
                      <a:pt x="125" y="428"/>
                    </a:lnTo>
                    <a:lnTo>
                      <a:pt x="119" y="422"/>
                    </a:lnTo>
                    <a:lnTo>
                      <a:pt x="115" y="415"/>
                    </a:lnTo>
                    <a:lnTo>
                      <a:pt x="109" y="409"/>
                    </a:lnTo>
                    <a:lnTo>
                      <a:pt x="103" y="402"/>
                    </a:lnTo>
                    <a:lnTo>
                      <a:pt x="25" y="410"/>
                    </a:lnTo>
                    <a:lnTo>
                      <a:pt x="0" y="338"/>
                    </a:lnTo>
                    <a:lnTo>
                      <a:pt x="64" y="293"/>
                    </a:lnTo>
                    <a:lnTo>
                      <a:pt x="64" y="285"/>
                    </a:lnTo>
                    <a:lnTo>
                      <a:pt x="64" y="277"/>
                    </a:lnTo>
                    <a:lnTo>
                      <a:pt x="64" y="269"/>
                    </a:lnTo>
                    <a:lnTo>
                      <a:pt x="65" y="261"/>
                    </a:lnTo>
                    <a:lnTo>
                      <a:pt x="67" y="253"/>
                    </a:lnTo>
                    <a:lnTo>
                      <a:pt x="68" y="243"/>
                    </a:lnTo>
                    <a:lnTo>
                      <a:pt x="6" y="195"/>
                    </a:lnTo>
                    <a:lnTo>
                      <a:pt x="38" y="125"/>
                    </a:lnTo>
                    <a:lnTo>
                      <a:pt x="117" y="140"/>
                    </a:lnTo>
                    <a:lnTo>
                      <a:pt x="123" y="134"/>
                    </a:lnTo>
                    <a:lnTo>
                      <a:pt x="129" y="129"/>
                    </a:lnTo>
                    <a:lnTo>
                      <a:pt x="134" y="124"/>
                    </a:lnTo>
                    <a:lnTo>
                      <a:pt x="139" y="119"/>
                    </a:lnTo>
                    <a:lnTo>
                      <a:pt x="145" y="114"/>
                    </a:lnTo>
                    <a:lnTo>
                      <a:pt x="152" y="109"/>
                    </a:lnTo>
                    <a:lnTo>
                      <a:pt x="144" y="27"/>
                    </a:lnTo>
                    <a:lnTo>
                      <a:pt x="216" y="0"/>
                    </a:lnTo>
                    <a:lnTo>
                      <a:pt x="262" y="69"/>
                    </a:lnTo>
                    <a:lnTo>
                      <a:pt x="271" y="69"/>
                    </a:lnTo>
                    <a:lnTo>
                      <a:pt x="278" y="69"/>
                    </a:lnTo>
                    <a:lnTo>
                      <a:pt x="285" y="69"/>
                    </a:lnTo>
                    <a:lnTo>
                      <a:pt x="292" y="69"/>
                    </a:lnTo>
                    <a:lnTo>
                      <a:pt x="299" y="71"/>
                    </a:lnTo>
                    <a:lnTo>
                      <a:pt x="307" y="72"/>
                    </a:lnTo>
                    <a:lnTo>
                      <a:pt x="360" y="6"/>
                    </a:lnTo>
                    <a:lnTo>
                      <a:pt x="429" y="38"/>
                    </a:lnTo>
                    <a:lnTo>
                      <a:pt x="414" y="121"/>
                    </a:lnTo>
                    <a:lnTo>
                      <a:pt x="415" y="122"/>
                    </a:lnTo>
                    <a:lnTo>
                      <a:pt x="417" y="125"/>
                    </a:lnTo>
                    <a:lnTo>
                      <a:pt x="419" y="127"/>
                    </a:lnTo>
                    <a:lnTo>
                      <a:pt x="420" y="128"/>
                    </a:lnTo>
                    <a:lnTo>
                      <a:pt x="424" y="133"/>
                    </a:lnTo>
                    <a:lnTo>
                      <a:pt x="430" y="137"/>
                    </a:lnTo>
                    <a:lnTo>
                      <a:pt x="435" y="143"/>
                    </a:lnTo>
                    <a:lnTo>
                      <a:pt x="438" y="148"/>
                    </a:lnTo>
                    <a:lnTo>
                      <a:pt x="444" y="154"/>
                    </a:lnTo>
                    <a:lnTo>
                      <a:pt x="526" y="145"/>
                    </a:lnTo>
                    <a:lnTo>
                      <a:pt x="552" y="216"/>
                    </a:lnTo>
                    <a:lnTo>
                      <a:pt x="485" y="263"/>
                    </a:lnTo>
                    <a:lnTo>
                      <a:pt x="485" y="272"/>
                    </a:lnTo>
                    <a:lnTo>
                      <a:pt x="485" y="279"/>
                    </a:lnTo>
                    <a:lnTo>
                      <a:pt x="485" y="286"/>
                    </a:lnTo>
                    <a:lnTo>
                      <a:pt x="485" y="293"/>
                    </a:lnTo>
                    <a:lnTo>
                      <a:pt x="484" y="300"/>
                    </a:lnTo>
                    <a:lnTo>
                      <a:pt x="483" y="309"/>
                    </a:lnTo>
                    <a:lnTo>
                      <a:pt x="546" y="361"/>
                    </a:lnTo>
                    <a:lnTo>
                      <a:pt x="514" y="430"/>
                    </a:lnTo>
                    <a:close/>
                  </a:path>
                </a:pathLst>
              </a:custGeom>
              <a:solidFill>
                <a:srgbClr val="FFFF00"/>
              </a:solidFill>
              <a:ln w="9525">
                <a:noFill/>
                <a:round/>
                <a:headEnd/>
                <a:tailEnd/>
              </a:ln>
            </p:spPr>
            <p:txBody>
              <a:bodyPr vert="horz" wrap="square" lIns="91440" tIns="45720" rIns="91440" bIns="45720" numCol="1" anchor="t" anchorCtr="0" compatLnSpc="1">
                <a:prstTxWarp prst="textNoShape">
                  <a:avLst/>
                </a:prstTxWarp>
              </a:bodyPr>
              <a:lstStyle/>
              <a:p>
                <a:endParaRPr lang="es-ES" sz="1200">
                  <a:latin typeface="+mj-lt"/>
                </a:endParaRPr>
              </a:p>
            </p:txBody>
          </p:sp>
          <p:sp>
            <p:nvSpPr>
              <p:cNvPr id="146" name="Freeform 131"/>
              <p:cNvSpPr>
                <a:spLocks/>
              </p:cNvSpPr>
              <p:nvPr/>
            </p:nvSpPr>
            <p:spPr bwMode="auto">
              <a:xfrm>
                <a:off x="5867567" y="2076699"/>
                <a:ext cx="51143" cy="48065"/>
              </a:xfrm>
              <a:custGeom>
                <a:avLst/>
                <a:gdLst/>
                <a:ahLst/>
                <a:cxnLst>
                  <a:cxn ang="0">
                    <a:pos x="180" y="260"/>
                  </a:cxn>
                  <a:cxn ang="0">
                    <a:pos x="192" y="255"/>
                  </a:cxn>
                  <a:cxn ang="0">
                    <a:pos x="204" y="248"/>
                  </a:cxn>
                  <a:cxn ang="0">
                    <a:pos x="214" y="241"/>
                  </a:cxn>
                  <a:cxn ang="0">
                    <a:pos x="225" y="233"/>
                  </a:cxn>
                  <a:cxn ang="0">
                    <a:pos x="234" y="224"/>
                  </a:cxn>
                  <a:cxn ang="0">
                    <a:pos x="242" y="214"/>
                  </a:cxn>
                  <a:cxn ang="0">
                    <a:pos x="250" y="202"/>
                  </a:cxn>
                  <a:cxn ang="0">
                    <a:pos x="256" y="191"/>
                  </a:cxn>
                  <a:cxn ang="0">
                    <a:pos x="265" y="165"/>
                  </a:cxn>
                  <a:cxn ang="0">
                    <a:pos x="268" y="140"/>
                  </a:cxn>
                  <a:cxn ang="0">
                    <a:pos x="266" y="113"/>
                  </a:cxn>
                  <a:cxn ang="0">
                    <a:pos x="260" y="88"/>
                  </a:cxn>
                  <a:cxn ang="0">
                    <a:pos x="255" y="76"/>
                  </a:cxn>
                  <a:cxn ang="0">
                    <a:pos x="249" y="65"/>
                  </a:cxn>
                  <a:cxn ang="0">
                    <a:pos x="241" y="55"/>
                  </a:cxn>
                  <a:cxn ang="0">
                    <a:pos x="233" y="44"/>
                  </a:cxn>
                  <a:cxn ang="0">
                    <a:pos x="224" y="35"/>
                  </a:cxn>
                  <a:cxn ang="0">
                    <a:pos x="213" y="27"/>
                  </a:cxn>
                  <a:cxn ang="0">
                    <a:pos x="202" y="19"/>
                  </a:cxn>
                  <a:cxn ang="0">
                    <a:pos x="190" y="13"/>
                  </a:cxn>
                  <a:cxn ang="0">
                    <a:pos x="178" y="9"/>
                  </a:cxn>
                  <a:cxn ang="0">
                    <a:pos x="165" y="4"/>
                  </a:cxn>
                  <a:cxn ang="0">
                    <a:pos x="152" y="2"/>
                  </a:cxn>
                  <a:cxn ang="0">
                    <a:pos x="140" y="0"/>
                  </a:cxn>
                  <a:cxn ang="0">
                    <a:pos x="127" y="2"/>
                  </a:cxn>
                  <a:cxn ang="0">
                    <a:pos x="113" y="3"/>
                  </a:cxn>
                  <a:cxn ang="0">
                    <a:pos x="100" y="5"/>
                  </a:cxn>
                  <a:cxn ang="0">
                    <a:pos x="88" y="10"/>
                  </a:cxn>
                  <a:cxn ang="0">
                    <a:pos x="75" y="14"/>
                  </a:cxn>
                  <a:cxn ang="0">
                    <a:pos x="64" y="21"/>
                  </a:cxn>
                  <a:cxn ang="0">
                    <a:pos x="53" y="28"/>
                  </a:cxn>
                  <a:cxn ang="0">
                    <a:pos x="43" y="36"/>
                  </a:cxn>
                  <a:cxn ang="0">
                    <a:pos x="34" y="45"/>
                  </a:cxn>
                  <a:cxn ang="0">
                    <a:pos x="26" y="56"/>
                  </a:cxn>
                  <a:cxn ang="0">
                    <a:pos x="18" y="66"/>
                  </a:cxn>
                  <a:cxn ang="0">
                    <a:pos x="12" y="78"/>
                  </a:cxn>
                  <a:cxn ang="0">
                    <a:pos x="4" y="103"/>
                  </a:cxn>
                  <a:cxn ang="0">
                    <a:pos x="0" y="128"/>
                  </a:cxn>
                  <a:cxn ang="0">
                    <a:pos x="1" y="155"/>
                  </a:cxn>
                  <a:cxn ang="0">
                    <a:pos x="8" y="180"/>
                  </a:cxn>
                  <a:cxn ang="0">
                    <a:pos x="20" y="204"/>
                  </a:cxn>
                  <a:cxn ang="0">
                    <a:pos x="36" y="225"/>
                  </a:cxn>
                  <a:cxn ang="0">
                    <a:pos x="56" y="242"/>
                  </a:cxn>
                  <a:cxn ang="0">
                    <a:pos x="77" y="256"/>
                  </a:cxn>
                  <a:cxn ang="0">
                    <a:pos x="102" y="264"/>
                  </a:cxn>
                  <a:cxn ang="0">
                    <a:pos x="128" y="268"/>
                  </a:cxn>
                  <a:cxn ang="0">
                    <a:pos x="153" y="267"/>
                  </a:cxn>
                  <a:cxn ang="0">
                    <a:pos x="180" y="260"/>
                  </a:cxn>
                </a:cxnLst>
                <a:rect l="0" t="0" r="r" b="b"/>
                <a:pathLst>
                  <a:path w="268" h="268">
                    <a:moveTo>
                      <a:pt x="180" y="260"/>
                    </a:moveTo>
                    <a:lnTo>
                      <a:pt x="192" y="255"/>
                    </a:lnTo>
                    <a:lnTo>
                      <a:pt x="204" y="248"/>
                    </a:lnTo>
                    <a:lnTo>
                      <a:pt x="214" y="241"/>
                    </a:lnTo>
                    <a:lnTo>
                      <a:pt x="225" y="233"/>
                    </a:lnTo>
                    <a:lnTo>
                      <a:pt x="234" y="224"/>
                    </a:lnTo>
                    <a:lnTo>
                      <a:pt x="242" y="214"/>
                    </a:lnTo>
                    <a:lnTo>
                      <a:pt x="250" y="202"/>
                    </a:lnTo>
                    <a:lnTo>
                      <a:pt x="256" y="191"/>
                    </a:lnTo>
                    <a:lnTo>
                      <a:pt x="265" y="165"/>
                    </a:lnTo>
                    <a:lnTo>
                      <a:pt x="268" y="140"/>
                    </a:lnTo>
                    <a:lnTo>
                      <a:pt x="266" y="113"/>
                    </a:lnTo>
                    <a:lnTo>
                      <a:pt x="260" y="88"/>
                    </a:lnTo>
                    <a:lnTo>
                      <a:pt x="255" y="76"/>
                    </a:lnTo>
                    <a:lnTo>
                      <a:pt x="249" y="65"/>
                    </a:lnTo>
                    <a:lnTo>
                      <a:pt x="241" y="55"/>
                    </a:lnTo>
                    <a:lnTo>
                      <a:pt x="233" y="44"/>
                    </a:lnTo>
                    <a:lnTo>
                      <a:pt x="224" y="35"/>
                    </a:lnTo>
                    <a:lnTo>
                      <a:pt x="213" y="27"/>
                    </a:lnTo>
                    <a:lnTo>
                      <a:pt x="202" y="19"/>
                    </a:lnTo>
                    <a:lnTo>
                      <a:pt x="190" y="13"/>
                    </a:lnTo>
                    <a:lnTo>
                      <a:pt x="178" y="9"/>
                    </a:lnTo>
                    <a:lnTo>
                      <a:pt x="165" y="4"/>
                    </a:lnTo>
                    <a:lnTo>
                      <a:pt x="152" y="2"/>
                    </a:lnTo>
                    <a:lnTo>
                      <a:pt x="140" y="0"/>
                    </a:lnTo>
                    <a:lnTo>
                      <a:pt x="127" y="2"/>
                    </a:lnTo>
                    <a:lnTo>
                      <a:pt x="113" y="3"/>
                    </a:lnTo>
                    <a:lnTo>
                      <a:pt x="100" y="5"/>
                    </a:lnTo>
                    <a:lnTo>
                      <a:pt x="88" y="10"/>
                    </a:lnTo>
                    <a:lnTo>
                      <a:pt x="75" y="14"/>
                    </a:lnTo>
                    <a:lnTo>
                      <a:pt x="64" y="21"/>
                    </a:lnTo>
                    <a:lnTo>
                      <a:pt x="53" y="28"/>
                    </a:lnTo>
                    <a:lnTo>
                      <a:pt x="43" y="36"/>
                    </a:lnTo>
                    <a:lnTo>
                      <a:pt x="34" y="45"/>
                    </a:lnTo>
                    <a:lnTo>
                      <a:pt x="26" y="56"/>
                    </a:lnTo>
                    <a:lnTo>
                      <a:pt x="18" y="66"/>
                    </a:lnTo>
                    <a:lnTo>
                      <a:pt x="12" y="78"/>
                    </a:lnTo>
                    <a:lnTo>
                      <a:pt x="4" y="103"/>
                    </a:lnTo>
                    <a:lnTo>
                      <a:pt x="0" y="128"/>
                    </a:lnTo>
                    <a:lnTo>
                      <a:pt x="1" y="155"/>
                    </a:lnTo>
                    <a:lnTo>
                      <a:pt x="8" y="180"/>
                    </a:lnTo>
                    <a:lnTo>
                      <a:pt x="20" y="204"/>
                    </a:lnTo>
                    <a:lnTo>
                      <a:pt x="36" y="225"/>
                    </a:lnTo>
                    <a:lnTo>
                      <a:pt x="56" y="242"/>
                    </a:lnTo>
                    <a:lnTo>
                      <a:pt x="77" y="256"/>
                    </a:lnTo>
                    <a:lnTo>
                      <a:pt x="102" y="264"/>
                    </a:lnTo>
                    <a:lnTo>
                      <a:pt x="128" y="268"/>
                    </a:lnTo>
                    <a:lnTo>
                      <a:pt x="153" y="267"/>
                    </a:lnTo>
                    <a:lnTo>
                      <a:pt x="180" y="26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s-ES" sz="1200">
                  <a:latin typeface="+mj-lt"/>
                </a:endParaRPr>
              </a:p>
            </p:txBody>
          </p:sp>
          <p:sp>
            <p:nvSpPr>
              <p:cNvPr id="147" name="Freeform 132"/>
              <p:cNvSpPr>
                <a:spLocks/>
              </p:cNvSpPr>
              <p:nvPr/>
            </p:nvSpPr>
            <p:spPr bwMode="auto">
              <a:xfrm>
                <a:off x="5873674" y="2082438"/>
                <a:ext cx="38930" cy="36587"/>
              </a:xfrm>
              <a:custGeom>
                <a:avLst/>
                <a:gdLst/>
                <a:ahLst/>
                <a:cxnLst>
                  <a:cxn ang="0">
                    <a:pos x="5" y="137"/>
                  </a:cxn>
                  <a:cxn ang="0">
                    <a:pos x="1" y="117"/>
                  </a:cxn>
                  <a:cxn ang="0">
                    <a:pos x="0" y="97"/>
                  </a:cxn>
                  <a:cxn ang="0">
                    <a:pos x="2" y="77"/>
                  </a:cxn>
                  <a:cxn ang="0">
                    <a:pos x="9" y="58"/>
                  </a:cxn>
                  <a:cxn ang="0">
                    <a:pos x="13" y="49"/>
                  </a:cxn>
                  <a:cxn ang="0">
                    <a:pos x="19" y="41"/>
                  </a:cxn>
                  <a:cxn ang="0">
                    <a:pos x="25" y="34"/>
                  </a:cxn>
                  <a:cxn ang="0">
                    <a:pos x="32" y="27"/>
                  </a:cxn>
                  <a:cxn ang="0">
                    <a:pos x="40" y="20"/>
                  </a:cxn>
                  <a:cxn ang="0">
                    <a:pos x="48" y="15"/>
                  </a:cxn>
                  <a:cxn ang="0">
                    <a:pos x="57" y="10"/>
                  </a:cxn>
                  <a:cxn ang="0">
                    <a:pos x="66" y="7"/>
                  </a:cxn>
                  <a:cxn ang="0">
                    <a:pos x="75" y="3"/>
                  </a:cxn>
                  <a:cxn ang="0">
                    <a:pos x="86" y="2"/>
                  </a:cxn>
                  <a:cxn ang="0">
                    <a:pos x="95" y="0"/>
                  </a:cxn>
                  <a:cxn ang="0">
                    <a:pos x="105" y="0"/>
                  </a:cxn>
                  <a:cxn ang="0">
                    <a:pos x="115" y="1"/>
                  </a:cxn>
                  <a:cxn ang="0">
                    <a:pos x="125" y="2"/>
                  </a:cxn>
                  <a:cxn ang="0">
                    <a:pos x="134" y="5"/>
                  </a:cxn>
                  <a:cxn ang="0">
                    <a:pos x="143" y="9"/>
                  </a:cxn>
                  <a:cxn ang="0">
                    <a:pos x="153" y="14"/>
                  </a:cxn>
                  <a:cxn ang="0">
                    <a:pos x="161" y="19"/>
                  </a:cxn>
                  <a:cxn ang="0">
                    <a:pos x="169" y="25"/>
                  </a:cxn>
                  <a:cxn ang="0">
                    <a:pos x="176" y="32"/>
                  </a:cxn>
                  <a:cxn ang="0">
                    <a:pos x="182" y="39"/>
                  </a:cxn>
                  <a:cxn ang="0">
                    <a:pos x="188" y="47"/>
                  </a:cxn>
                  <a:cxn ang="0">
                    <a:pos x="193" y="56"/>
                  </a:cxn>
                  <a:cxn ang="0">
                    <a:pos x="196" y="65"/>
                  </a:cxn>
                  <a:cxn ang="0">
                    <a:pos x="202" y="85"/>
                  </a:cxn>
                  <a:cxn ang="0">
                    <a:pos x="203" y="106"/>
                  </a:cxn>
                  <a:cxn ang="0">
                    <a:pos x="201" y="125"/>
                  </a:cxn>
                  <a:cxn ang="0">
                    <a:pos x="194" y="144"/>
                  </a:cxn>
                  <a:cxn ang="0">
                    <a:pos x="189" y="153"/>
                  </a:cxn>
                  <a:cxn ang="0">
                    <a:pos x="184" y="161"/>
                  </a:cxn>
                  <a:cxn ang="0">
                    <a:pos x="178" y="169"/>
                  </a:cxn>
                  <a:cxn ang="0">
                    <a:pos x="171" y="176"/>
                  </a:cxn>
                  <a:cxn ang="0">
                    <a:pos x="163" y="183"/>
                  </a:cxn>
                  <a:cxn ang="0">
                    <a:pos x="155" y="189"/>
                  </a:cxn>
                  <a:cxn ang="0">
                    <a:pos x="146" y="193"/>
                  </a:cxn>
                  <a:cxn ang="0">
                    <a:pos x="136" y="197"/>
                  </a:cxn>
                  <a:cxn ang="0">
                    <a:pos x="117" y="203"/>
                  </a:cxn>
                  <a:cxn ang="0">
                    <a:pos x="96" y="204"/>
                  </a:cxn>
                  <a:cxn ang="0">
                    <a:pos x="77" y="200"/>
                  </a:cxn>
                  <a:cxn ang="0">
                    <a:pos x="58" y="194"/>
                  </a:cxn>
                  <a:cxn ang="0">
                    <a:pos x="41" y="184"/>
                  </a:cxn>
                  <a:cxn ang="0">
                    <a:pos x="27" y="171"/>
                  </a:cxn>
                  <a:cxn ang="0">
                    <a:pos x="15" y="155"/>
                  </a:cxn>
                  <a:cxn ang="0">
                    <a:pos x="5" y="137"/>
                  </a:cxn>
                </a:cxnLst>
                <a:rect l="0" t="0" r="r" b="b"/>
                <a:pathLst>
                  <a:path w="203" h="204">
                    <a:moveTo>
                      <a:pt x="5" y="137"/>
                    </a:moveTo>
                    <a:lnTo>
                      <a:pt x="1" y="117"/>
                    </a:lnTo>
                    <a:lnTo>
                      <a:pt x="0" y="97"/>
                    </a:lnTo>
                    <a:lnTo>
                      <a:pt x="2" y="77"/>
                    </a:lnTo>
                    <a:lnTo>
                      <a:pt x="9" y="58"/>
                    </a:lnTo>
                    <a:lnTo>
                      <a:pt x="13" y="49"/>
                    </a:lnTo>
                    <a:lnTo>
                      <a:pt x="19" y="41"/>
                    </a:lnTo>
                    <a:lnTo>
                      <a:pt x="25" y="34"/>
                    </a:lnTo>
                    <a:lnTo>
                      <a:pt x="32" y="27"/>
                    </a:lnTo>
                    <a:lnTo>
                      <a:pt x="40" y="20"/>
                    </a:lnTo>
                    <a:lnTo>
                      <a:pt x="48" y="15"/>
                    </a:lnTo>
                    <a:lnTo>
                      <a:pt x="57" y="10"/>
                    </a:lnTo>
                    <a:lnTo>
                      <a:pt x="66" y="7"/>
                    </a:lnTo>
                    <a:lnTo>
                      <a:pt x="75" y="3"/>
                    </a:lnTo>
                    <a:lnTo>
                      <a:pt x="86" y="2"/>
                    </a:lnTo>
                    <a:lnTo>
                      <a:pt x="95" y="0"/>
                    </a:lnTo>
                    <a:lnTo>
                      <a:pt x="105" y="0"/>
                    </a:lnTo>
                    <a:lnTo>
                      <a:pt x="115" y="1"/>
                    </a:lnTo>
                    <a:lnTo>
                      <a:pt x="125" y="2"/>
                    </a:lnTo>
                    <a:lnTo>
                      <a:pt x="134" y="5"/>
                    </a:lnTo>
                    <a:lnTo>
                      <a:pt x="143" y="9"/>
                    </a:lnTo>
                    <a:lnTo>
                      <a:pt x="153" y="14"/>
                    </a:lnTo>
                    <a:lnTo>
                      <a:pt x="161" y="19"/>
                    </a:lnTo>
                    <a:lnTo>
                      <a:pt x="169" y="25"/>
                    </a:lnTo>
                    <a:lnTo>
                      <a:pt x="176" y="32"/>
                    </a:lnTo>
                    <a:lnTo>
                      <a:pt x="182" y="39"/>
                    </a:lnTo>
                    <a:lnTo>
                      <a:pt x="188" y="47"/>
                    </a:lnTo>
                    <a:lnTo>
                      <a:pt x="193" y="56"/>
                    </a:lnTo>
                    <a:lnTo>
                      <a:pt x="196" y="65"/>
                    </a:lnTo>
                    <a:lnTo>
                      <a:pt x="202" y="85"/>
                    </a:lnTo>
                    <a:lnTo>
                      <a:pt x="203" y="106"/>
                    </a:lnTo>
                    <a:lnTo>
                      <a:pt x="201" y="125"/>
                    </a:lnTo>
                    <a:lnTo>
                      <a:pt x="194" y="144"/>
                    </a:lnTo>
                    <a:lnTo>
                      <a:pt x="189" y="153"/>
                    </a:lnTo>
                    <a:lnTo>
                      <a:pt x="184" y="161"/>
                    </a:lnTo>
                    <a:lnTo>
                      <a:pt x="178" y="169"/>
                    </a:lnTo>
                    <a:lnTo>
                      <a:pt x="171" y="176"/>
                    </a:lnTo>
                    <a:lnTo>
                      <a:pt x="163" y="183"/>
                    </a:lnTo>
                    <a:lnTo>
                      <a:pt x="155" y="189"/>
                    </a:lnTo>
                    <a:lnTo>
                      <a:pt x="146" y="193"/>
                    </a:lnTo>
                    <a:lnTo>
                      <a:pt x="136" y="197"/>
                    </a:lnTo>
                    <a:lnTo>
                      <a:pt x="117" y="203"/>
                    </a:lnTo>
                    <a:lnTo>
                      <a:pt x="96" y="204"/>
                    </a:lnTo>
                    <a:lnTo>
                      <a:pt x="77" y="200"/>
                    </a:lnTo>
                    <a:lnTo>
                      <a:pt x="58" y="194"/>
                    </a:lnTo>
                    <a:lnTo>
                      <a:pt x="41" y="184"/>
                    </a:lnTo>
                    <a:lnTo>
                      <a:pt x="27" y="171"/>
                    </a:lnTo>
                    <a:lnTo>
                      <a:pt x="15" y="155"/>
                    </a:lnTo>
                    <a:lnTo>
                      <a:pt x="5" y="137"/>
                    </a:lnTo>
                    <a:close/>
                  </a:path>
                </a:pathLst>
              </a:custGeom>
              <a:solidFill>
                <a:srgbClr val="E89B00"/>
              </a:solidFill>
              <a:ln w="9525">
                <a:noFill/>
                <a:round/>
                <a:headEnd/>
                <a:tailEnd/>
              </a:ln>
            </p:spPr>
            <p:txBody>
              <a:bodyPr vert="horz" wrap="square" lIns="91440" tIns="45720" rIns="91440" bIns="45720" numCol="1" anchor="t" anchorCtr="0" compatLnSpc="1">
                <a:prstTxWarp prst="textNoShape">
                  <a:avLst/>
                </a:prstTxWarp>
              </a:bodyPr>
              <a:lstStyle/>
              <a:p>
                <a:endParaRPr lang="es-ES" sz="1200">
                  <a:latin typeface="+mj-lt"/>
                </a:endParaRPr>
              </a:p>
            </p:txBody>
          </p:sp>
        </p:grpSp>
      </p:grpSp>
      <p:sp>
        <p:nvSpPr>
          <p:cNvPr id="6" name="Rectángulo redondeado 5"/>
          <p:cNvSpPr/>
          <p:nvPr/>
        </p:nvSpPr>
        <p:spPr>
          <a:xfrm>
            <a:off x="2074990" y="1450494"/>
            <a:ext cx="876641" cy="449193"/>
          </a:xfrm>
          <a:prstGeom prst="roundRect">
            <a:avLst/>
          </a:prstGeom>
          <a:solidFill>
            <a:schemeClr val="accent4">
              <a:lumMod val="20000"/>
              <a:lumOff val="8000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 sz="1200" dirty="0">
                <a:solidFill>
                  <a:schemeClr val="tx1"/>
                </a:solidFill>
              </a:rPr>
              <a:t>Analizador morfológico</a:t>
            </a:r>
          </a:p>
        </p:txBody>
      </p:sp>
      <p:sp>
        <p:nvSpPr>
          <p:cNvPr id="71" name="Rectángulo redondeado 70"/>
          <p:cNvSpPr/>
          <p:nvPr/>
        </p:nvSpPr>
        <p:spPr>
          <a:xfrm>
            <a:off x="3150653" y="1450494"/>
            <a:ext cx="832448" cy="449193"/>
          </a:xfrm>
          <a:prstGeom prst="roundRect">
            <a:avLst/>
          </a:prstGeom>
          <a:solidFill>
            <a:schemeClr val="tx2">
              <a:lumMod val="20000"/>
              <a:lumOff val="80000"/>
            </a:schemeClr>
          </a:solidFill>
          <a:ln w="952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 sz="1200" dirty="0">
                <a:solidFill>
                  <a:schemeClr val="tx1"/>
                </a:solidFill>
              </a:rPr>
              <a:t>Analizador sintáctico</a:t>
            </a:r>
          </a:p>
        </p:txBody>
      </p:sp>
      <p:sp>
        <p:nvSpPr>
          <p:cNvPr id="72" name="Rectángulo redondeado 71"/>
          <p:cNvSpPr/>
          <p:nvPr/>
        </p:nvSpPr>
        <p:spPr>
          <a:xfrm>
            <a:off x="4174413" y="1450494"/>
            <a:ext cx="777801" cy="449193"/>
          </a:xfrm>
          <a:prstGeom prst="roundRect">
            <a:avLst/>
          </a:prstGeom>
          <a:solidFill>
            <a:schemeClr val="accent6">
              <a:lumMod val="20000"/>
              <a:lumOff val="80000"/>
            </a:schemeClr>
          </a:solid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 sz="1200" dirty="0">
                <a:solidFill>
                  <a:schemeClr val="tx1"/>
                </a:solidFill>
              </a:rPr>
              <a:t>Analizador semántico</a:t>
            </a:r>
          </a:p>
        </p:txBody>
      </p:sp>
      <p:grpSp>
        <p:nvGrpSpPr>
          <p:cNvPr id="8" name="Grupo 7"/>
          <p:cNvGrpSpPr/>
          <p:nvPr/>
        </p:nvGrpSpPr>
        <p:grpSpPr>
          <a:xfrm>
            <a:off x="3082152" y="1062365"/>
            <a:ext cx="1931270" cy="961597"/>
            <a:chOff x="3241998" y="2032759"/>
            <a:chExt cx="1015564" cy="961597"/>
          </a:xfrm>
        </p:grpSpPr>
        <p:sp>
          <p:nvSpPr>
            <p:cNvPr id="74" name="144 Rectángulo redondeado"/>
            <p:cNvSpPr/>
            <p:nvPr/>
          </p:nvSpPr>
          <p:spPr>
            <a:xfrm>
              <a:off x="3242000" y="2032759"/>
              <a:ext cx="1015562" cy="961597"/>
            </a:xfrm>
            <a:prstGeom prst="roundRect">
              <a:avLst>
                <a:gd name="adj" fmla="val 4755"/>
              </a:avLst>
            </a:prstGeom>
            <a:noFill/>
            <a:ln w="635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s-ES_tradnl" sz="1200" b="1" i="1" dirty="0" err="1">
                  <a:solidFill>
                    <a:schemeClr val="tx1"/>
                  </a:solidFill>
                  <a:latin typeface="+mj-lt"/>
                  <a:ea typeface="Tahoma" pitchFamily="34" charset="0"/>
                  <a:cs typeface="Tahoma" pitchFamily="34" charset="0"/>
                </a:rPr>
                <a:t>Parser</a:t>
              </a:r>
              <a:endParaRPr lang="es-ES" sz="1200" b="1" i="1" dirty="0" err="1">
                <a:solidFill>
                  <a:schemeClr val="tx1"/>
                </a:solidFill>
                <a:latin typeface="+mj-lt"/>
                <a:ea typeface="Tahoma" pitchFamily="34" charset="0"/>
                <a:cs typeface="Tahoma" pitchFamily="34" charset="0"/>
              </a:endParaRPr>
            </a:p>
          </p:txBody>
        </p:sp>
        <p:cxnSp>
          <p:nvCxnSpPr>
            <p:cNvPr id="75" name="4 Conector recto"/>
            <p:cNvCxnSpPr/>
            <p:nvPr/>
          </p:nvCxnSpPr>
          <p:spPr>
            <a:xfrm>
              <a:off x="3241998" y="2283508"/>
              <a:ext cx="1015562" cy="0"/>
            </a:xfrm>
            <a:prstGeom prst="line">
              <a:avLst/>
            </a:prstGeom>
            <a:noFill/>
            <a:ln w="63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cxnSp>
      </p:grpSp>
      <p:cxnSp>
        <p:nvCxnSpPr>
          <p:cNvPr id="85" name="394 Conector recto"/>
          <p:cNvCxnSpPr>
            <a:stCxn id="71" idx="3"/>
            <a:endCxn id="72" idx="1"/>
          </p:cNvCxnSpPr>
          <p:nvPr/>
        </p:nvCxnSpPr>
        <p:spPr>
          <a:xfrm>
            <a:off x="3983101" y="1675091"/>
            <a:ext cx="191312" cy="0"/>
          </a:xfrm>
          <a:prstGeom prst="line">
            <a:avLst/>
          </a:prstGeom>
          <a:noFill/>
          <a:ln w="12700">
            <a:headEnd type="oval" w="sm" len="sm"/>
            <a:tailEnd type="arrow" w="sm" len="sm"/>
          </a:ln>
          <a:effectLst>
            <a:outerShdw blurRad="25400" dist="38100" dir="5400000" sx="98000" sy="98000" algn="ctr" rotWithShape="0">
              <a:srgbClr val="000000">
                <a:alpha val="38000"/>
              </a:srgb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347" name="346 Conector recto"/>
          <p:cNvCxnSpPr>
            <a:stCxn id="151" idx="3"/>
            <a:endCxn id="6" idx="1"/>
          </p:cNvCxnSpPr>
          <p:nvPr/>
        </p:nvCxnSpPr>
        <p:spPr>
          <a:xfrm>
            <a:off x="1516024" y="1672117"/>
            <a:ext cx="558966" cy="2974"/>
          </a:xfrm>
          <a:prstGeom prst="line">
            <a:avLst/>
          </a:prstGeom>
          <a:noFill/>
          <a:ln w="12700">
            <a:headEnd type="oval" w="sm" len="sm"/>
            <a:tailEnd type="arrow" w="sm" len="sm"/>
          </a:ln>
          <a:effectLst>
            <a:outerShdw blurRad="25400" dist="38100" dir="5400000" sx="98000" sy="98000" algn="ctr" rotWithShape="0">
              <a:srgbClr val="000000">
                <a:alpha val="38000"/>
              </a:srgb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395" name="394 Conector recto"/>
          <p:cNvCxnSpPr>
            <a:stCxn id="6" idx="3"/>
            <a:endCxn id="71" idx="1"/>
          </p:cNvCxnSpPr>
          <p:nvPr/>
        </p:nvCxnSpPr>
        <p:spPr>
          <a:xfrm>
            <a:off x="2951631" y="1675091"/>
            <a:ext cx="199022" cy="0"/>
          </a:xfrm>
          <a:prstGeom prst="line">
            <a:avLst/>
          </a:prstGeom>
          <a:noFill/>
          <a:ln w="12700">
            <a:headEnd type="oval" w="sm" len="sm"/>
            <a:tailEnd type="arrow" w="sm" len="sm"/>
          </a:ln>
          <a:effectLst>
            <a:outerShdw blurRad="25400" dist="38100" dir="5400000" sx="98000" sy="98000" algn="ctr" rotWithShape="0">
              <a:srgbClr val="000000">
                <a:alpha val="38000"/>
              </a:srgb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88" name="68 Rectángulo redondeado"/>
          <p:cNvSpPr/>
          <p:nvPr/>
        </p:nvSpPr>
        <p:spPr>
          <a:xfrm>
            <a:off x="5245575" y="900933"/>
            <a:ext cx="2100904" cy="1800471"/>
          </a:xfrm>
          <a:prstGeom prst="roundRect">
            <a:avLst>
              <a:gd name="adj" fmla="val 3206"/>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b="1" dirty="0" err="1">
              <a:solidFill>
                <a:srgbClr val="008000"/>
              </a:solidFill>
              <a:latin typeface="+mj-lt"/>
              <a:ea typeface="Tahoma" pitchFamily="34" charset="0"/>
              <a:cs typeface="Tahoma" pitchFamily="34" charset="0"/>
            </a:endParaRPr>
          </a:p>
        </p:txBody>
      </p:sp>
      <p:sp>
        <p:nvSpPr>
          <p:cNvPr id="91" name="69 Rectángulo redondeado"/>
          <p:cNvSpPr/>
          <p:nvPr/>
        </p:nvSpPr>
        <p:spPr>
          <a:xfrm>
            <a:off x="5413929" y="772848"/>
            <a:ext cx="1764196" cy="296113"/>
          </a:xfrm>
          <a:prstGeom prst="round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_tradnl" sz="1400" dirty="0">
                <a:solidFill>
                  <a:schemeClr val="tx1"/>
                </a:solidFill>
                <a:latin typeface="+mj-lt"/>
                <a:ea typeface="Tahoma" pitchFamily="34" charset="0"/>
                <a:cs typeface="Tahoma" pitchFamily="34" charset="0"/>
              </a:rPr>
              <a:t>Generador de CÓDIGO</a:t>
            </a:r>
            <a:endParaRPr lang="es-ES" sz="1400" dirty="0">
              <a:solidFill>
                <a:schemeClr val="tx1"/>
              </a:solidFill>
              <a:latin typeface="+mj-lt"/>
              <a:ea typeface="Tahoma" pitchFamily="34" charset="0"/>
              <a:cs typeface="Tahoma" pitchFamily="34" charset="0"/>
            </a:endParaRPr>
          </a:p>
        </p:txBody>
      </p:sp>
      <p:sp>
        <p:nvSpPr>
          <p:cNvPr id="92" name="Rectángulo redondeado 91"/>
          <p:cNvSpPr/>
          <p:nvPr/>
        </p:nvSpPr>
        <p:spPr>
          <a:xfrm>
            <a:off x="5312554" y="1731267"/>
            <a:ext cx="1954951" cy="367299"/>
          </a:xfrm>
          <a:prstGeom prst="roundRect">
            <a:avLst/>
          </a:prstGeom>
          <a:solidFill>
            <a:schemeClr val="accent3">
              <a:lumMod val="20000"/>
              <a:lumOff val="80000"/>
            </a:schemeClr>
          </a:solidFill>
          <a:ln w="95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 sz="1200" dirty="0">
                <a:solidFill>
                  <a:schemeClr val="tx1"/>
                </a:solidFill>
              </a:rPr>
              <a:t>Generación de código</a:t>
            </a:r>
          </a:p>
        </p:txBody>
      </p:sp>
      <p:sp>
        <p:nvSpPr>
          <p:cNvPr id="93" name="Rectángulo redondeado 92"/>
          <p:cNvSpPr/>
          <p:nvPr/>
        </p:nvSpPr>
        <p:spPr>
          <a:xfrm>
            <a:off x="5304880" y="1091692"/>
            <a:ext cx="930856" cy="449193"/>
          </a:xfrm>
          <a:prstGeom prst="roundRect">
            <a:avLst/>
          </a:prstGeom>
          <a:solidFill>
            <a:schemeClr val="bg2">
              <a:lumMod val="90000"/>
            </a:schemeClr>
          </a:solid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 sz="1200" dirty="0">
                <a:solidFill>
                  <a:schemeClr val="tx1"/>
                </a:solidFill>
              </a:rPr>
              <a:t>Optimización de código</a:t>
            </a:r>
          </a:p>
        </p:txBody>
      </p:sp>
      <p:sp>
        <p:nvSpPr>
          <p:cNvPr id="94" name="Rectángulo redondeado 93"/>
          <p:cNvSpPr/>
          <p:nvPr/>
        </p:nvSpPr>
        <p:spPr>
          <a:xfrm>
            <a:off x="6329275" y="1080216"/>
            <a:ext cx="930856" cy="449193"/>
          </a:xfrm>
          <a:prstGeom prst="roundRect">
            <a:avLst/>
          </a:prstGeom>
          <a:solidFill>
            <a:schemeClr val="bg2">
              <a:lumMod val="90000"/>
            </a:schemeClr>
          </a:solid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ES" sz="1200" dirty="0">
                <a:solidFill>
                  <a:schemeClr val="tx1"/>
                </a:solidFill>
              </a:rPr>
              <a:t>Gestión de memoria</a:t>
            </a:r>
          </a:p>
        </p:txBody>
      </p:sp>
      <p:cxnSp>
        <p:nvCxnSpPr>
          <p:cNvPr id="102" name="106 Conector recto"/>
          <p:cNvCxnSpPr/>
          <p:nvPr/>
        </p:nvCxnSpPr>
        <p:spPr>
          <a:xfrm flipV="1">
            <a:off x="2503942" y="2026558"/>
            <a:ext cx="0" cy="144016"/>
          </a:xfrm>
          <a:prstGeom prst="line">
            <a:avLst/>
          </a:prstGeom>
          <a:noFill/>
          <a:ln w="12700">
            <a:solidFill>
              <a:srgbClr val="C00000"/>
            </a:solidFill>
            <a:headEnd type="oval" w="sm" len="sm"/>
            <a:tailEnd type="arrow" w="sm" len="sm"/>
          </a:ln>
          <a:effectLst>
            <a:outerShdw blurRad="25400" dist="38100" dir="5400000" sx="98000" sy="98000" algn="ctr" rotWithShape="0">
              <a:srgbClr val="000000">
                <a:alpha val="38000"/>
              </a:srgb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103" name="112 Conector recto"/>
          <p:cNvCxnSpPr/>
          <p:nvPr/>
        </p:nvCxnSpPr>
        <p:spPr>
          <a:xfrm flipV="1">
            <a:off x="3167844" y="2026558"/>
            <a:ext cx="0" cy="144016"/>
          </a:xfrm>
          <a:prstGeom prst="line">
            <a:avLst/>
          </a:prstGeom>
          <a:noFill/>
          <a:ln w="12700">
            <a:solidFill>
              <a:srgbClr val="C00000"/>
            </a:solidFill>
            <a:headEnd type="oval" w="sm" len="sm"/>
            <a:tailEnd type="arrow" w="sm" len="sm"/>
          </a:ln>
          <a:effectLst>
            <a:outerShdw blurRad="25400" dist="38100" dir="5400000" sx="98000" sy="98000" algn="ctr" rotWithShape="0">
              <a:srgbClr val="000000">
                <a:alpha val="38000"/>
              </a:srgb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104" name="429 Conector recto"/>
          <p:cNvCxnSpPr/>
          <p:nvPr/>
        </p:nvCxnSpPr>
        <p:spPr>
          <a:xfrm>
            <a:off x="5744302" y="1540885"/>
            <a:ext cx="0" cy="190382"/>
          </a:xfrm>
          <a:prstGeom prst="line">
            <a:avLst/>
          </a:prstGeom>
          <a:noFill/>
          <a:ln w="12700">
            <a:solidFill>
              <a:schemeClr val="tx1">
                <a:lumMod val="50000"/>
                <a:lumOff val="50000"/>
              </a:schemeClr>
            </a:solidFill>
            <a:headEnd type="oval" w="sm" len="sm"/>
            <a:tailEnd type="arrow" w="sm" len="sm"/>
          </a:ln>
          <a:effectLst>
            <a:outerShdw blurRad="25400" dist="38100" dir="5400000" sx="98000" sy="98000" algn="ctr" rotWithShape="0">
              <a:srgbClr val="000000">
                <a:alpha val="38000"/>
              </a:srgb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108" name="429 Conector recto"/>
          <p:cNvCxnSpPr/>
          <p:nvPr/>
        </p:nvCxnSpPr>
        <p:spPr>
          <a:xfrm>
            <a:off x="6788418" y="1540885"/>
            <a:ext cx="0" cy="190382"/>
          </a:xfrm>
          <a:prstGeom prst="line">
            <a:avLst/>
          </a:prstGeom>
          <a:noFill/>
          <a:ln w="12700">
            <a:solidFill>
              <a:schemeClr val="tx1">
                <a:lumMod val="50000"/>
                <a:lumOff val="50000"/>
              </a:schemeClr>
            </a:solidFill>
            <a:headEnd type="oval" w="sm" len="sm"/>
            <a:tailEnd type="arrow" w="sm" len="sm"/>
          </a:ln>
          <a:effectLst>
            <a:outerShdw blurRad="25400" dist="38100" dir="5400000" sx="98000" sy="98000" algn="ctr" rotWithShape="0">
              <a:srgbClr val="000000">
                <a:alpha val="38000"/>
              </a:srgb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110" name="394 Conector recto"/>
          <p:cNvCxnSpPr>
            <a:stCxn id="72" idx="3"/>
            <a:endCxn id="92" idx="1"/>
          </p:cNvCxnSpPr>
          <p:nvPr/>
        </p:nvCxnSpPr>
        <p:spPr>
          <a:xfrm>
            <a:off x="4952214" y="1675091"/>
            <a:ext cx="360340" cy="239826"/>
          </a:xfrm>
          <a:prstGeom prst="line">
            <a:avLst/>
          </a:prstGeom>
          <a:noFill/>
          <a:ln w="12700">
            <a:headEnd type="oval" w="sm" len="sm"/>
            <a:tailEnd type="arrow" w="sm" len="sm"/>
          </a:ln>
          <a:effectLst>
            <a:outerShdw blurRad="25400" dist="38100" dir="5400000" sx="98000" sy="98000" algn="ctr" rotWithShape="0">
              <a:srgbClr val="000000">
                <a:alpha val="38000"/>
              </a:srgb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152" name="151 Documento"/>
          <p:cNvSpPr/>
          <p:nvPr/>
        </p:nvSpPr>
        <p:spPr>
          <a:xfrm>
            <a:off x="7937968" y="2245052"/>
            <a:ext cx="201482" cy="274806"/>
          </a:xfrm>
          <a:prstGeom prst="flowChartDocument">
            <a:avLst/>
          </a:prstGeom>
          <a:noFill/>
          <a:ln w="12700">
            <a:solidFill>
              <a:srgbClr val="C00000"/>
            </a:solidFill>
            <a:headEnd type="oval" w="sm" len="sm"/>
            <a:tailEnd type="arrow" w="sm" len="sm"/>
          </a:ln>
          <a:effectLst>
            <a:outerShdw blurRad="25400" dist="38100" dir="5400000" sx="98000" sy="98000" algn="ctr" rotWithShape="0">
              <a:srgbClr val="000000">
                <a:alpha val="3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200">
              <a:solidFill>
                <a:schemeClr val="tx1"/>
              </a:solidFill>
              <a:latin typeface="+mj-lt"/>
            </a:endParaRPr>
          </a:p>
        </p:txBody>
      </p:sp>
      <p:cxnSp>
        <p:nvCxnSpPr>
          <p:cNvPr id="438" name="437 Conector recto"/>
          <p:cNvCxnSpPr>
            <a:stCxn id="117" idx="3"/>
            <a:endCxn id="152" idx="1"/>
          </p:cNvCxnSpPr>
          <p:nvPr/>
        </p:nvCxnSpPr>
        <p:spPr>
          <a:xfrm flipV="1">
            <a:off x="6950251" y="2382455"/>
            <a:ext cx="987717" cy="5529"/>
          </a:xfrm>
          <a:prstGeom prst="line">
            <a:avLst/>
          </a:prstGeom>
          <a:noFill/>
          <a:ln w="12700">
            <a:solidFill>
              <a:srgbClr val="C00000"/>
            </a:solidFill>
            <a:headEnd type="oval" w="sm" len="sm"/>
            <a:tailEnd type="arrow" w="sm" len="sm"/>
          </a:ln>
          <a:effectLst>
            <a:outerShdw blurRad="25400" dist="38100" dir="5400000" sx="98000" sy="98000" algn="ctr" rotWithShape="0">
              <a:srgbClr val="000000">
                <a:alpha val="38000"/>
              </a:srgb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437" name="436 Conector recto"/>
          <p:cNvCxnSpPr>
            <a:stCxn id="92" idx="3"/>
          </p:cNvCxnSpPr>
          <p:nvPr/>
        </p:nvCxnSpPr>
        <p:spPr>
          <a:xfrm flipV="1">
            <a:off x="7267505" y="1914916"/>
            <a:ext cx="584912" cy="1"/>
          </a:xfrm>
          <a:prstGeom prst="line">
            <a:avLst/>
          </a:prstGeom>
          <a:noFill/>
          <a:ln w="12700">
            <a:headEnd type="oval" w="sm" len="sm"/>
            <a:tailEnd type="arrow" w="sm" len="sm"/>
          </a:ln>
          <a:effectLst>
            <a:outerShdw blurRad="25400" dist="38100" dir="5400000" sx="98000" sy="98000" algn="ctr" rotWithShape="0">
              <a:srgbClr val="000000">
                <a:alpha val="38000"/>
              </a:srgb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509" name="CuadroTexto 508"/>
          <p:cNvSpPr txBox="1"/>
          <p:nvPr/>
        </p:nvSpPr>
        <p:spPr>
          <a:xfrm rot="16200000">
            <a:off x="-1280810" y="4905232"/>
            <a:ext cx="3029163" cy="369332"/>
          </a:xfrm>
          <a:prstGeom prst="rect">
            <a:avLst/>
          </a:prstGeom>
          <a:noFill/>
        </p:spPr>
        <p:txBody>
          <a:bodyPr wrap="none" rtlCol="0">
            <a:spAutoFit/>
          </a:bodyPr>
          <a:lstStyle/>
          <a:p>
            <a:r>
              <a:rPr lang="es-ES" dirty="0"/>
              <a:t>Lista de errores y advertencias</a:t>
            </a:r>
          </a:p>
        </p:txBody>
      </p:sp>
      <p:sp>
        <p:nvSpPr>
          <p:cNvPr id="2048" name="CuadroTexto 2047"/>
          <p:cNvSpPr txBox="1"/>
          <p:nvPr/>
        </p:nvSpPr>
        <p:spPr>
          <a:xfrm>
            <a:off x="6739840" y="6586998"/>
            <a:ext cx="2401619" cy="253916"/>
          </a:xfrm>
          <a:prstGeom prst="rect">
            <a:avLst/>
          </a:prstGeom>
          <a:noFill/>
        </p:spPr>
        <p:txBody>
          <a:bodyPr wrap="none" rtlCol="0">
            <a:spAutoFit/>
          </a:bodyPr>
          <a:lstStyle/>
          <a:p>
            <a:r>
              <a:rPr lang="es-ES" sz="1050" b="1" dirty="0" err="1">
                <a:latin typeface="Calibri Light" panose="020F0302020204030204" pitchFamily="34" charset="0"/>
                <a:cs typeface="Calibri Light" panose="020F0302020204030204" pitchFamily="34" charset="0"/>
              </a:rPr>
              <a:t>PAyL</a:t>
            </a:r>
            <a:r>
              <a:rPr lang="es-ES" sz="1000" dirty="0">
                <a:latin typeface="Calibri Light" panose="020F0302020204030204" pitchFamily="34" charset="0"/>
                <a:cs typeface="Calibri Light" panose="020F0302020204030204" pitchFamily="34" charset="0"/>
              </a:rPr>
              <a:t> – </a:t>
            </a:r>
            <a:r>
              <a:rPr lang="es-ES" sz="1000" b="1" dirty="0">
                <a:latin typeface="Calibri Light" panose="020F0302020204030204" pitchFamily="34" charset="0"/>
                <a:cs typeface="Calibri Light" panose="020F0302020204030204" pitchFamily="34" charset="0"/>
              </a:rPr>
              <a:t>P</a:t>
            </a:r>
            <a:r>
              <a:rPr lang="es-ES" sz="1000" dirty="0">
                <a:latin typeface="Calibri Light" panose="020F0302020204030204" pitchFamily="34" charset="0"/>
                <a:cs typeface="Calibri Light" panose="020F0302020204030204" pitchFamily="34" charset="0"/>
              </a:rPr>
              <a:t>royecto de </a:t>
            </a:r>
            <a:r>
              <a:rPr lang="es-ES" sz="1000" b="1" dirty="0">
                <a:latin typeface="Calibri Light" panose="020F0302020204030204" pitchFamily="34" charset="0"/>
                <a:cs typeface="Calibri Light" panose="020F0302020204030204" pitchFamily="34" charset="0"/>
              </a:rPr>
              <a:t>A</a:t>
            </a:r>
            <a:r>
              <a:rPr lang="es-ES" sz="1000" dirty="0">
                <a:latin typeface="Calibri Light" panose="020F0302020204030204" pitchFamily="34" charset="0"/>
                <a:cs typeface="Calibri Light" panose="020F0302020204030204" pitchFamily="34" charset="0"/>
              </a:rPr>
              <a:t>utómatas </a:t>
            </a:r>
            <a:r>
              <a:rPr lang="es-ES" sz="1000" b="1" dirty="0">
                <a:latin typeface="Calibri Light" panose="020F0302020204030204" pitchFamily="34" charset="0"/>
                <a:cs typeface="Calibri Light" panose="020F0302020204030204" pitchFamily="34" charset="0"/>
              </a:rPr>
              <a:t>y</a:t>
            </a:r>
            <a:r>
              <a:rPr lang="es-ES" sz="1000" dirty="0">
                <a:latin typeface="Calibri Light" panose="020F0302020204030204" pitchFamily="34" charset="0"/>
                <a:cs typeface="Calibri Light" panose="020F0302020204030204" pitchFamily="34" charset="0"/>
              </a:rPr>
              <a:t> </a:t>
            </a:r>
            <a:r>
              <a:rPr lang="es-ES" sz="1000" b="1" dirty="0">
                <a:latin typeface="Calibri Light" panose="020F0302020204030204" pitchFamily="34" charset="0"/>
                <a:cs typeface="Calibri Light" panose="020F0302020204030204" pitchFamily="34" charset="0"/>
              </a:rPr>
              <a:t>L</a:t>
            </a:r>
            <a:r>
              <a:rPr lang="es-ES" sz="1000" dirty="0">
                <a:latin typeface="Calibri Light" panose="020F0302020204030204" pitchFamily="34" charset="0"/>
                <a:cs typeface="Calibri Light" panose="020F0302020204030204" pitchFamily="34" charset="0"/>
              </a:rPr>
              <a:t>enguajes</a:t>
            </a:r>
          </a:p>
        </p:txBody>
      </p:sp>
      <p:cxnSp>
        <p:nvCxnSpPr>
          <p:cNvPr id="59" name="429 Conector recto"/>
          <p:cNvCxnSpPr/>
          <p:nvPr/>
        </p:nvCxnSpPr>
        <p:spPr>
          <a:xfrm>
            <a:off x="3815916" y="1899687"/>
            <a:ext cx="0" cy="325223"/>
          </a:xfrm>
          <a:prstGeom prst="line">
            <a:avLst/>
          </a:prstGeom>
          <a:noFill/>
          <a:ln w="12700">
            <a:solidFill>
              <a:schemeClr val="tx1">
                <a:lumMod val="50000"/>
                <a:lumOff val="50000"/>
              </a:schemeClr>
            </a:solidFill>
            <a:headEnd type="oval" w="sm" len="sm"/>
            <a:tailEnd type="arrow" w="sm" len="sm"/>
          </a:ln>
          <a:effectLst/>
        </p:spPr>
        <p:style>
          <a:lnRef idx="2">
            <a:schemeClr val="accent1">
              <a:shade val="50000"/>
            </a:schemeClr>
          </a:lnRef>
          <a:fillRef idx="1">
            <a:schemeClr val="accent1"/>
          </a:fillRef>
          <a:effectRef idx="0">
            <a:schemeClr val="accent1"/>
          </a:effectRef>
          <a:fontRef idx="minor">
            <a:schemeClr val="lt1"/>
          </a:fontRef>
        </p:style>
      </p:cxnSp>
      <p:cxnSp>
        <p:nvCxnSpPr>
          <p:cNvPr id="62" name="429 Conector recto"/>
          <p:cNvCxnSpPr/>
          <p:nvPr/>
        </p:nvCxnSpPr>
        <p:spPr>
          <a:xfrm>
            <a:off x="4563313" y="1899687"/>
            <a:ext cx="0" cy="325223"/>
          </a:xfrm>
          <a:prstGeom prst="line">
            <a:avLst/>
          </a:prstGeom>
          <a:noFill/>
          <a:ln w="12700">
            <a:solidFill>
              <a:schemeClr val="tx1">
                <a:lumMod val="50000"/>
                <a:lumOff val="50000"/>
              </a:schemeClr>
            </a:solidFill>
            <a:headEnd type="oval" w="sm" len="sm"/>
            <a:tailEnd type="arrow" w="sm" len="sm"/>
          </a:ln>
          <a:effectLst/>
        </p:spPr>
        <p:style>
          <a:lnRef idx="2">
            <a:schemeClr val="accent1">
              <a:shade val="50000"/>
            </a:schemeClr>
          </a:lnRef>
          <a:fillRef idx="1">
            <a:schemeClr val="accent1"/>
          </a:fillRef>
          <a:effectRef idx="0">
            <a:schemeClr val="accent1"/>
          </a:effectRef>
          <a:fontRef idx="minor">
            <a:schemeClr val="lt1"/>
          </a:fontRef>
        </p:style>
      </p:cxnSp>
      <p:cxnSp>
        <p:nvCxnSpPr>
          <p:cNvPr id="63" name="429 Conector recto"/>
          <p:cNvCxnSpPr/>
          <p:nvPr/>
        </p:nvCxnSpPr>
        <p:spPr>
          <a:xfrm flipH="1">
            <a:off x="4936985" y="2062298"/>
            <a:ext cx="375570" cy="237216"/>
          </a:xfrm>
          <a:prstGeom prst="line">
            <a:avLst/>
          </a:prstGeom>
          <a:noFill/>
          <a:ln w="12700">
            <a:solidFill>
              <a:schemeClr val="tx1">
                <a:lumMod val="50000"/>
                <a:lumOff val="50000"/>
              </a:schemeClr>
            </a:solidFill>
            <a:headEnd type="oval" w="sm" len="sm"/>
            <a:tailEnd type="arrow" w="sm" len="sm"/>
          </a:ln>
          <a:effectLst/>
        </p:spPr>
        <p:style>
          <a:lnRef idx="2">
            <a:schemeClr val="accent1">
              <a:shade val="50000"/>
            </a:schemeClr>
          </a:lnRef>
          <a:fillRef idx="1">
            <a:schemeClr val="accent1"/>
          </a:fillRef>
          <a:effectRef idx="0">
            <a:schemeClr val="accent1"/>
          </a:effectRef>
          <a:fontRef idx="minor">
            <a:schemeClr val="lt1"/>
          </a:fontRef>
        </p:style>
      </p:cxnSp>
      <p:sp>
        <p:nvSpPr>
          <p:cNvPr id="129" name="128 Forma libre"/>
          <p:cNvSpPr/>
          <p:nvPr/>
        </p:nvSpPr>
        <p:spPr>
          <a:xfrm>
            <a:off x="5012212" y="1915973"/>
            <a:ext cx="867419" cy="551804"/>
          </a:xfrm>
          <a:custGeom>
            <a:avLst/>
            <a:gdLst>
              <a:gd name="connsiteX0" fmla="*/ 64513 w 249637"/>
              <a:gd name="connsiteY0" fmla="*/ 0 h 472160"/>
              <a:gd name="connsiteX1" fmla="*/ 148660 w 249637"/>
              <a:gd name="connsiteY1" fmla="*/ 95367 h 472160"/>
              <a:gd name="connsiteX2" fmla="*/ 131830 w 249637"/>
              <a:gd name="connsiteY2" fmla="*/ 263662 h 472160"/>
              <a:gd name="connsiteX3" fmla="*/ 19634 w 249637"/>
              <a:gd name="connsiteY3" fmla="*/ 437566 h 472160"/>
              <a:gd name="connsiteX4" fmla="*/ 249637 w 249637"/>
              <a:gd name="connsiteY4" fmla="*/ 471225 h 472160"/>
              <a:gd name="connsiteX0" fmla="*/ 47209 w 560106"/>
              <a:gd name="connsiteY0" fmla="*/ 0 h 522595"/>
              <a:gd name="connsiteX1" fmla="*/ 131356 w 560106"/>
              <a:gd name="connsiteY1" fmla="*/ 95367 h 522595"/>
              <a:gd name="connsiteX2" fmla="*/ 114526 w 560106"/>
              <a:gd name="connsiteY2" fmla="*/ 263662 h 522595"/>
              <a:gd name="connsiteX3" fmla="*/ 2330 w 560106"/>
              <a:gd name="connsiteY3" fmla="*/ 437566 h 522595"/>
              <a:gd name="connsiteX4" fmla="*/ 560106 w 560106"/>
              <a:gd name="connsiteY4" fmla="*/ 522592 h 522595"/>
              <a:gd name="connsiteX0" fmla="*/ 7119 w 520016"/>
              <a:gd name="connsiteY0" fmla="*/ 0 h 522595"/>
              <a:gd name="connsiteX1" fmla="*/ 91266 w 520016"/>
              <a:gd name="connsiteY1" fmla="*/ 95367 h 522595"/>
              <a:gd name="connsiteX2" fmla="*/ 74436 w 520016"/>
              <a:gd name="connsiteY2" fmla="*/ 263662 h 522595"/>
              <a:gd name="connsiteX3" fmla="*/ 3212 w 520016"/>
              <a:gd name="connsiteY3" fmla="*/ 437566 h 522595"/>
              <a:gd name="connsiteX4" fmla="*/ 520016 w 520016"/>
              <a:gd name="connsiteY4" fmla="*/ 522592 h 522595"/>
              <a:gd name="connsiteX0" fmla="*/ 7119 w 610154"/>
              <a:gd name="connsiteY0" fmla="*/ 0 h 539716"/>
              <a:gd name="connsiteX1" fmla="*/ 91266 w 610154"/>
              <a:gd name="connsiteY1" fmla="*/ 95367 h 539716"/>
              <a:gd name="connsiteX2" fmla="*/ 74436 w 610154"/>
              <a:gd name="connsiteY2" fmla="*/ 263662 h 539716"/>
              <a:gd name="connsiteX3" fmla="*/ 3212 w 610154"/>
              <a:gd name="connsiteY3" fmla="*/ 437566 h 539716"/>
              <a:gd name="connsiteX4" fmla="*/ 610154 w 610154"/>
              <a:gd name="connsiteY4" fmla="*/ 539714 h 539716"/>
              <a:gd name="connsiteX0" fmla="*/ 7119 w 995588"/>
              <a:gd name="connsiteY0" fmla="*/ 0 h 543663"/>
              <a:gd name="connsiteX1" fmla="*/ 91266 w 995588"/>
              <a:gd name="connsiteY1" fmla="*/ 95367 h 543663"/>
              <a:gd name="connsiteX2" fmla="*/ 74436 w 995588"/>
              <a:gd name="connsiteY2" fmla="*/ 263662 h 543663"/>
              <a:gd name="connsiteX3" fmla="*/ 3212 w 995588"/>
              <a:gd name="connsiteY3" fmla="*/ 437566 h 543663"/>
              <a:gd name="connsiteX4" fmla="*/ 995588 w 995588"/>
              <a:gd name="connsiteY4" fmla="*/ 543661 h 543663"/>
              <a:gd name="connsiteX0" fmla="*/ 7119 w 995588"/>
              <a:gd name="connsiteY0" fmla="*/ 0 h 543663"/>
              <a:gd name="connsiteX1" fmla="*/ 91266 w 995588"/>
              <a:gd name="connsiteY1" fmla="*/ 95367 h 543663"/>
              <a:gd name="connsiteX2" fmla="*/ 74436 w 995588"/>
              <a:gd name="connsiteY2" fmla="*/ 263662 h 543663"/>
              <a:gd name="connsiteX3" fmla="*/ 3212 w 995588"/>
              <a:gd name="connsiteY3" fmla="*/ 437566 h 543663"/>
              <a:gd name="connsiteX4" fmla="*/ 995588 w 995588"/>
              <a:gd name="connsiteY4" fmla="*/ 543661 h 543663"/>
              <a:gd name="connsiteX0" fmla="*/ 0 w 988469"/>
              <a:gd name="connsiteY0" fmla="*/ 0 h 543663"/>
              <a:gd name="connsiteX1" fmla="*/ 84147 w 988469"/>
              <a:gd name="connsiteY1" fmla="*/ 95367 h 543663"/>
              <a:gd name="connsiteX2" fmla="*/ 67317 w 988469"/>
              <a:gd name="connsiteY2" fmla="*/ 263662 h 543663"/>
              <a:gd name="connsiteX3" fmla="*/ 74000 w 988469"/>
              <a:gd name="connsiteY3" fmla="*/ 433619 h 543663"/>
              <a:gd name="connsiteX4" fmla="*/ 988469 w 988469"/>
              <a:gd name="connsiteY4" fmla="*/ 543661 h 543663"/>
              <a:gd name="connsiteX0" fmla="*/ 0 w 988469"/>
              <a:gd name="connsiteY0" fmla="*/ 0 h 543663"/>
              <a:gd name="connsiteX1" fmla="*/ 84147 w 988469"/>
              <a:gd name="connsiteY1" fmla="*/ 95367 h 543663"/>
              <a:gd name="connsiteX2" fmla="*/ 67317 w 988469"/>
              <a:gd name="connsiteY2" fmla="*/ 263662 h 543663"/>
              <a:gd name="connsiteX3" fmla="*/ 74000 w 988469"/>
              <a:gd name="connsiteY3" fmla="*/ 433619 h 543663"/>
              <a:gd name="connsiteX4" fmla="*/ 988469 w 988469"/>
              <a:gd name="connsiteY4" fmla="*/ 543661 h 543663"/>
              <a:gd name="connsiteX0" fmla="*/ 0 w 988469"/>
              <a:gd name="connsiteY0" fmla="*/ 0 h 543664"/>
              <a:gd name="connsiteX1" fmla="*/ 84147 w 988469"/>
              <a:gd name="connsiteY1" fmla="*/ 95367 h 543664"/>
              <a:gd name="connsiteX2" fmla="*/ 67317 w 988469"/>
              <a:gd name="connsiteY2" fmla="*/ 263662 h 543664"/>
              <a:gd name="connsiteX3" fmla="*/ 74000 w 988469"/>
              <a:gd name="connsiteY3" fmla="*/ 433619 h 543664"/>
              <a:gd name="connsiteX4" fmla="*/ 988469 w 988469"/>
              <a:gd name="connsiteY4" fmla="*/ 543661 h 543664"/>
              <a:gd name="connsiteX0" fmla="*/ 0 w 988469"/>
              <a:gd name="connsiteY0" fmla="*/ 0 h 543664"/>
              <a:gd name="connsiteX1" fmla="*/ 84147 w 988469"/>
              <a:gd name="connsiteY1" fmla="*/ 95367 h 543664"/>
              <a:gd name="connsiteX2" fmla="*/ 74000 w 988469"/>
              <a:gd name="connsiteY2" fmla="*/ 433619 h 543664"/>
              <a:gd name="connsiteX3" fmla="*/ 988469 w 988469"/>
              <a:gd name="connsiteY3" fmla="*/ 543661 h 543664"/>
              <a:gd name="connsiteX0" fmla="*/ 0 w 988469"/>
              <a:gd name="connsiteY0" fmla="*/ 0 h 566304"/>
              <a:gd name="connsiteX1" fmla="*/ 84147 w 988469"/>
              <a:gd name="connsiteY1" fmla="*/ 95367 h 566304"/>
              <a:gd name="connsiteX2" fmla="*/ 216593 w 988469"/>
              <a:gd name="connsiteY2" fmla="*/ 534060 h 566304"/>
              <a:gd name="connsiteX3" fmla="*/ 988469 w 988469"/>
              <a:gd name="connsiteY3" fmla="*/ 543661 h 566304"/>
              <a:gd name="connsiteX0" fmla="*/ 0 w 988469"/>
              <a:gd name="connsiteY0" fmla="*/ 0 h 558956"/>
              <a:gd name="connsiteX1" fmla="*/ 84147 w 988469"/>
              <a:gd name="connsiteY1" fmla="*/ 95367 h 558956"/>
              <a:gd name="connsiteX2" fmla="*/ 216593 w 988469"/>
              <a:gd name="connsiteY2" fmla="*/ 534060 h 558956"/>
              <a:gd name="connsiteX3" fmla="*/ 988469 w 988469"/>
              <a:gd name="connsiteY3" fmla="*/ 543661 h 558956"/>
            </a:gdLst>
            <a:ahLst/>
            <a:cxnLst>
              <a:cxn ang="0">
                <a:pos x="connsiteX0" y="connsiteY0"/>
              </a:cxn>
              <a:cxn ang="0">
                <a:pos x="connsiteX1" y="connsiteY1"/>
              </a:cxn>
              <a:cxn ang="0">
                <a:pos x="connsiteX2" y="connsiteY2"/>
              </a:cxn>
              <a:cxn ang="0">
                <a:pos x="connsiteX3" y="connsiteY3"/>
              </a:cxn>
            </a:cxnLst>
            <a:rect l="l" t="t" r="r" b="b"/>
            <a:pathLst>
              <a:path w="988469" h="558956">
                <a:moveTo>
                  <a:pt x="0" y="0"/>
                </a:moveTo>
                <a:cubicBezTo>
                  <a:pt x="36464" y="25711"/>
                  <a:pt x="48048" y="6357"/>
                  <a:pt x="84147" y="95367"/>
                </a:cubicBezTo>
                <a:cubicBezTo>
                  <a:pt x="120246" y="184377"/>
                  <a:pt x="65873" y="459344"/>
                  <a:pt x="216593" y="534060"/>
                </a:cubicBezTo>
                <a:cubicBezTo>
                  <a:pt x="362932" y="583493"/>
                  <a:pt x="653665" y="544128"/>
                  <a:pt x="988469" y="543661"/>
                </a:cubicBezTo>
              </a:path>
            </a:pathLst>
          </a:custGeom>
          <a:noFill/>
          <a:ln w="12700">
            <a:solidFill>
              <a:srgbClr val="C00000"/>
            </a:solidFill>
            <a:headEnd type="oval" w="sm" len="sm"/>
            <a:tailEnd type="arrow" w="sm" len="sm"/>
          </a:ln>
          <a:effectLst>
            <a:outerShdw blurRad="25400" dist="38100" dir="5400000" sx="98000" sy="98000" algn="ctr" rotWithShape="0">
              <a:srgbClr val="000000">
                <a:alpha val="3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latin typeface="+mj-lt"/>
            </a:endParaRPr>
          </a:p>
        </p:txBody>
      </p:sp>
      <p:sp>
        <p:nvSpPr>
          <p:cNvPr id="58" name="Rectángulo 57"/>
          <p:cNvSpPr/>
          <p:nvPr/>
        </p:nvSpPr>
        <p:spPr>
          <a:xfrm>
            <a:off x="569009" y="2966053"/>
            <a:ext cx="8431483" cy="3477875"/>
          </a:xfrm>
          <a:prstGeom prst="rect">
            <a:avLst/>
          </a:prstGeom>
        </p:spPr>
        <p:txBody>
          <a:bodyPr wrap="square">
            <a:spAutoFit/>
          </a:bodyPr>
          <a:lstStyle/>
          <a:p>
            <a:pPr>
              <a:spcAft>
                <a:spcPts val="600"/>
              </a:spcAft>
            </a:pPr>
            <a:r>
              <a:rPr lang="es-ES" b="1" dirty="0"/>
              <a:t>                </a:t>
            </a:r>
            <a:r>
              <a:rPr lang="es-ES" sz="2000" b="1" dirty="0"/>
              <a:t>Lista de errores y advertencias</a:t>
            </a:r>
          </a:p>
          <a:p>
            <a:pPr marL="285750" lvl="0" indent="-285750" fontAlgn="base">
              <a:spcAft>
                <a:spcPts val="600"/>
              </a:spcAft>
              <a:buFont typeface="Courier New" panose="02070309020205020404" pitchFamily="49" charset="0"/>
              <a:buChar char="o"/>
            </a:pPr>
            <a:r>
              <a:rPr lang="es-ES" dirty="0"/>
              <a:t>Uno de los mayores servicios de los compiladores es el diagnóstico de los </a:t>
            </a:r>
            <a:r>
              <a:rPr lang="es-ES" b="1" dirty="0"/>
              <a:t>errores</a:t>
            </a:r>
            <a:r>
              <a:rPr lang="es-ES" dirty="0"/>
              <a:t> cometidos en la codificación. </a:t>
            </a:r>
          </a:p>
          <a:p>
            <a:pPr marL="285750" indent="-285750">
              <a:buFont typeface="Courier New" panose="02070309020205020404" pitchFamily="49" charset="0"/>
              <a:buChar char="o"/>
            </a:pPr>
            <a:r>
              <a:rPr lang="es-ES" dirty="0"/>
              <a:t>Podemos distinguir dos conceptos en cuanto al diagnóstico de los errores: </a:t>
            </a:r>
          </a:p>
          <a:p>
            <a:pPr marL="742950" lvl="1" indent="-285750" fontAlgn="base">
              <a:buFont typeface="Arial" panose="020B0604020202020204" pitchFamily="34" charset="0"/>
              <a:buChar char="•"/>
            </a:pPr>
            <a:r>
              <a:rPr lang="es-ES" sz="1700" b="1" dirty="0"/>
              <a:t>Detección de errores</a:t>
            </a:r>
            <a:r>
              <a:rPr lang="es-ES" sz="1700" dirty="0"/>
              <a:t>: el compilador es capaz de detectar en el programa fuente errores de distinta naturaleza: </a:t>
            </a:r>
          </a:p>
          <a:p>
            <a:pPr marL="1200150" lvl="2" indent="-285750">
              <a:buFont typeface="Wingdings" panose="05000000000000000000" pitchFamily="2" charset="2"/>
              <a:buChar char="§"/>
            </a:pPr>
            <a:r>
              <a:rPr lang="es-ES" sz="1700" dirty="0"/>
              <a:t>Morfológicos </a:t>
            </a:r>
          </a:p>
          <a:p>
            <a:pPr marL="1200150" lvl="2" indent="-285750">
              <a:buFont typeface="Wingdings" panose="05000000000000000000" pitchFamily="2" charset="2"/>
              <a:buChar char="§"/>
            </a:pPr>
            <a:r>
              <a:rPr lang="es-ES" sz="1700" dirty="0"/>
              <a:t>Sintácticos </a:t>
            </a:r>
          </a:p>
          <a:p>
            <a:pPr marL="1200150" lvl="2" indent="-285750">
              <a:buFont typeface="Wingdings" panose="05000000000000000000" pitchFamily="2" charset="2"/>
              <a:buChar char="§"/>
            </a:pPr>
            <a:r>
              <a:rPr lang="es-ES" sz="1700" dirty="0"/>
              <a:t>Semánticos </a:t>
            </a:r>
          </a:p>
          <a:p>
            <a:pPr marL="742950" lvl="1" indent="-285750">
              <a:buFont typeface="Arial" panose="020B0604020202020204" pitchFamily="34" charset="0"/>
              <a:buChar char="•"/>
            </a:pPr>
            <a:r>
              <a:rPr lang="es-ES" sz="1700" b="1" dirty="0"/>
              <a:t>Recuperación ante los errores</a:t>
            </a:r>
            <a:r>
              <a:rPr lang="es-ES" sz="1700" dirty="0"/>
              <a:t>: el compilador, para poder detectar varios errores y no detenerse ante el primer error, necesita un mecanismo que le permita “recuperarse” ante un error en el programa fuente y poder continuar con la traducción del mismo.</a:t>
            </a:r>
          </a:p>
        </p:txBody>
      </p:sp>
      <p:pic>
        <p:nvPicPr>
          <p:cNvPr id="4104" name="Picture 8" descr="Resultado de imagen de err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9009" y="2757866"/>
            <a:ext cx="749379" cy="563122"/>
          </a:xfrm>
          <a:prstGeom prst="rect">
            <a:avLst/>
          </a:prstGeom>
          <a:noFill/>
          <a:extLst>
            <a:ext uri="{909E8E84-426E-40DD-AFC4-6F175D3DCCD1}">
              <a14:hiddenFill xmlns:a14="http://schemas.microsoft.com/office/drawing/2010/main">
                <a:solidFill>
                  <a:srgbClr val="FFFFFF"/>
                </a:solidFill>
              </a14:hiddenFill>
            </a:ext>
          </a:extLst>
        </p:spPr>
      </p:pic>
      <p:sp>
        <p:nvSpPr>
          <p:cNvPr id="65" name="128 Forma libre"/>
          <p:cNvSpPr/>
          <p:nvPr/>
        </p:nvSpPr>
        <p:spPr>
          <a:xfrm>
            <a:off x="5616893" y="2101130"/>
            <a:ext cx="262739" cy="247750"/>
          </a:xfrm>
          <a:custGeom>
            <a:avLst/>
            <a:gdLst>
              <a:gd name="connsiteX0" fmla="*/ 64513 w 249637"/>
              <a:gd name="connsiteY0" fmla="*/ 0 h 472160"/>
              <a:gd name="connsiteX1" fmla="*/ 148660 w 249637"/>
              <a:gd name="connsiteY1" fmla="*/ 95367 h 472160"/>
              <a:gd name="connsiteX2" fmla="*/ 131830 w 249637"/>
              <a:gd name="connsiteY2" fmla="*/ 263662 h 472160"/>
              <a:gd name="connsiteX3" fmla="*/ 19634 w 249637"/>
              <a:gd name="connsiteY3" fmla="*/ 437566 h 472160"/>
              <a:gd name="connsiteX4" fmla="*/ 249637 w 249637"/>
              <a:gd name="connsiteY4" fmla="*/ 471225 h 472160"/>
              <a:gd name="connsiteX0" fmla="*/ 47209 w 560106"/>
              <a:gd name="connsiteY0" fmla="*/ 0 h 522595"/>
              <a:gd name="connsiteX1" fmla="*/ 131356 w 560106"/>
              <a:gd name="connsiteY1" fmla="*/ 95367 h 522595"/>
              <a:gd name="connsiteX2" fmla="*/ 114526 w 560106"/>
              <a:gd name="connsiteY2" fmla="*/ 263662 h 522595"/>
              <a:gd name="connsiteX3" fmla="*/ 2330 w 560106"/>
              <a:gd name="connsiteY3" fmla="*/ 437566 h 522595"/>
              <a:gd name="connsiteX4" fmla="*/ 560106 w 560106"/>
              <a:gd name="connsiteY4" fmla="*/ 522592 h 522595"/>
              <a:gd name="connsiteX0" fmla="*/ 7119 w 520016"/>
              <a:gd name="connsiteY0" fmla="*/ 0 h 522595"/>
              <a:gd name="connsiteX1" fmla="*/ 91266 w 520016"/>
              <a:gd name="connsiteY1" fmla="*/ 95367 h 522595"/>
              <a:gd name="connsiteX2" fmla="*/ 74436 w 520016"/>
              <a:gd name="connsiteY2" fmla="*/ 263662 h 522595"/>
              <a:gd name="connsiteX3" fmla="*/ 3212 w 520016"/>
              <a:gd name="connsiteY3" fmla="*/ 437566 h 522595"/>
              <a:gd name="connsiteX4" fmla="*/ 520016 w 520016"/>
              <a:gd name="connsiteY4" fmla="*/ 522592 h 522595"/>
              <a:gd name="connsiteX0" fmla="*/ 7119 w 610154"/>
              <a:gd name="connsiteY0" fmla="*/ 0 h 539716"/>
              <a:gd name="connsiteX1" fmla="*/ 91266 w 610154"/>
              <a:gd name="connsiteY1" fmla="*/ 95367 h 539716"/>
              <a:gd name="connsiteX2" fmla="*/ 74436 w 610154"/>
              <a:gd name="connsiteY2" fmla="*/ 263662 h 539716"/>
              <a:gd name="connsiteX3" fmla="*/ 3212 w 610154"/>
              <a:gd name="connsiteY3" fmla="*/ 437566 h 539716"/>
              <a:gd name="connsiteX4" fmla="*/ 610154 w 610154"/>
              <a:gd name="connsiteY4" fmla="*/ 539714 h 539716"/>
              <a:gd name="connsiteX0" fmla="*/ 7119 w 995588"/>
              <a:gd name="connsiteY0" fmla="*/ 0 h 543663"/>
              <a:gd name="connsiteX1" fmla="*/ 91266 w 995588"/>
              <a:gd name="connsiteY1" fmla="*/ 95367 h 543663"/>
              <a:gd name="connsiteX2" fmla="*/ 74436 w 995588"/>
              <a:gd name="connsiteY2" fmla="*/ 263662 h 543663"/>
              <a:gd name="connsiteX3" fmla="*/ 3212 w 995588"/>
              <a:gd name="connsiteY3" fmla="*/ 437566 h 543663"/>
              <a:gd name="connsiteX4" fmla="*/ 995588 w 995588"/>
              <a:gd name="connsiteY4" fmla="*/ 543661 h 543663"/>
              <a:gd name="connsiteX0" fmla="*/ 7119 w 995588"/>
              <a:gd name="connsiteY0" fmla="*/ 0 h 543663"/>
              <a:gd name="connsiteX1" fmla="*/ 91266 w 995588"/>
              <a:gd name="connsiteY1" fmla="*/ 95367 h 543663"/>
              <a:gd name="connsiteX2" fmla="*/ 74436 w 995588"/>
              <a:gd name="connsiteY2" fmla="*/ 263662 h 543663"/>
              <a:gd name="connsiteX3" fmla="*/ 3212 w 995588"/>
              <a:gd name="connsiteY3" fmla="*/ 437566 h 543663"/>
              <a:gd name="connsiteX4" fmla="*/ 995588 w 995588"/>
              <a:gd name="connsiteY4" fmla="*/ 543661 h 543663"/>
              <a:gd name="connsiteX0" fmla="*/ 0 w 988469"/>
              <a:gd name="connsiteY0" fmla="*/ 0 h 543663"/>
              <a:gd name="connsiteX1" fmla="*/ 84147 w 988469"/>
              <a:gd name="connsiteY1" fmla="*/ 95367 h 543663"/>
              <a:gd name="connsiteX2" fmla="*/ 67317 w 988469"/>
              <a:gd name="connsiteY2" fmla="*/ 263662 h 543663"/>
              <a:gd name="connsiteX3" fmla="*/ 74000 w 988469"/>
              <a:gd name="connsiteY3" fmla="*/ 433619 h 543663"/>
              <a:gd name="connsiteX4" fmla="*/ 988469 w 988469"/>
              <a:gd name="connsiteY4" fmla="*/ 543661 h 543663"/>
              <a:gd name="connsiteX0" fmla="*/ 0 w 988469"/>
              <a:gd name="connsiteY0" fmla="*/ 0 h 543663"/>
              <a:gd name="connsiteX1" fmla="*/ 84147 w 988469"/>
              <a:gd name="connsiteY1" fmla="*/ 95367 h 543663"/>
              <a:gd name="connsiteX2" fmla="*/ 67317 w 988469"/>
              <a:gd name="connsiteY2" fmla="*/ 263662 h 543663"/>
              <a:gd name="connsiteX3" fmla="*/ 74000 w 988469"/>
              <a:gd name="connsiteY3" fmla="*/ 433619 h 543663"/>
              <a:gd name="connsiteX4" fmla="*/ 988469 w 988469"/>
              <a:gd name="connsiteY4" fmla="*/ 543661 h 543663"/>
              <a:gd name="connsiteX0" fmla="*/ 0 w 988469"/>
              <a:gd name="connsiteY0" fmla="*/ 0 h 543664"/>
              <a:gd name="connsiteX1" fmla="*/ 84147 w 988469"/>
              <a:gd name="connsiteY1" fmla="*/ 95367 h 543664"/>
              <a:gd name="connsiteX2" fmla="*/ 67317 w 988469"/>
              <a:gd name="connsiteY2" fmla="*/ 263662 h 543664"/>
              <a:gd name="connsiteX3" fmla="*/ 74000 w 988469"/>
              <a:gd name="connsiteY3" fmla="*/ 433619 h 543664"/>
              <a:gd name="connsiteX4" fmla="*/ 988469 w 988469"/>
              <a:gd name="connsiteY4" fmla="*/ 543661 h 543664"/>
              <a:gd name="connsiteX0" fmla="*/ 0 w 988469"/>
              <a:gd name="connsiteY0" fmla="*/ 0 h 543664"/>
              <a:gd name="connsiteX1" fmla="*/ 84147 w 988469"/>
              <a:gd name="connsiteY1" fmla="*/ 95367 h 543664"/>
              <a:gd name="connsiteX2" fmla="*/ 74000 w 988469"/>
              <a:gd name="connsiteY2" fmla="*/ 433619 h 543664"/>
              <a:gd name="connsiteX3" fmla="*/ 988469 w 988469"/>
              <a:gd name="connsiteY3" fmla="*/ 543661 h 543664"/>
              <a:gd name="connsiteX0" fmla="*/ 0 w 988469"/>
              <a:gd name="connsiteY0" fmla="*/ 0 h 566304"/>
              <a:gd name="connsiteX1" fmla="*/ 84147 w 988469"/>
              <a:gd name="connsiteY1" fmla="*/ 95367 h 566304"/>
              <a:gd name="connsiteX2" fmla="*/ 216593 w 988469"/>
              <a:gd name="connsiteY2" fmla="*/ 534060 h 566304"/>
              <a:gd name="connsiteX3" fmla="*/ 988469 w 988469"/>
              <a:gd name="connsiteY3" fmla="*/ 543661 h 566304"/>
              <a:gd name="connsiteX0" fmla="*/ 0 w 988469"/>
              <a:gd name="connsiteY0" fmla="*/ 0 h 558956"/>
              <a:gd name="connsiteX1" fmla="*/ 84147 w 988469"/>
              <a:gd name="connsiteY1" fmla="*/ 95367 h 558956"/>
              <a:gd name="connsiteX2" fmla="*/ 216593 w 988469"/>
              <a:gd name="connsiteY2" fmla="*/ 534060 h 558956"/>
              <a:gd name="connsiteX3" fmla="*/ 988469 w 988469"/>
              <a:gd name="connsiteY3" fmla="*/ 543661 h 558956"/>
              <a:gd name="connsiteX0" fmla="*/ 0 w 988469"/>
              <a:gd name="connsiteY0" fmla="*/ 0 h 558956"/>
              <a:gd name="connsiteX1" fmla="*/ 71843 w 988469"/>
              <a:gd name="connsiteY1" fmla="*/ 317303 h 558956"/>
              <a:gd name="connsiteX2" fmla="*/ 216593 w 988469"/>
              <a:gd name="connsiteY2" fmla="*/ 534060 h 558956"/>
              <a:gd name="connsiteX3" fmla="*/ 988469 w 988469"/>
              <a:gd name="connsiteY3" fmla="*/ 543661 h 558956"/>
              <a:gd name="connsiteX0" fmla="*/ 1402 w 989871"/>
              <a:gd name="connsiteY0" fmla="*/ 0 h 558956"/>
              <a:gd name="connsiteX1" fmla="*/ 11725 w 989871"/>
              <a:gd name="connsiteY1" fmla="*/ 335056 h 558956"/>
              <a:gd name="connsiteX2" fmla="*/ 217995 w 989871"/>
              <a:gd name="connsiteY2" fmla="*/ 534060 h 558956"/>
              <a:gd name="connsiteX3" fmla="*/ 989871 w 989871"/>
              <a:gd name="connsiteY3" fmla="*/ 543661 h 558956"/>
            </a:gdLst>
            <a:ahLst/>
            <a:cxnLst>
              <a:cxn ang="0">
                <a:pos x="connsiteX0" y="connsiteY0"/>
              </a:cxn>
              <a:cxn ang="0">
                <a:pos x="connsiteX1" y="connsiteY1"/>
              </a:cxn>
              <a:cxn ang="0">
                <a:pos x="connsiteX2" y="connsiteY2"/>
              </a:cxn>
              <a:cxn ang="0">
                <a:pos x="connsiteX3" y="connsiteY3"/>
              </a:cxn>
            </a:cxnLst>
            <a:rect l="l" t="t" r="r" b="b"/>
            <a:pathLst>
              <a:path w="989871" h="558956">
                <a:moveTo>
                  <a:pt x="1402" y="0"/>
                </a:moveTo>
                <a:cubicBezTo>
                  <a:pt x="37866" y="25711"/>
                  <a:pt x="-24374" y="246046"/>
                  <a:pt x="11725" y="335056"/>
                </a:cubicBezTo>
                <a:cubicBezTo>
                  <a:pt x="47824" y="424066"/>
                  <a:pt x="67275" y="459344"/>
                  <a:pt x="217995" y="534060"/>
                </a:cubicBezTo>
                <a:cubicBezTo>
                  <a:pt x="364334" y="583493"/>
                  <a:pt x="655067" y="544128"/>
                  <a:pt x="989871" y="543661"/>
                </a:cubicBezTo>
              </a:path>
            </a:pathLst>
          </a:custGeom>
          <a:noFill/>
          <a:ln w="12700">
            <a:solidFill>
              <a:srgbClr val="C00000"/>
            </a:solidFill>
            <a:headEnd type="oval" w="sm" len="sm"/>
            <a:tailEnd type="arrow" w="sm" len="sm"/>
          </a:ln>
          <a:effectLst>
            <a:outerShdw blurRad="25400" dist="38100" dir="5400000" sx="98000" sy="98000" algn="ctr" rotWithShape="0">
              <a:srgbClr val="000000">
                <a:alpha val="3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dirty="0">
              <a:latin typeface="+mj-lt"/>
            </a:endParaRPr>
          </a:p>
        </p:txBody>
      </p:sp>
      <p:cxnSp>
        <p:nvCxnSpPr>
          <p:cNvPr id="60" name="429 Conector recto"/>
          <p:cNvCxnSpPr/>
          <p:nvPr/>
        </p:nvCxnSpPr>
        <p:spPr>
          <a:xfrm>
            <a:off x="2961794" y="1814861"/>
            <a:ext cx="731483" cy="409802"/>
          </a:xfrm>
          <a:prstGeom prst="line">
            <a:avLst/>
          </a:prstGeom>
          <a:noFill/>
          <a:ln w="12700">
            <a:solidFill>
              <a:schemeClr val="tx1">
                <a:lumMod val="50000"/>
                <a:lumOff val="50000"/>
              </a:schemeClr>
            </a:solidFill>
            <a:headEnd type="oval" w="sm" len="sm"/>
            <a:tailEnd type="arrow" w="sm" len="sm"/>
          </a:ln>
          <a:effectLst/>
        </p:spPr>
        <p:style>
          <a:lnRef idx="2">
            <a:schemeClr val="accent1">
              <a:shade val="50000"/>
            </a:schemeClr>
          </a:lnRef>
          <a:fillRef idx="1">
            <a:schemeClr val="accent1"/>
          </a:fillRef>
          <a:effectRef idx="0">
            <a:schemeClr val="accent1"/>
          </a:effectRef>
          <a:fontRef idx="minor">
            <a:schemeClr val="lt1"/>
          </a:fontRef>
        </p:style>
      </p:cxnSp>
      <p:pic>
        <p:nvPicPr>
          <p:cNvPr id="61" name="Imagen 60"/>
          <p:cNvPicPr>
            <a:picLocks noChangeAspect="1"/>
          </p:cNvPicPr>
          <p:nvPr/>
        </p:nvPicPr>
        <p:blipFill>
          <a:blip r:embed="rId3"/>
          <a:stretch>
            <a:fillRect/>
          </a:stretch>
        </p:blipFill>
        <p:spPr>
          <a:xfrm>
            <a:off x="3360" y="6607879"/>
            <a:ext cx="464185" cy="253521"/>
          </a:xfrm>
          <a:prstGeom prst="rect">
            <a:avLst/>
          </a:prstGeom>
        </p:spPr>
      </p:pic>
    </p:spTree>
    <p:extLst>
      <p:ext uri="{BB962C8B-B14F-4D97-AF65-F5344CB8AC3E}">
        <p14:creationId xmlns:p14="http://schemas.microsoft.com/office/powerpoint/2010/main" val="386827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0" name="Imagen 479"/>
          <p:cNvPicPr>
            <a:picLocks noChangeAspect="1"/>
          </p:cNvPicPr>
          <p:nvPr/>
        </p:nvPicPr>
        <p:blipFill>
          <a:blip r:embed="rId2"/>
          <a:stretch>
            <a:fillRect/>
          </a:stretch>
        </p:blipFill>
        <p:spPr>
          <a:xfrm>
            <a:off x="2111716" y="2025190"/>
            <a:ext cx="5412612" cy="1970731"/>
          </a:xfrm>
          <a:prstGeom prst="rect">
            <a:avLst/>
          </a:prstGeom>
        </p:spPr>
      </p:pic>
      <p:sp>
        <p:nvSpPr>
          <p:cNvPr id="510" name="Rectángulo 509"/>
          <p:cNvSpPr/>
          <p:nvPr/>
        </p:nvSpPr>
        <p:spPr>
          <a:xfrm>
            <a:off x="0" y="0"/>
            <a:ext cx="467544" cy="6858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9" name="CuadroTexto 508"/>
          <p:cNvSpPr txBox="1"/>
          <p:nvPr/>
        </p:nvSpPr>
        <p:spPr>
          <a:xfrm rot="16200000">
            <a:off x="-1528766" y="4612530"/>
            <a:ext cx="3528480" cy="369332"/>
          </a:xfrm>
          <a:prstGeom prst="rect">
            <a:avLst/>
          </a:prstGeom>
          <a:noFill/>
        </p:spPr>
        <p:txBody>
          <a:bodyPr wrap="square" rtlCol="0">
            <a:spAutoFit/>
          </a:bodyPr>
          <a:lstStyle/>
          <a:p>
            <a:r>
              <a:rPr lang="es-ES" dirty="0"/>
              <a:t>Estructura del COMPILADOR</a:t>
            </a:r>
          </a:p>
        </p:txBody>
      </p:sp>
      <p:sp>
        <p:nvSpPr>
          <p:cNvPr id="2048" name="CuadroTexto 2047"/>
          <p:cNvSpPr txBox="1"/>
          <p:nvPr/>
        </p:nvSpPr>
        <p:spPr>
          <a:xfrm>
            <a:off x="6739840" y="6586998"/>
            <a:ext cx="2401619" cy="253916"/>
          </a:xfrm>
          <a:prstGeom prst="rect">
            <a:avLst/>
          </a:prstGeom>
          <a:noFill/>
        </p:spPr>
        <p:txBody>
          <a:bodyPr wrap="none" rtlCol="0">
            <a:spAutoFit/>
          </a:bodyPr>
          <a:lstStyle/>
          <a:p>
            <a:r>
              <a:rPr lang="es-ES" sz="1050" b="1" dirty="0" err="1">
                <a:latin typeface="Calibri Light" panose="020F0302020204030204" pitchFamily="34" charset="0"/>
                <a:cs typeface="Calibri Light" panose="020F0302020204030204" pitchFamily="34" charset="0"/>
              </a:rPr>
              <a:t>PAyL</a:t>
            </a:r>
            <a:r>
              <a:rPr lang="es-ES" sz="1000" dirty="0">
                <a:latin typeface="Calibri Light" panose="020F0302020204030204" pitchFamily="34" charset="0"/>
                <a:cs typeface="Calibri Light" panose="020F0302020204030204" pitchFamily="34" charset="0"/>
              </a:rPr>
              <a:t> – </a:t>
            </a:r>
            <a:r>
              <a:rPr lang="es-ES" sz="1000" b="1" dirty="0">
                <a:latin typeface="Calibri Light" panose="020F0302020204030204" pitchFamily="34" charset="0"/>
                <a:cs typeface="Calibri Light" panose="020F0302020204030204" pitchFamily="34" charset="0"/>
              </a:rPr>
              <a:t>P</a:t>
            </a:r>
            <a:r>
              <a:rPr lang="es-ES" sz="1000" dirty="0">
                <a:latin typeface="Calibri Light" panose="020F0302020204030204" pitchFamily="34" charset="0"/>
                <a:cs typeface="Calibri Light" panose="020F0302020204030204" pitchFamily="34" charset="0"/>
              </a:rPr>
              <a:t>royecto de </a:t>
            </a:r>
            <a:r>
              <a:rPr lang="es-ES" sz="1000" b="1" dirty="0">
                <a:latin typeface="Calibri Light" panose="020F0302020204030204" pitchFamily="34" charset="0"/>
                <a:cs typeface="Calibri Light" panose="020F0302020204030204" pitchFamily="34" charset="0"/>
              </a:rPr>
              <a:t>A</a:t>
            </a:r>
            <a:r>
              <a:rPr lang="es-ES" sz="1000" dirty="0">
                <a:latin typeface="Calibri Light" panose="020F0302020204030204" pitchFamily="34" charset="0"/>
                <a:cs typeface="Calibri Light" panose="020F0302020204030204" pitchFamily="34" charset="0"/>
              </a:rPr>
              <a:t>utómatas </a:t>
            </a:r>
            <a:r>
              <a:rPr lang="es-ES" sz="1000" b="1" dirty="0">
                <a:latin typeface="Calibri Light" panose="020F0302020204030204" pitchFamily="34" charset="0"/>
                <a:cs typeface="Calibri Light" panose="020F0302020204030204" pitchFamily="34" charset="0"/>
              </a:rPr>
              <a:t>y</a:t>
            </a:r>
            <a:r>
              <a:rPr lang="es-ES" sz="1000" dirty="0">
                <a:latin typeface="Calibri Light" panose="020F0302020204030204" pitchFamily="34" charset="0"/>
                <a:cs typeface="Calibri Light" panose="020F0302020204030204" pitchFamily="34" charset="0"/>
              </a:rPr>
              <a:t> </a:t>
            </a:r>
            <a:r>
              <a:rPr lang="es-ES" sz="1000" b="1" dirty="0">
                <a:latin typeface="Calibri Light" panose="020F0302020204030204" pitchFamily="34" charset="0"/>
                <a:cs typeface="Calibri Light" panose="020F0302020204030204" pitchFamily="34" charset="0"/>
              </a:rPr>
              <a:t>L</a:t>
            </a:r>
            <a:r>
              <a:rPr lang="es-ES" sz="1000" dirty="0">
                <a:latin typeface="Calibri Light" panose="020F0302020204030204" pitchFamily="34" charset="0"/>
                <a:cs typeface="Calibri Light" panose="020F0302020204030204" pitchFamily="34" charset="0"/>
              </a:rPr>
              <a:t>enguajes</a:t>
            </a:r>
          </a:p>
        </p:txBody>
      </p:sp>
      <p:pic>
        <p:nvPicPr>
          <p:cNvPr id="9" name="Imagen 8"/>
          <p:cNvPicPr>
            <a:picLocks noChangeAspect="1"/>
          </p:cNvPicPr>
          <p:nvPr/>
        </p:nvPicPr>
        <p:blipFill>
          <a:blip r:embed="rId3"/>
          <a:stretch>
            <a:fillRect/>
          </a:stretch>
        </p:blipFill>
        <p:spPr>
          <a:xfrm>
            <a:off x="1119835" y="1831280"/>
            <a:ext cx="1193064" cy="1809341"/>
          </a:xfrm>
          <a:prstGeom prst="rect">
            <a:avLst/>
          </a:prstGeom>
        </p:spPr>
      </p:pic>
      <p:pic>
        <p:nvPicPr>
          <p:cNvPr id="11" name="Imagen 10"/>
          <p:cNvPicPr>
            <a:picLocks noChangeAspect="1"/>
          </p:cNvPicPr>
          <p:nvPr/>
        </p:nvPicPr>
        <p:blipFill>
          <a:blip r:embed="rId4"/>
          <a:stretch>
            <a:fillRect/>
          </a:stretch>
        </p:blipFill>
        <p:spPr>
          <a:xfrm>
            <a:off x="6975642" y="1593142"/>
            <a:ext cx="1374958" cy="1733146"/>
          </a:xfrm>
          <a:prstGeom prst="rect">
            <a:avLst/>
          </a:prstGeom>
        </p:spPr>
      </p:pic>
      <p:pic>
        <p:nvPicPr>
          <p:cNvPr id="13" name="Imagen 12"/>
          <p:cNvPicPr>
            <a:picLocks noChangeAspect="1"/>
          </p:cNvPicPr>
          <p:nvPr/>
        </p:nvPicPr>
        <p:blipFill>
          <a:blip r:embed="rId5"/>
          <a:stretch>
            <a:fillRect/>
          </a:stretch>
        </p:blipFill>
        <p:spPr>
          <a:xfrm>
            <a:off x="1223628" y="908720"/>
            <a:ext cx="3268952" cy="972454"/>
          </a:xfrm>
          <a:prstGeom prst="rect">
            <a:avLst/>
          </a:prstGeom>
        </p:spPr>
      </p:pic>
      <p:pic>
        <p:nvPicPr>
          <p:cNvPr id="14" name="Imagen 13"/>
          <p:cNvPicPr>
            <a:picLocks noChangeAspect="1"/>
          </p:cNvPicPr>
          <p:nvPr/>
        </p:nvPicPr>
        <p:blipFill>
          <a:blip r:embed="rId6"/>
          <a:stretch>
            <a:fillRect/>
          </a:stretch>
        </p:blipFill>
        <p:spPr>
          <a:xfrm>
            <a:off x="1907703" y="4092392"/>
            <a:ext cx="2538097" cy="1452522"/>
          </a:xfrm>
          <a:prstGeom prst="rect">
            <a:avLst/>
          </a:prstGeom>
        </p:spPr>
      </p:pic>
      <p:pic>
        <p:nvPicPr>
          <p:cNvPr id="15" name="Imagen 14"/>
          <p:cNvPicPr>
            <a:picLocks noChangeAspect="1"/>
          </p:cNvPicPr>
          <p:nvPr/>
        </p:nvPicPr>
        <p:blipFill>
          <a:blip r:embed="rId7"/>
          <a:stretch>
            <a:fillRect/>
          </a:stretch>
        </p:blipFill>
        <p:spPr>
          <a:xfrm>
            <a:off x="4791074" y="931191"/>
            <a:ext cx="2058956" cy="945540"/>
          </a:xfrm>
          <a:prstGeom prst="rect">
            <a:avLst/>
          </a:prstGeom>
        </p:spPr>
      </p:pic>
      <p:cxnSp>
        <p:nvCxnSpPr>
          <p:cNvPr id="68" name="394 Conector recto"/>
          <p:cNvCxnSpPr/>
          <p:nvPr/>
        </p:nvCxnSpPr>
        <p:spPr>
          <a:xfrm flipH="1">
            <a:off x="3779912" y="3141314"/>
            <a:ext cx="22889" cy="1080120"/>
          </a:xfrm>
          <a:prstGeom prst="line">
            <a:avLst/>
          </a:prstGeom>
          <a:noFill/>
          <a:ln w="19050">
            <a:solidFill>
              <a:schemeClr val="accent1">
                <a:lumMod val="75000"/>
              </a:schemeClr>
            </a:solidFill>
            <a:headEnd type="oval" w="sm" len="sm"/>
            <a:tailEnd type="arrow" w="sm" len="sm"/>
          </a:ln>
          <a:effectLst>
            <a:outerShdw blurRad="25400" dist="38100" dir="5400000" sx="98000" sy="98000" algn="ctr" rotWithShape="0">
              <a:srgbClr val="000000">
                <a:alpha val="38000"/>
              </a:srgb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73" name="394 Conector recto"/>
          <p:cNvCxnSpPr/>
          <p:nvPr/>
        </p:nvCxnSpPr>
        <p:spPr>
          <a:xfrm flipH="1" flipV="1">
            <a:off x="2879812" y="1521134"/>
            <a:ext cx="76941" cy="1293364"/>
          </a:xfrm>
          <a:prstGeom prst="line">
            <a:avLst/>
          </a:prstGeom>
          <a:noFill/>
          <a:ln w="19050">
            <a:solidFill>
              <a:schemeClr val="accent4">
                <a:lumMod val="60000"/>
                <a:lumOff val="40000"/>
              </a:schemeClr>
            </a:solidFill>
            <a:headEnd type="oval" w="sm" len="sm"/>
            <a:tailEnd type="arrow" w="sm" len="sm"/>
          </a:ln>
          <a:effectLst>
            <a:outerShdw blurRad="25400" dist="38100" dir="5400000" sx="98000" sy="98000" algn="ctr" rotWithShape="0">
              <a:srgbClr val="000000">
                <a:alpha val="38000"/>
              </a:srgb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76" name="394 Conector recto"/>
          <p:cNvCxnSpPr/>
          <p:nvPr/>
        </p:nvCxnSpPr>
        <p:spPr>
          <a:xfrm flipV="1">
            <a:off x="4644008" y="1521134"/>
            <a:ext cx="828092" cy="1911512"/>
          </a:xfrm>
          <a:prstGeom prst="line">
            <a:avLst/>
          </a:prstGeom>
          <a:noFill/>
          <a:ln w="19050">
            <a:solidFill>
              <a:schemeClr val="bg2">
                <a:lumMod val="75000"/>
              </a:schemeClr>
            </a:solidFill>
            <a:headEnd type="oval" w="sm" len="sm"/>
            <a:tailEnd type="arrow" w="sm" len="sm"/>
          </a:ln>
          <a:effectLst>
            <a:outerShdw blurRad="25400" dist="38100" dir="5400000" sx="98000" sy="98000" algn="ctr" rotWithShape="0">
              <a:srgbClr val="000000">
                <a:alpha val="38000"/>
              </a:srgb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82" name="Rectángulo 81"/>
          <p:cNvSpPr/>
          <p:nvPr/>
        </p:nvSpPr>
        <p:spPr>
          <a:xfrm>
            <a:off x="1384501" y="228436"/>
            <a:ext cx="5036341" cy="584775"/>
          </a:xfrm>
          <a:prstGeom prst="rect">
            <a:avLst/>
          </a:prstGeom>
        </p:spPr>
        <p:txBody>
          <a:bodyPr wrap="square">
            <a:spAutoFit/>
          </a:bodyPr>
          <a:lstStyle/>
          <a:p>
            <a:pPr lvl="0"/>
            <a:r>
              <a:rPr lang="es-ES" sz="3200" b="1" dirty="0"/>
              <a:t>Resumen COMPILADOR</a:t>
            </a:r>
            <a:endParaRPr lang="es-ES" sz="3200" dirty="0"/>
          </a:p>
        </p:txBody>
      </p:sp>
      <p:pic>
        <p:nvPicPr>
          <p:cNvPr id="86" name="Picture 2" descr="Resultado de imagen de imagenes check dibujo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43204" y="325163"/>
            <a:ext cx="424440" cy="424440"/>
          </a:xfrm>
          <a:prstGeom prst="rect">
            <a:avLst/>
          </a:prstGeom>
          <a:noFill/>
          <a:extLst>
            <a:ext uri="{909E8E84-426E-40DD-AFC4-6F175D3DCCD1}">
              <a14:hiddenFill xmlns:a14="http://schemas.microsoft.com/office/drawing/2010/main">
                <a:solidFill>
                  <a:srgbClr val="FFFFFF"/>
                </a:solidFill>
              </a14:hiddenFill>
            </a:ext>
          </a:extLst>
        </p:spPr>
      </p:pic>
      <p:pic>
        <p:nvPicPr>
          <p:cNvPr id="29" name="Imagen 28"/>
          <p:cNvPicPr>
            <a:picLocks noChangeAspect="1"/>
          </p:cNvPicPr>
          <p:nvPr/>
        </p:nvPicPr>
        <p:blipFill>
          <a:blip r:embed="rId9"/>
          <a:stretch>
            <a:fillRect/>
          </a:stretch>
        </p:blipFill>
        <p:spPr>
          <a:xfrm>
            <a:off x="5689494" y="4055368"/>
            <a:ext cx="1456792" cy="1363208"/>
          </a:xfrm>
          <a:prstGeom prst="rect">
            <a:avLst/>
          </a:prstGeom>
        </p:spPr>
      </p:pic>
      <p:cxnSp>
        <p:nvCxnSpPr>
          <p:cNvPr id="89" name="394 Conector recto"/>
          <p:cNvCxnSpPr/>
          <p:nvPr/>
        </p:nvCxnSpPr>
        <p:spPr>
          <a:xfrm flipH="1">
            <a:off x="6462025" y="3274777"/>
            <a:ext cx="22890" cy="894211"/>
          </a:xfrm>
          <a:prstGeom prst="line">
            <a:avLst/>
          </a:prstGeom>
          <a:noFill/>
          <a:ln w="19050">
            <a:solidFill>
              <a:schemeClr val="accent3">
                <a:lumMod val="75000"/>
              </a:schemeClr>
            </a:solidFill>
            <a:headEnd type="oval" w="sm" len="sm"/>
            <a:tailEnd type="arrow" w="sm" len="sm"/>
          </a:ln>
          <a:effectLst>
            <a:outerShdw blurRad="25400" dist="38100" dir="5400000" sx="98000" sy="98000" algn="ctr" rotWithShape="0">
              <a:srgbClr val="000000">
                <a:alpha val="38000"/>
              </a:srgbClr>
            </a:outerShdw>
          </a:effectLst>
        </p:spPr>
        <p:style>
          <a:lnRef idx="2">
            <a:schemeClr val="accent1">
              <a:shade val="50000"/>
            </a:schemeClr>
          </a:lnRef>
          <a:fillRef idx="1">
            <a:schemeClr val="accent1"/>
          </a:fillRef>
          <a:effectRef idx="0">
            <a:schemeClr val="accent1"/>
          </a:effectRef>
          <a:fontRef idx="minor">
            <a:schemeClr val="lt1"/>
          </a:fontRef>
        </p:style>
      </p:cxnSp>
      <p:pic>
        <p:nvPicPr>
          <p:cNvPr id="19" name="Imagen 18"/>
          <p:cNvPicPr>
            <a:picLocks noChangeAspect="1"/>
          </p:cNvPicPr>
          <p:nvPr/>
        </p:nvPicPr>
        <p:blipFill>
          <a:blip r:embed="rId10"/>
          <a:stretch>
            <a:fillRect/>
          </a:stretch>
        </p:blipFill>
        <p:spPr>
          <a:xfrm>
            <a:off x="3360" y="6607879"/>
            <a:ext cx="464185" cy="253521"/>
          </a:xfrm>
          <a:prstGeom prst="rect">
            <a:avLst/>
          </a:prstGeom>
        </p:spPr>
      </p:pic>
      <p:sp>
        <p:nvSpPr>
          <p:cNvPr id="20" name="Rectángulo 19"/>
          <p:cNvSpPr/>
          <p:nvPr/>
        </p:nvSpPr>
        <p:spPr>
          <a:xfrm>
            <a:off x="1699210" y="5571335"/>
            <a:ext cx="6965773" cy="1015663"/>
          </a:xfrm>
          <a:prstGeom prst="rect">
            <a:avLst/>
          </a:prstGeom>
        </p:spPr>
        <p:txBody>
          <a:bodyPr wrap="square">
            <a:spAutoFit/>
          </a:bodyPr>
          <a:lstStyle/>
          <a:p>
            <a:r>
              <a:rPr lang="es-ES" sz="2000" dirty="0"/>
              <a:t>Un </a:t>
            </a:r>
            <a:r>
              <a:rPr lang="es-ES" sz="2000" b="1" dirty="0"/>
              <a:t>COMPILADOR</a:t>
            </a:r>
            <a:r>
              <a:rPr lang="es-ES" sz="2000" dirty="0"/>
              <a:t> es un programa que convierte el </a:t>
            </a:r>
            <a:r>
              <a:rPr lang="es-ES" sz="2000" b="1" dirty="0"/>
              <a:t>Código FUENTE</a:t>
            </a:r>
            <a:r>
              <a:rPr lang="es-ES" sz="2000" dirty="0"/>
              <a:t> escrito en un lenguaje de programación de alto nivel a otra forma, normalmente </a:t>
            </a:r>
            <a:r>
              <a:rPr lang="es-ES" sz="2000" b="1" dirty="0"/>
              <a:t>Código OBJETO</a:t>
            </a:r>
            <a:r>
              <a:rPr lang="es-ES" sz="2000" dirty="0"/>
              <a:t> (código máquina). </a:t>
            </a:r>
          </a:p>
        </p:txBody>
      </p:sp>
      <p:pic>
        <p:nvPicPr>
          <p:cNvPr id="21" name="Picture 2" descr="Resultado de imagen de imagenes de bombillas dibujos"/>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56037" y="5599549"/>
            <a:ext cx="743173" cy="743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04405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137882</TotalTime>
  <Words>1271</Words>
  <Application>Microsoft Office PowerPoint</Application>
  <PresentationFormat>Presentación en pantalla (4:3)</PresentationFormat>
  <Paragraphs>197</Paragraphs>
  <Slides>10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vt:i4>
      </vt:variant>
    </vt:vector>
  </HeadingPairs>
  <TitlesOfParts>
    <vt:vector size="17" baseType="lpstr">
      <vt:lpstr>Arial</vt:lpstr>
      <vt:lpstr>Calibri</vt:lpstr>
      <vt:lpstr>Calibri Light</vt:lpstr>
      <vt:lpstr>Consolas</vt:lpstr>
      <vt:lpstr>Courier New</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Xhabarriaga</dc:creator>
  <cp:lastModifiedBy>echavarriaga</cp:lastModifiedBy>
  <cp:revision>1390</cp:revision>
  <dcterms:created xsi:type="dcterms:W3CDTF">2012-01-18T20:23:46Z</dcterms:created>
  <dcterms:modified xsi:type="dcterms:W3CDTF">2019-12-02T14:47:04Z</dcterms:modified>
</cp:coreProperties>
</file>