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56" r:id="rId4"/>
    <p:sldId id="265" r:id="rId5"/>
    <p:sldId id="266" r:id="rId6"/>
    <p:sldId id="267" r:id="rId7"/>
    <p:sldId id="259" r:id="rId8"/>
    <p:sldId id="261" r:id="rId9"/>
    <p:sldId id="263" r:id="rId10"/>
    <p:sldId id="257" r:id="rId11"/>
    <p:sldId id="262" r:id="rId12"/>
    <p:sldId id="264" r:id="rId13"/>
    <p:sldId id="276" r:id="rId14"/>
    <p:sldId id="268" r:id="rId15"/>
    <p:sldId id="277" r:id="rId16"/>
    <p:sldId id="271" r:id="rId17"/>
    <p:sldId id="272" r:id="rId18"/>
    <p:sldId id="270" r:id="rId19"/>
    <p:sldId id="278" r:id="rId20"/>
    <p:sldId id="273" r:id="rId21"/>
    <p:sldId id="27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13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10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0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43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12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6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7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24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820D-10FF-41FD-B346-7DCCD1B56697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EFAF-E67C-47C5-A333-8B4CF0CC39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2/21 Introduction &amp; html(tag, attribute) &amp;CSS</a:t>
            </a:r>
          </a:p>
          <a:p>
            <a:r>
              <a:rPr lang="en-US" altLang="zh-TW" dirty="0" smtClean="0"/>
              <a:t>2/28 </a:t>
            </a:r>
            <a:r>
              <a:rPr lang="zh-TW" altLang="en-US" dirty="0" smtClean="0"/>
              <a:t>放假</a:t>
            </a:r>
            <a:endParaRPr lang="en-US" altLang="zh-TW" dirty="0" smtClean="0"/>
          </a:p>
          <a:p>
            <a:r>
              <a:rPr lang="en-US" altLang="zh-TW" dirty="0" smtClean="0"/>
              <a:t>3/7  </a:t>
            </a:r>
            <a:r>
              <a:rPr lang="en-US" altLang="zh-TW" dirty="0" err="1" smtClean="0"/>
              <a:t>quiz+box</a:t>
            </a:r>
            <a:r>
              <a:rPr lang="en-US" altLang="zh-TW" dirty="0" smtClean="0"/>
              <a:t> </a:t>
            </a:r>
            <a:r>
              <a:rPr lang="en-US" altLang="zh-TW" dirty="0"/>
              <a:t>model, div, span, table</a:t>
            </a:r>
            <a:endParaRPr lang="en-US" altLang="zh-TW" dirty="0" smtClean="0"/>
          </a:p>
          <a:p>
            <a:r>
              <a:rPr lang="en-US" altLang="zh-TW" dirty="0" smtClean="0"/>
              <a:t>3/14 </a:t>
            </a:r>
            <a:r>
              <a:rPr lang="en-US" altLang="zh-TW" dirty="0"/>
              <a:t>form</a:t>
            </a:r>
          </a:p>
          <a:p>
            <a:r>
              <a:rPr lang="en-US" altLang="zh-TW" dirty="0" smtClean="0"/>
              <a:t>3/21 </a:t>
            </a:r>
            <a:r>
              <a:rPr lang="en-US" altLang="zh-TW" dirty="0" err="1"/>
              <a:t>Javascript</a:t>
            </a:r>
            <a:r>
              <a:rPr lang="en-US" altLang="zh-TW" dirty="0"/>
              <a:t>(</a:t>
            </a:r>
            <a:r>
              <a:rPr lang="zh-TW" altLang="en-US" dirty="0"/>
              <a:t>基本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&amp; event)</a:t>
            </a:r>
            <a:endParaRPr lang="en-US" altLang="zh-TW" dirty="0"/>
          </a:p>
          <a:p>
            <a:r>
              <a:rPr lang="en-US" altLang="zh-TW" dirty="0" smtClean="0"/>
              <a:t>3/28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&amp; DOM &amp; function</a:t>
            </a:r>
          </a:p>
          <a:p>
            <a:r>
              <a:rPr lang="en-US" altLang="zh-TW" dirty="0" smtClean="0"/>
              <a:t>4/4  </a:t>
            </a:r>
            <a:r>
              <a:rPr lang="zh-TW" altLang="en-US" dirty="0" smtClean="0"/>
              <a:t>放假</a:t>
            </a:r>
            <a:endParaRPr lang="en-US" altLang="zh-TW" dirty="0" smtClean="0"/>
          </a:p>
          <a:p>
            <a:r>
              <a:rPr lang="en-US" altLang="zh-TW" dirty="0" smtClean="0"/>
              <a:t>4/11 </a:t>
            </a:r>
            <a:r>
              <a:rPr lang="en-US" altLang="zh-TW" dirty="0" err="1" smtClean="0"/>
              <a:t>quiz+jQuery</a:t>
            </a:r>
            <a:r>
              <a:rPr lang="en-US" altLang="zh-TW" dirty="0" smtClean="0"/>
              <a:t> &amp; CSS </a:t>
            </a:r>
          </a:p>
          <a:p>
            <a:r>
              <a:rPr lang="en-US" altLang="zh-TW" dirty="0" smtClean="0"/>
              <a:t>4/18 jQuery &amp;  event &amp; DOM </a:t>
            </a:r>
          </a:p>
          <a:p>
            <a:r>
              <a:rPr lang="en-US" altLang="zh-TW" dirty="0" smtClean="0"/>
              <a:t>4/25 </a:t>
            </a:r>
            <a:r>
              <a:rPr lang="en-US" altLang="zh-TW" dirty="0" err="1" smtClean="0"/>
              <a:t>quiz+jsp</a:t>
            </a:r>
            <a:r>
              <a:rPr lang="zh-TW" altLang="en-US" dirty="0" smtClean="0"/>
              <a:t>基本語法與隱含物件</a:t>
            </a:r>
            <a:endParaRPr lang="en-US" altLang="zh-TW" dirty="0" smtClean="0"/>
          </a:p>
          <a:p>
            <a:r>
              <a:rPr lang="en-US" altLang="zh-TW" dirty="0" smtClean="0"/>
              <a:t>5/2   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資料的接收與資料庫的讀寫</a:t>
            </a:r>
            <a:r>
              <a:rPr lang="en-US" altLang="zh-TW" dirty="0" smtClean="0"/>
              <a:t>(MySQL)</a:t>
            </a:r>
          </a:p>
          <a:p>
            <a:r>
              <a:rPr lang="en-US" altLang="zh-TW" dirty="0" smtClean="0"/>
              <a:t>5/9   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資料的生命週期與網頁保護</a:t>
            </a:r>
            <a:endParaRPr lang="en-US" altLang="zh-TW" dirty="0" smtClean="0"/>
          </a:p>
          <a:p>
            <a:r>
              <a:rPr lang="en-US" altLang="zh-TW" dirty="0" smtClean="0"/>
              <a:t>5/16 </a:t>
            </a:r>
            <a:r>
              <a:rPr lang="en-US" altLang="zh-TW" dirty="0" err="1" smtClean="0"/>
              <a:t>jQuery+Ajax+JSON</a:t>
            </a:r>
            <a:endParaRPr lang="en-US" altLang="zh-TW" dirty="0" smtClean="0"/>
          </a:p>
          <a:p>
            <a:r>
              <a:rPr lang="en-US" altLang="zh-TW" dirty="0" smtClean="0"/>
              <a:t>5/23 </a:t>
            </a:r>
            <a:r>
              <a:rPr lang="en-US" altLang="zh-TW" dirty="0"/>
              <a:t>responsive web page </a:t>
            </a:r>
            <a:r>
              <a:rPr lang="en-US" altLang="zh-TW" dirty="0" err="1" smtClean="0"/>
              <a:t>design+APP</a:t>
            </a:r>
            <a:r>
              <a:rPr lang="zh-TW" altLang="en-US" dirty="0" smtClean="0"/>
              <a:t>，</a:t>
            </a:r>
            <a:r>
              <a:rPr lang="zh-TW" altLang="en-US" dirty="0"/>
              <a:t>期末專題講解與示範</a:t>
            </a:r>
            <a:endParaRPr lang="en-US" altLang="zh-TW" dirty="0"/>
          </a:p>
          <a:p>
            <a:r>
              <a:rPr lang="en-US" altLang="zh-TW" dirty="0" smtClean="0"/>
              <a:t>5/30 </a:t>
            </a:r>
            <a:r>
              <a:rPr lang="zh-TW" altLang="en-US" dirty="0" smtClean="0"/>
              <a:t>放假</a:t>
            </a:r>
            <a:endParaRPr lang="en-US" altLang="zh-TW" dirty="0" smtClean="0"/>
          </a:p>
          <a:p>
            <a:r>
              <a:rPr lang="en-US" altLang="zh-TW" dirty="0" smtClean="0"/>
              <a:t>6/6</a:t>
            </a:r>
            <a:r>
              <a:rPr lang="zh-TW" altLang="en-US" dirty="0" smtClean="0"/>
              <a:t>   期末</a:t>
            </a:r>
            <a:r>
              <a:rPr lang="zh-TW" altLang="en-US" dirty="0"/>
              <a:t>專題實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6/13 </a:t>
            </a:r>
            <a:r>
              <a:rPr lang="zh-TW" altLang="en-US" dirty="0" smtClean="0"/>
              <a:t>期末專題實作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6/20</a:t>
            </a:r>
            <a:r>
              <a:rPr lang="zh-TW" altLang="en-US" dirty="0" smtClean="0"/>
              <a:t> 期末專題展示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39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學習開發網站系統</a:t>
            </a:r>
            <a:r>
              <a:rPr lang="zh-TW" altLang="en-US" dirty="0" smtClean="0"/>
              <a:t>的</a:t>
            </a:r>
            <a:r>
              <a:rPr lang="zh-TW" altLang="en-US" dirty="0"/>
              <a:t>整體</a:t>
            </a:r>
            <a:r>
              <a:rPr lang="zh-TW" altLang="en-US" dirty="0" smtClean="0"/>
              <a:t>程式技術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Front-end : HTML</a:t>
            </a:r>
            <a:r>
              <a:rPr lang="zh-TW" altLang="en-US" dirty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pPr lvl="1"/>
            <a:r>
              <a:rPr lang="en-US" altLang="zh-TW" dirty="0" smtClean="0"/>
              <a:t>Back-end : JSP(tomcat server)+MySQL </a:t>
            </a:r>
          </a:p>
          <a:p>
            <a:pPr lvl="1"/>
            <a:r>
              <a:rPr lang="en-US" altLang="zh-TW" dirty="0" smtClean="0"/>
              <a:t>jQuery</a:t>
            </a:r>
            <a:r>
              <a:rPr lang="zh-TW" altLang="en-US" dirty="0"/>
              <a:t>、</a:t>
            </a:r>
            <a:r>
              <a:rPr lang="en-US" altLang="zh-TW" dirty="0" smtClean="0"/>
              <a:t>AJAX</a:t>
            </a:r>
          </a:p>
          <a:p>
            <a:pPr lvl="1"/>
            <a:r>
              <a:rPr lang="en-US" altLang="zh-TW" dirty="0" smtClean="0"/>
              <a:t>RWD, Cordova</a:t>
            </a:r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, Azure</a:t>
            </a:r>
          </a:p>
        </p:txBody>
      </p:sp>
    </p:spTree>
    <p:extLst>
      <p:ext uri="{BB962C8B-B14F-4D97-AF65-F5344CB8AC3E}">
        <p14:creationId xmlns:p14="http://schemas.microsoft.com/office/powerpoint/2010/main" val="20287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學習評量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小考，作業</a:t>
            </a:r>
            <a:r>
              <a:rPr lang="en-US" altLang="zh-TW" dirty="0" smtClean="0"/>
              <a:t>(60%)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Create a web page using HTML elements 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dirty="0"/>
              <a:t>Be able to apply CSS (style sheet rules) to parts of a web page, for altering display and </a:t>
            </a:r>
            <a:r>
              <a:rPr lang="en-US" altLang="zh-TW" dirty="0" smtClean="0"/>
              <a:t>behavior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Be </a:t>
            </a:r>
            <a:r>
              <a:rPr lang="en-US" altLang="zh-TW" dirty="0"/>
              <a:t>able to program interactive </a:t>
            </a:r>
            <a:r>
              <a:rPr lang="en-US" altLang="zh-TW" dirty="0" smtClean="0"/>
              <a:t>JavaScript </a:t>
            </a:r>
            <a:r>
              <a:rPr lang="en-US" altLang="zh-TW" dirty="0"/>
              <a:t>in a web </a:t>
            </a:r>
            <a:r>
              <a:rPr lang="en-US" altLang="zh-TW" dirty="0" smtClean="0"/>
              <a:t>page(form, CSS, DOM)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Be </a:t>
            </a:r>
            <a:r>
              <a:rPr lang="en-US" altLang="zh-TW" dirty="0"/>
              <a:t>able to program </a:t>
            </a:r>
            <a:r>
              <a:rPr lang="en-US" altLang="zh-TW" dirty="0" smtClean="0"/>
              <a:t>jQuery </a:t>
            </a:r>
            <a:r>
              <a:rPr lang="en-US" altLang="zh-TW" dirty="0"/>
              <a:t>in a web </a:t>
            </a:r>
            <a:r>
              <a:rPr lang="en-US" altLang="zh-TW" dirty="0" smtClean="0"/>
              <a:t>page(JSON, AJAX)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Build </a:t>
            </a:r>
            <a:r>
              <a:rPr lang="en-US" altLang="zh-TW" dirty="0"/>
              <a:t>mobile applications targeting multiple platforms with a single codebase</a:t>
            </a:r>
            <a:r>
              <a:rPr lang="en-US" altLang="zh-TW" dirty="0" smtClean="0"/>
              <a:t> (RWD, App)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setup </a:t>
            </a:r>
            <a:r>
              <a:rPr lang="en-US" altLang="zh-TW" dirty="0"/>
              <a:t>and manage web </a:t>
            </a:r>
            <a:r>
              <a:rPr lang="en-US" altLang="zh-TW" dirty="0" smtClean="0"/>
              <a:t>sites(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, Azure)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04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學習評量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期末專題</a:t>
            </a:r>
            <a:r>
              <a:rPr lang="en-US" altLang="zh-TW" dirty="0" smtClean="0"/>
              <a:t>(40%</a:t>
            </a:r>
            <a:r>
              <a:rPr lang="zh-TW" altLang="en-US" smtClean="0"/>
              <a:t>，二選一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學習網站之設計與開發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購物</a:t>
            </a:r>
            <a:r>
              <a:rPr lang="zh-TW" altLang="en-US" dirty="0" smtClean="0"/>
              <a:t>網站之設計與開發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85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2/21(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HTML &amp; 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10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Create a web page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using </a:t>
            </a:r>
            <a:r>
              <a:rPr lang="en-US" altLang="zh-TW" dirty="0"/>
              <a:t>HTML elements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架設</a:t>
            </a:r>
            <a:r>
              <a:rPr lang="en-US" altLang="zh-TW" dirty="0" smtClean="0"/>
              <a:t>Tomcat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編寫網頁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ml)</a:t>
            </a:r>
          </a:p>
          <a:p>
            <a:pPr marL="400050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標籤與屬性</a:t>
            </a:r>
            <a:r>
              <a:rPr lang="en-US" altLang="zh-TW" dirty="0" smtClean="0"/>
              <a:t>:html, head, body, title, style, h1, p)</a:t>
            </a:r>
          </a:p>
          <a:p>
            <a:pPr marL="400050" lvl="1" indent="0">
              <a:buNone/>
            </a:pPr>
            <a:r>
              <a:rPr lang="en-US" altLang="zh-TW" dirty="0" smtClean="0"/>
              <a:t>Element=opening tag + content + closing tag</a:t>
            </a:r>
          </a:p>
          <a:p>
            <a:pPr marL="400050" lvl="1" indent="0">
              <a:buNone/>
            </a:pPr>
            <a:r>
              <a:rPr lang="en-US" altLang="zh-TW" dirty="0" smtClean="0"/>
              <a:t>Matching tag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開啟瀏覽器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讀取並呈現網頁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3935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0" y="116632"/>
            <a:ext cx="8964488" cy="6552728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&lt;html&gt;</a:t>
            </a:r>
            <a:endParaRPr lang="zh-TW" altLang="en-US" dirty="0"/>
          </a:p>
          <a:p>
            <a:r>
              <a:rPr lang="en-US" altLang="zh-TW" dirty="0"/>
              <a:t>&lt;head&gt;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</a:t>
            </a:r>
            <a:r>
              <a:rPr lang="en-US" altLang="zh-TW" dirty="0" smtClean="0"/>
              <a:t>title&gt;Web Programming&lt;/</a:t>
            </a:r>
            <a:r>
              <a:rPr lang="en-US" altLang="zh-TW" dirty="0"/>
              <a:t>title&gt;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&lt;style&gt;</a:t>
            </a:r>
            <a:endParaRPr lang="zh-TW" altLang="en-US" dirty="0"/>
          </a:p>
          <a:p>
            <a:r>
              <a:rPr lang="zh-TW" altLang="en-US" dirty="0"/>
              <a:t>		</a:t>
            </a:r>
            <a:r>
              <a:rPr lang="en-US" altLang="zh-TW" dirty="0"/>
              <a:t>body {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background-color: #d2b48c;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margin-left: 20%;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margin-right: 20%;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border: 2px dotted black;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padding: 10px </a:t>
            </a:r>
            <a:r>
              <a:rPr lang="en-US" altLang="zh-TW" dirty="0" err="1"/>
              <a:t>10px</a:t>
            </a:r>
            <a:r>
              <a:rPr lang="en-US" altLang="zh-TW" dirty="0"/>
              <a:t> </a:t>
            </a:r>
            <a:r>
              <a:rPr lang="en-US" altLang="zh-TW" dirty="0" err="1"/>
              <a:t>10px</a:t>
            </a:r>
            <a:r>
              <a:rPr lang="en-US" altLang="zh-TW" dirty="0"/>
              <a:t> </a:t>
            </a:r>
            <a:r>
              <a:rPr lang="en-US" altLang="zh-TW" dirty="0" err="1"/>
              <a:t>10px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font-family: sans-serif;</a:t>
            </a:r>
            <a:endParaRPr lang="zh-TW" altLang="en-US" dirty="0"/>
          </a:p>
          <a:p>
            <a:r>
              <a:rPr lang="zh-TW" altLang="en-US" dirty="0"/>
              <a:t>		</a:t>
            </a:r>
            <a:r>
              <a:rPr lang="en-US" altLang="zh-TW" dirty="0"/>
              <a:t>}</a:t>
            </a:r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&lt;/style&gt;</a:t>
            </a:r>
            <a:endParaRPr lang="zh-TW" altLang="en-US" dirty="0"/>
          </a:p>
          <a:p>
            <a:r>
              <a:rPr lang="en-US" altLang="zh-TW" dirty="0"/>
              <a:t>&lt;/head&gt;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&lt;body&gt;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</a:t>
            </a:r>
            <a:r>
              <a:rPr lang="en-US" altLang="zh-TW" dirty="0" smtClean="0"/>
              <a:t>h1&gt;Web Programming&lt;/</a:t>
            </a:r>
            <a:r>
              <a:rPr lang="en-US" altLang="zh-TW" dirty="0"/>
              <a:t>h1&gt;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</a:t>
            </a:r>
            <a:r>
              <a:rPr lang="en-US" altLang="zh-TW" dirty="0" smtClean="0"/>
              <a:t>h2&gt;HTML&lt;/</a:t>
            </a:r>
            <a:r>
              <a:rPr lang="en-US" altLang="zh-TW" dirty="0"/>
              <a:t>h2&gt;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</a:t>
            </a:r>
            <a:r>
              <a:rPr lang="en-US" altLang="zh-TW" dirty="0" smtClean="0"/>
              <a:t>p&gt;</a:t>
            </a:r>
            <a:r>
              <a:rPr lang="en-US" altLang="zh-TW" dirty="0"/>
              <a:t> 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</a:t>
            </a:r>
            <a:r>
              <a:rPr lang="en-US" altLang="zh-TW" dirty="0" smtClean="0"/>
              <a:t>&lt;/</a:t>
            </a:r>
            <a:r>
              <a:rPr lang="en-US" altLang="zh-TW" dirty="0"/>
              <a:t>p&gt;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pt-BR" altLang="zh-TW" dirty="0"/>
              <a:t>&lt;</a:t>
            </a:r>
            <a:r>
              <a:rPr lang="pt-BR" altLang="zh-TW" dirty="0" smtClean="0"/>
              <a:t>h2&gt;CSS&lt;/</a:t>
            </a:r>
            <a:r>
              <a:rPr lang="pt-BR" altLang="zh-TW" dirty="0"/>
              <a:t>h2&gt;</a:t>
            </a:r>
            <a:endParaRPr lang="zh-TW" altLang="en-US" dirty="0"/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&lt;</a:t>
            </a:r>
            <a:r>
              <a:rPr lang="en-US" altLang="zh-TW" dirty="0" smtClean="0"/>
              <a:t>h2&gt;JavaScript&lt;/</a:t>
            </a:r>
            <a:r>
              <a:rPr lang="en-US" altLang="zh-TW" dirty="0"/>
              <a:t>h2&gt;</a:t>
            </a:r>
            <a:endParaRPr lang="zh-TW" altLang="en-US" dirty="0"/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&lt;</a:t>
            </a:r>
            <a:r>
              <a:rPr lang="en-US" altLang="zh-TW" dirty="0" smtClean="0"/>
              <a:t>h2&gt;JSP&lt;/h2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  <a:endParaRPr lang="zh-TW" altLang="en-US" dirty="0"/>
          </a:p>
          <a:p>
            <a:r>
              <a:rPr lang="en-US" altLang="zh-TW" dirty="0"/>
              <a:t>&lt;/html&gt;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7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Hypertext(html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path)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連結到其他網頁</a:t>
            </a:r>
            <a:r>
              <a:rPr lang="en-US" altLang="zh-TW" dirty="0" smtClean="0"/>
              <a:t>(anchor)</a:t>
            </a:r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=“jsp.html”&gt;JSP&lt;/a&gt;</a:t>
            </a:r>
          </a:p>
          <a:p>
            <a:r>
              <a:rPr lang="zh-TW" altLang="en-US" dirty="0" smtClean="0"/>
              <a:t>組織檔案與</a:t>
            </a:r>
            <a:r>
              <a:rPr lang="en-US" altLang="zh-TW" smtClean="0"/>
              <a:t>Relative </a:t>
            </a:r>
            <a:r>
              <a:rPr lang="en-US" altLang="zh-TW" smtClean="0"/>
              <a:t>path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向下連結至子目錄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向上連結至父目錄</a:t>
            </a:r>
            <a:r>
              <a:rPr lang="en-US" altLang="zh-TW" dirty="0" smtClean="0"/>
              <a:t>(..)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98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多媒體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=“test.jpg”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width=“48” height=“100”&gt;</a:t>
            </a:r>
          </a:p>
          <a:p>
            <a:r>
              <a:rPr lang="zh-TW" altLang="en-US" dirty="0" smtClean="0"/>
              <a:t>絕對路徑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41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&amp; 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在網頁中加入樣式</a:t>
            </a:r>
            <a:endParaRPr lang="en-US" altLang="zh-TW" dirty="0" smtClean="0"/>
          </a:p>
          <a:p>
            <a:r>
              <a:rPr lang="en-US" altLang="zh-TW" dirty="0" smtClean="0"/>
              <a:t>Html vs. 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84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2760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&lt;html&gt;</a:t>
            </a:r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&lt;head&gt;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&lt;meta</a:t>
            </a:r>
            <a:r>
              <a:rPr lang="zh-TW" altLang="en-US" dirty="0"/>
              <a:t> </a:t>
            </a:r>
            <a:r>
              <a:rPr lang="en-US" altLang="zh-TW" dirty="0"/>
              <a:t>charset="utf-8"&gt;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&lt;title&gt;Head First Lounge&lt;/title&gt;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&lt;link</a:t>
            </a:r>
            <a:r>
              <a:rPr lang="zh-TW" altLang="en-US" dirty="0"/>
              <a:t> </a:t>
            </a:r>
            <a:r>
              <a:rPr lang="en-US" altLang="zh-TW" dirty="0"/>
              <a:t>type="text/</a:t>
            </a:r>
            <a:r>
              <a:rPr lang="en-US" altLang="zh-TW" dirty="0" err="1"/>
              <a:t>css</a:t>
            </a:r>
            <a:r>
              <a:rPr lang="en-US" altLang="zh-TW" dirty="0"/>
              <a:t>"</a:t>
            </a:r>
            <a:r>
              <a:rPr lang="zh-TW" altLang="en-US" dirty="0"/>
              <a:t> </a:t>
            </a:r>
            <a:r>
              <a:rPr lang="en-US" altLang="zh-TW" dirty="0" err="1"/>
              <a:t>rel</a:t>
            </a:r>
            <a:r>
              <a:rPr lang="en-US" altLang="zh-TW" dirty="0"/>
              <a:t>="stylesheet"</a:t>
            </a:r>
            <a:r>
              <a:rPr lang="zh-TW" altLang="en-US" dirty="0"/>
              <a:t> </a:t>
            </a:r>
            <a:r>
              <a:rPr lang="en-US" altLang="zh-TW" dirty="0" err="1"/>
              <a:t>href</a:t>
            </a:r>
            <a:r>
              <a:rPr lang="en-US" altLang="zh-TW" dirty="0"/>
              <a:t>="lounge.css"&gt;</a:t>
            </a:r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&lt;/head&gt;</a:t>
            </a:r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&lt;body&gt;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&lt;h1&gt;Welcome to the New and Improved Head First Lounge&lt;/h1&gt;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&lt;p&gt;</a:t>
            </a:r>
            <a:endParaRPr lang="zh-TW" altLang="en-US" dirty="0"/>
          </a:p>
          <a:p>
            <a:r>
              <a:rPr lang="zh-TW" altLang="en-US" dirty="0"/>
              <a:t>    	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zh-TW" altLang="en-US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="images/drinks.gif"</a:t>
            </a:r>
            <a:r>
              <a:rPr lang="zh-TW" altLang="en-US" dirty="0"/>
              <a:t> </a:t>
            </a:r>
            <a:r>
              <a:rPr lang="en-US" altLang="zh-TW" dirty="0"/>
              <a:t>alt="Drinks"&gt;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&lt;/p&gt;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&lt;p&gt;</a:t>
            </a:r>
            <a:endParaRPr lang="zh-TW" altLang="en-US" dirty="0"/>
          </a:p>
          <a:p>
            <a:r>
              <a:rPr lang="zh-TW" altLang="en-US" dirty="0"/>
              <a:t>      </a:t>
            </a:r>
            <a:r>
              <a:rPr lang="en-US" altLang="zh-TW" dirty="0"/>
              <a:t>Join us any evening for refreshing </a:t>
            </a:r>
            <a:r>
              <a:rPr lang="zh-TW" altLang="en-US" dirty="0" smtClean="0"/>
              <a:t> </a:t>
            </a:r>
            <a:r>
              <a:rPr lang="en-US" altLang="zh-TW" dirty="0"/>
              <a:t>&lt;a</a:t>
            </a:r>
            <a:r>
              <a:rPr lang="zh-TW" altLang="en-US" dirty="0"/>
              <a:t> </a:t>
            </a:r>
            <a:r>
              <a:rPr lang="en-US" altLang="zh-TW" dirty="0" err="1"/>
              <a:t>href</a:t>
            </a:r>
            <a:r>
              <a:rPr lang="en-US" altLang="zh-TW" dirty="0"/>
              <a:t>="beverages/elixir.html"&gt;elixirs&lt;/a&gt;, </a:t>
            </a:r>
            <a:endParaRPr lang="zh-TW" altLang="en-US" dirty="0"/>
          </a:p>
          <a:p>
            <a:r>
              <a:rPr lang="zh-TW" altLang="en-US" dirty="0"/>
              <a:t>      </a:t>
            </a:r>
            <a:r>
              <a:rPr lang="en-US" altLang="zh-TW" dirty="0"/>
              <a:t>conversation and maybe a game or two of </a:t>
            </a:r>
            <a:r>
              <a:rPr lang="zh-TW" altLang="en-US" dirty="0" smtClean="0"/>
              <a:t> </a:t>
            </a:r>
            <a:r>
              <a:rPr lang="en-US" altLang="zh-TW" dirty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&gt;Dance </a:t>
            </a:r>
            <a:r>
              <a:rPr lang="en-US" altLang="zh-TW" dirty="0" err="1"/>
              <a:t>Dance</a:t>
            </a:r>
            <a:r>
              <a:rPr lang="en-US" altLang="zh-TW" dirty="0"/>
              <a:t> Revolution&lt;/</a:t>
            </a:r>
            <a:r>
              <a:rPr lang="en-US" altLang="zh-TW" dirty="0" err="1"/>
              <a:t>em</a:t>
            </a:r>
            <a:r>
              <a:rPr lang="en-US" altLang="zh-TW" dirty="0"/>
              <a:t>&gt;.  </a:t>
            </a:r>
            <a:endParaRPr lang="zh-TW" altLang="en-US" dirty="0"/>
          </a:p>
          <a:p>
            <a:r>
              <a:rPr lang="zh-TW" altLang="en-US" dirty="0"/>
              <a:t>      </a:t>
            </a:r>
            <a:r>
              <a:rPr lang="en-US" altLang="zh-TW" dirty="0"/>
              <a:t>Wireless access is always provided;  </a:t>
            </a:r>
            <a:r>
              <a:rPr lang="en-US" altLang="zh-TW" dirty="0" smtClean="0"/>
              <a:t>BYOWS </a:t>
            </a:r>
            <a:r>
              <a:rPr lang="en-US" altLang="zh-TW" dirty="0"/>
              <a:t>(Bring Your Own Web Server).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&lt;/p&gt;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&lt;h2&gt;Directions&lt;/h2&gt;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</a:t>
            </a:r>
            <a:r>
              <a:rPr lang="en-US" altLang="zh-TW" dirty="0" smtClean="0"/>
              <a:t>p class=“</a:t>
            </a:r>
            <a:r>
              <a:rPr lang="en-US" altLang="zh-TW" dirty="0" err="1" smtClean="0"/>
              <a:t>greentea</a:t>
            </a:r>
            <a:r>
              <a:rPr lang="en-US" altLang="zh-TW" dirty="0" smtClean="0"/>
              <a:t>”&gt;</a:t>
            </a:r>
            <a:endParaRPr lang="zh-TW" altLang="en-US" dirty="0"/>
          </a:p>
          <a:p>
            <a:r>
              <a:rPr lang="zh-TW" altLang="en-US" dirty="0"/>
              <a:t>      </a:t>
            </a:r>
            <a:r>
              <a:rPr lang="en-US" altLang="zh-TW" dirty="0"/>
              <a:t>You'll find us right in the center </a:t>
            </a:r>
            <a:r>
              <a:rPr lang="zh-TW" altLang="en-US" dirty="0" smtClean="0"/>
              <a:t> </a:t>
            </a:r>
            <a:r>
              <a:rPr lang="en-US" altLang="zh-TW" dirty="0"/>
              <a:t>of downtown </a:t>
            </a:r>
            <a:r>
              <a:rPr lang="en-US" altLang="zh-TW" dirty="0" err="1"/>
              <a:t>Webville</a:t>
            </a:r>
            <a:r>
              <a:rPr lang="en-US" altLang="zh-TW" dirty="0"/>
              <a:t>.  If you need help finding</a:t>
            </a:r>
            <a:endParaRPr lang="zh-TW" altLang="en-US" dirty="0"/>
          </a:p>
          <a:p>
            <a:r>
              <a:rPr lang="zh-TW" altLang="en-US" dirty="0"/>
              <a:t>      </a:t>
            </a:r>
            <a:r>
              <a:rPr lang="en-US" altLang="zh-TW" dirty="0"/>
              <a:t>us, check out our </a:t>
            </a:r>
            <a:r>
              <a:rPr lang="zh-TW" altLang="en-US" dirty="0" smtClean="0"/>
              <a:t>  </a:t>
            </a:r>
            <a:r>
              <a:rPr lang="en-US" altLang="zh-TW" dirty="0"/>
              <a:t>&lt;a</a:t>
            </a:r>
            <a:r>
              <a:rPr lang="zh-TW" altLang="en-US" dirty="0"/>
              <a:t> </a:t>
            </a:r>
            <a:r>
              <a:rPr lang="en-US" altLang="zh-TW" dirty="0" err="1"/>
              <a:t>href</a:t>
            </a:r>
            <a:r>
              <a:rPr lang="en-US" altLang="zh-TW" dirty="0"/>
              <a:t>="about/directions.html"&gt;detailed directions&lt;/a&gt;. </a:t>
            </a:r>
            <a:endParaRPr lang="zh-TW" altLang="en-US" dirty="0"/>
          </a:p>
          <a:p>
            <a:r>
              <a:rPr lang="zh-TW" altLang="en-US" dirty="0"/>
              <a:t>      </a:t>
            </a:r>
            <a:r>
              <a:rPr lang="en-US" altLang="zh-TW" dirty="0"/>
              <a:t>Come join us!</a:t>
            </a:r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&lt;/p&gt;</a:t>
            </a:r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&lt;/body&gt;</a:t>
            </a:r>
            <a:endParaRPr lang="zh-TW" altLang="en-US" dirty="0"/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46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2/21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Introduction to Web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38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body </a:t>
            </a:r>
            <a:r>
              <a:rPr lang="en-US" altLang="zh-TW" dirty="0" smtClean="0"/>
              <a:t>{font-family</a:t>
            </a:r>
            <a:r>
              <a:rPr lang="en-US" altLang="zh-TW" dirty="0"/>
              <a:t>: sans-serif</a:t>
            </a:r>
            <a:r>
              <a:rPr lang="en-US" altLang="zh-TW" dirty="0" smtClean="0"/>
              <a:t>;}</a:t>
            </a:r>
          </a:p>
          <a:p>
            <a:pPr marL="0" indent="0">
              <a:buNone/>
            </a:pPr>
            <a:r>
              <a:rPr lang="en-US" altLang="zh-TW" dirty="0" smtClean="0"/>
              <a:t>h1</a:t>
            </a:r>
            <a:r>
              <a:rPr lang="en-US" altLang="zh-TW" dirty="0"/>
              <a:t>, h2 </a:t>
            </a:r>
            <a:r>
              <a:rPr lang="en-US" altLang="zh-TW" dirty="0" smtClean="0"/>
              <a:t>{color</a:t>
            </a:r>
            <a:r>
              <a:rPr lang="en-US" altLang="zh-TW" dirty="0"/>
              <a:t>: gray</a:t>
            </a:r>
            <a:r>
              <a:rPr lang="en-US" altLang="zh-TW" dirty="0" smtClean="0"/>
              <a:t>;}</a:t>
            </a:r>
          </a:p>
          <a:p>
            <a:pPr marL="0" indent="0">
              <a:buNone/>
            </a:pPr>
            <a:r>
              <a:rPr lang="en-US" altLang="zh-TW" dirty="0" smtClean="0"/>
              <a:t>h1 </a:t>
            </a:r>
            <a:r>
              <a:rPr lang="en-US" altLang="zh-TW" dirty="0"/>
              <a:t>{ </a:t>
            </a:r>
            <a:r>
              <a:rPr lang="en-US" altLang="zh-TW" dirty="0" smtClean="0"/>
              <a:t>border-bottom</a:t>
            </a:r>
            <a:r>
              <a:rPr lang="en-US" altLang="zh-TW" dirty="0"/>
              <a:t>: 1px solid black</a:t>
            </a:r>
            <a:r>
              <a:rPr lang="en-US" altLang="zh-TW" dirty="0" smtClean="0"/>
              <a:t>;}</a:t>
            </a:r>
          </a:p>
          <a:p>
            <a:pPr marL="0" indent="0">
              <a:buNone/>
            </a:pPr>
            <a:r>
              <a:rPr lang="en-US" altLang="zh-TW" dirty="0" smtClean="0"/>
              <a:t>p {color</a:t>
            </a:r>
            <a:r>
              <a:rPr lang="en-US" altLang="zh-TW" dirty="0"/>
              <a:t>: maroon</a:t>
            </a:r>
            <a:r>
              <a:rPr lang="en-US" altLang="zh-TW" dirty="0" smtClean="0"/>
              <a:t>;}</a:t>
            </a:r>
          </a:p>
          <a:p>
            <a:pPr marL="0" indent="0">
              <a:buNone/>
            </a:pPr>
            <a:r>
              <a:rPr lang="en-US" altLang="zh-TW" dirty="0" err="1" smtClean="0"/>
              <a:t>p.greentea</a:t>
            </a:r>
            <a:r>
              <a:rPr lang="en-US" altLang="zh-TW" dirty="0" smtClean="0"/>
              <a:t> {color</a:t>
            </a:r>
            <a:r>
              <a:rPr lang="en-US" altLang="zh-TW" dirty="0"/>
              <a:t>: green;}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81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Homework: </a:t>
            </a:r>
            <a:r>
              <a:rPr lang="zh-TW" altLang="en-US" dirty="0" smtClean="0"/>
              <a:t>編寫個人自傳網頁</a:t>
            </a:r>
            <a:r>
              <a:rPr lang="en-US" altLang="zh-TW" dirty="0" smtClean="0"/>
              <a:t>(2/28)</a:t>
            </a:r>
          </a:p>
          <a:p>
            <a:endParaRPr lang="en-US" altLang="zh-TW" dirty="0"/>
          </a:p>
          <a:p>
            <a:r>
              <a:rPr lang="en-US" altLang="zh-TW" dirty="0" smtClean="0"/>
              <a:t>Quiz(3/7):html 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1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Why web?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14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Client(User &amp; Browser), Web Server, Internet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71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World-Wide Web(</a:t>
            </a:r>
            <a:r>
              <a:rPr lang="zh-TW" altLang="en-US" dirty="0" smtClean="0"/>
              <a:t>全球資訊網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zh-TW" altLang="en-US" dirty="0" smtClean="0"/>
              <a:t>建立以超文字標記語言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Markup Language, HTML)</a:t>
            </a:r>
            <a:r>
              <a:rPr lang="zh-TW" altLang="en-US" dirty="0" smtClean="0"/>
              <a:t>寫成的原始檔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將檔案放在網站伺服器</a:t>
            </a:r>
            <a:r>
              <a:rPr lang="en-US" altLang="zh-TW" dirty="0" smtClean="0"/>
              <a:t>(why?)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使用者利用電腦、手機、平板的瀏覽器或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，透過網際網路</a:t>
            </a:r>
            <a:r>
              <a:rPr lang="en-US" altLang="zh-TW" dirty="0" smtClean="0"/>
              <a:t>(internet)</a:t>
            </a:r>
            <a:r>
              <a:rPr lang="zh-TW" altLang="en-US" dirty="0" smtClean="0"/>
              <a:t>存取網頁至本機端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瀏覽器</a:t>
            </a:r>
            <a:r>
              <a:rPr lang="en-US" altLang="zh-TW" dirty="0" smtClean="0"/>
              <a:t>(browser)</a:t>
            </a:r>
            <a:r>
              <a:rPr lang="zh-TW" altLang="en-US" dirty="0" smtClean="0"/>
              <a:t>將網頁中的資訊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資料及排版，以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)</a:t>
            </a:r>
            <a:r>
              <a:rPr lang="zh-TW" altLang="en-US" dirty="0" smtClean="0"/>
              <a:t>直譯出來後呈現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82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Server, HTTP, Web Browser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Web server:</a:t>
            </a:r>
            <a:r>
              <a:rPr lang="zh-TW" altLang="en-US" dirty="0" smtClean="0"/>
              <a:t>連在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上等待來自瀏覽器的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，</a:t>
            </a:r>
            <a:r>
              <a:rPr lang="zh-TW" altLang="en-US" dirty="0"/>
              <a:t>並</a:t>
            </a:r>
            <a:r>
              <a:rPr lang="zh-TW" altLang="en-US" dirty="0" smtClean="0"/>
              <a:t>提供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的電腦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Web browser:</a:t>
            </a:r>
            <a:r>
              <a:rPr lang="zh-TW" altLang="en-US" dirty="0" smtClean="0"/>
              <a:t>對伺服器發出請求</a:t>
            </a:r>
            <a:r>
              <a:rPr lang="en-US" altLang="zh-TW" dirty="0" smtClean="0"/>
              <a:t>(</a:t>
            </a:r>
            <a:r>
              <a:rPr lang="zh-TW" altLang="en-US" dirty="0"/>
              <a:t>要求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，並顯示結果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以顯示網頁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</a:t>
            </a:r>
            <a:r>
              <a:rPr lang="en-US" altLang="zh-TW" dirty="0"/>
              <a:t>Markup </a:t>
            </a:r>
            <a:r>
              <a:rPr lang="en-US" altLang="zh-TW" dirty="0" smtClean="0"/>
              <a:t>Language</a:t>
            </a:r>
          </a:p>
          <a:p>
            <a:endParaRPr lang="en-US" altLang="zh-TW" dirty="0"/>
          </a:p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Transfer Protocol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11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網站開發觀念</a:t>
            </a:r>
            <a:r>
              <a:rPr lang="en-US" altLang="zh-TW" dirty="0" smtClean="0"/>
              <a:t>(Client/Server)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altLang="zh-TW" dirty="0" smtClean="0"/>
              <a:t>Client(Browser):</a:t>
            </a:r>
          </a:p>
          <a:p>
            <a:pPr marL="914400" lvl="1" indent="-457200"/>
            <a:r>
              <a:rPr lang="en-US" altLang="zh-TW" dirty="0" smtClean="0"/>
              <a:t>Static vs. Dynamic Web programming</a:t>
            </a:r>
          </a:p>
          <a:p>
            <a:pPr marL="914400" lvl="1" indent="-457200"/>
            <a:r>
              <a:rPr lang="en-US" altLang="zh-TW" dirty="0" smtClean="0"/>
              <a:t>Html/CSS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Javascript</a:t>
            </a:r>
            <a:r>
              <a:rPr lang="en-US" altLang="zh-TW" dirty="0"/>
              <a:t>/</a:t>
            </a:r>
            <a:r>
              <a:rPr lang="en-US" altLang="zh-TW" dirty="0" smtClean="0"/>
              <a:t>jQuery</a:t>
            </a:r>
          </a:p>
          <a:p>
            <a:pPr marL="914400" lvl="1" indent="-457200"/>
            <a:r>
              <a:rPr lang="zh-TW" altLang="en-US" dirty="0" smtClean="0"/>
              <a:t>版面設計</a:t>
            </a:r>
            <a:r>
              <a:rPr lang="en-US" altLang="zh-TW" dirty="0" smtClean="0"/>
              <a:t>/UI</a:t>
            </a:r>
            <a:r>
              <a:rPr lang="zh-TW" altLang="en-US" dirty="0"/>
              <a:t>，</a:t>
            </a:r>
            <a:r>
              <a:rPr lang="zh-TW" altLang="en-US" dirty="0" smtClean="0"/>
              <a:t>資料呈現</a:t>
            </a:r>
            <a:endParaRPr lang="en-US" altLang="zh-TW" dirty="0" smtClean="0"/>
          </a:p>
          <a:p>
            <a:pPr marL="914400" lvl="1" indent="-457200"/>
            <a:r>
              <a:rPr lang="zh-TW" altLang="en-US" dirty="0"/>
              <a:t>表單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/</a:t>
            </a:r>
            <a:r>
              <a:rPr lang="zh-TW" altLang="en-US" dirty="0" smtClean="0"/>
              <a:t>資料驗證，資料輸入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914400" lvl="1" indent="-457200"/>
            <a:endParaRPr lang="en-US" altLang="zh-TW" dirty="0" smtClean="0"/>
          </a:p>
          <a:p>
            <a:pPr marL="514350" indent="-457200"/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124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網站開發觀念</a:t>
            </a:r>
            <a:r>
              <a:rPr lang="en-US" altLang="zh-TW" dirty="0" smtClean="0"/>
              <a:t>(Client/Server)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Server:</a:t>
            </a:r>
          </a:p>
          <a:p>
            <a:pPr lvl="1"/>
            <a:r>
              <a:rPr lang="zh-TW" altLang="en-US" dirty="0" smtClean="0"/>
              <a:t>網站伺服器之設定與管理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tomcat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JSP</a:t>
            </a:r>
            <a:r>
              <a:rPr lang="zh-TW" altLang="en-US" dirty="0" smtClean="0"/>
              <a:t>程式語言基本語法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</a:t>
            </a:r>
            <a:r>
              <a:rPr lang="en-US" altLang="zh-TW" dirty="0" smtClean="0"/>
              <a:t>JAVA)</a:t>
            </a:r>
          </a:p>
          <a:p>
            <a:pPr lvl="1"/>
            <a:r>
              <a:rPr lang="en-US" altLang="zh-TW" dirty="0" smtClean="0"/>
              <a:t>JSP</a:t>
            </a:r>
            <a:r>
              <a:rPr lang="zh-TW" altLang="en-US" dirty="0" smtClean="0"/>
              <a:t>的隱含物件</a:t>
            </a:r>
            <a:r>
              <a:rPr lang="en-US" altLang="zh-TW" dirty="0" smtClean="0"/>
              <a:t>(REQUEST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OUT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APPLICATION):</a:t>
            </a:r>
            <a:r>
              <a:rPr lang="zh-TW" altLang="en-US" dirty="0" smtClean="0"/>
              <a:t>網頁資料傳遞與共享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資料庫操作與管理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JSP</a:t>
            </a:r>
            <a:r>
              <a:rPr lang="zh-TW" altLang="en-US" dirty="0" smtClean="0"/>
              <a:t>資料庫程式設計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增刪改查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處理即時資料 </a:t>
            </a:r>
            <a:endParaRPr lang="en-US" altLang="zh-TW" dirty="0"/>
          </a:p>
          <a:p>
            <a:pPr lvl="1"/>
            <a:r>
              <a:rPr lang="zh-TW" altLang="en-US" dirty="0" smtClean="0"/>
              <a:t>前台、後台程式之觀念 </a:t>
            </a:r>
            <a:endParaRPr lang="en-US" altLang="zh-TW" dirty="0"/>
          </a:p>
          <a:p>
            <a:pPr lvl="1"/>
            <a:r>
              <a:rPr lang="zh-TW" altLang="en-US" dirty="0" smtClean="0"/>
              <a:t>登入登出及權限控制之方法 </a:t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06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行動網站設計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zh-TW" altLang="en-US" dirty="0" smtClean="0"/>
              <a:t>響應式網站</a:t>
            </a:r>
            <a:r>
              <a:rPr lang="en-US" altLang="zh-TW" dirty="0"/>
              <a:t>(responsive web page </a:t>
            </a:r>
            <a:r>
              <a:rPr lang="en-US" altLang="zh-TW" dirty="0" smtClean="0"/>
              <a:t>design)</a:t>
            </a:r>
          </a:p>
          <a:p>
            <a:pPr marL="914400" lvl="1" indent="-457200"/>
            <a:endParaRPr lang="en-US" altLang="zh-TW" dirty="0" smtClean="0"/>
          </a:p>
          <a:p>
            <a:pPr marL="514350" indent="-457200"/>
            <a:r>
              <a:rPr lang="zh-TW" altLang="en-US" dirty="0" smtClean="0"/>
              <a:t>手機網頁</a:t>
            </a:r>
            <a:r>
              <a:rPr lang="en-US" altLang="zh-TW" dirty="0" smtClean="0"/>
              <a:t>(App, Cordova)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75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725</Words>
  <Application>Microsoft Office PowerPoint</Application>
  <PresentationFormat>如螢幕大小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新細明體</vt:lpstr>
      <vt:lpstr>Arial</vt:lpstr>
      <vt:lpstr>Calibri</vt:lpstr>
      <vt:lpstr>Office 佈景主題</vt:lpstr>
      <vt:lpstr>PowerPoint 簡報</vt:lpstr>
      <vt:lpstr>2/21</vt:lpstr>
      <vt:lpstr>Web Programming</vt:lpstr>
      <vt:lpstr>Web Client(User &amp; Browser), Web Server, Internet</vt:lpstr>
      <vt:lpstr>World-Wide Web(全球資訊網)</vt:lpstr>
      <vt:lpstr>Web Server, HTTP, Web Browser</vt:lpstr>
      <vt:lpstr>網站開發觀念(Client/Server)</vt:lpstr>
      <vt:lpstr>網站開發觀念(Client/Server)</vt:lpstr>
      <vt:lpstr>行動網站設計</vt:lpstr>
      <vt:lpstr>PowerPoint 簡報</vt:lpstr>
      <vt:lpstr>學習評量</vt:lpstr>
      <vt:lpstr>學習評量</vt:lpstr>
      <vt:lpstr>2/21(二)</vt:lpstr>
      <vt:lpstr>Create a web page  using HTML elements</vt:lpstr>
      <vt:lpstr>PowerPoint 簡報</vt:lpstr>
      <vt:lpstr>Hypertext(html中的path)</vt:lpstr>
      <vt:lpstr>多媒體</vt:lpstr>
      <vt:lpstr>Html &amp; CSS</vt:lpstr>
      <vt:lpstr>PowerPoint 簡報</vt:lpstr>
      <vt:lpstr>CSS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KC Lin</dc:creator>
  <cp:lastModifiedBy>Windows 使用者</cp:lastModifiedBy>
  <cp:revision>41</cp:revision>
  <dcterms:created xsi:type="dcterms:W3CDTF">2016-02-22T03:40:50Z</dcterms:created>
  <dcterms:modified xsi:type="dcterms:W3CDTF">2017-02-22T03:47:09Z</dcterms:modified>
</cp:coreProperties>
</file>