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7" r:id="rId9"/>
    <p:sldId id="268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6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DFF4E-D374-4B35-8346-5B886F838626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8CA5B-509D-4014-A13E-47205ADC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06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E7B42-0E60-4E91-BCD2-E8E93C6DE78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A8BEB8-7B63-4FE4-AEC3-808259CB5B7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247B8-E1E9-41C2-A92D-68468EBAAC90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0D3E67-7FB1-402B-809C-254C05871766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ACF1A-9BAE-4D9F-BCEA-0E5B58D2F807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6E335-6F88-4B73-93C4-BE928CAD1A0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37C421-4894-4525-803C-AE575C55BAD0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E7B42-0E60-4E91-BCD2-E8E93C6DE78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601461-873A-4D56-B652-05D7FF7EEFE3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5E207-27CE-46E9-8402-085B36686750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052F3F-2EB4-4E3A-AB33-5D5D637C6F1C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34A527-0BFE-488F-A5E5-766301C1A52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8CB5E6-6305-4575-8EE0-30B86F44D011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A071C81-B11C-4EAA-BB41-BA76AE8C46C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E5BFCA3-615C-4FCD-BE31-EFE709CD29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106/3/14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是用來處理 </a:t>
            </a:r>
            <a:r>
              <a:rPr lang="en-US" altLang="zh-TW" dirty="0"/>
              <a:t>JavaScript </a:t>
            </a:r>
            <a:r>
              <a:rPr lang="zh-TW" altLang="en-US" dirty="0"/>
              <a:t>與 </a:t>
            </a:r>
            <a:r>
              <a:rPr lang="en-US" altLang="zh-TW" dirty="0"/>
              <a:t>HTML </a:t>
            </a:r>
            <a:r>
              <a:rPr lang="zh-TW" altLang="en-US" dirty="0"/>
              <a:t>之間的互動、建立動畫效果並和使用者</a:t>
            </a:r>
            <a:r>
              <a:rPr lang="zh-TW" altLang="en-US" dirty="0" smtClean="0"/>
              <a:t>互動</a:t>
            </a:r>
            <a:endParaRPr lang="en-US" altLang="zh-TW" dirty="0" smtClean="0"/>
          </a:p>
          <a:p>
            <a:r>
              <a:rPr lang="zh-TW" altLang="en-US" dirty="0" smtClean="0"/>
              <a:t>事件</a:t>
            </a:r>
            <a:r>
              <a:rPr lang="zh-TW" altLang="en-US" dirty="0"/>
              <a:t>處理簡單說就是當一個事件發生時（網頁載入、按下右鍵等），程式會相對應做出怎樣的處理</a:t>
            </a:r>
          </a:p>
          <a:p>
            <a:pPr lvl="1"/>
            <a:r>
              <a:rPr lang="zh-TW" altLang="en-US" dirty="0"/>
              <a:t>例如：當使用者按下按鈕時會觸發 </a:t>
            </a:r>
            <a:r>
              <a:rPr lang="en-US" altLang="zh-TW" dirty="0"/>
              <a:t>click </a:t>
            </a:r>
            <a:r>
              <a:rPr lang="zh-TW" altLang="en-US" dirty="0"/>
              <a:t>的事件（事件發生）並讓按鈕變成紅色（處理事件），這就是一種事件處理機制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事件</a:t>
            </a:r>
            <a:r>
              <a:rPr lang="zh-TW" altLang="en-US" b="1" dirty="0"/>
              <a:t>處理機制</a:t>
            </a:r>
          </a:p>
          <a:p>
            <a:pPr lvl="1"/>
            <a:r>
              <a:rPr lang="zh-TW" altLang="en-US" dirty="0"/>
              <a:t>事件處理 </a:t>
            </a:r>
            <a:r>
              <a:rPr lang="en-US" altLang="zh-TW" dirty="0"/>
              <a:t>= </a:t>
            </a:r>
            <a:r>
              <a:rPr lang="zh-TW" altLang="en-US" dirty="0"/>
              <a:t>事件類型 </a:t>
            </a:r>
            <a:r>
              <a:rPr lang="en-US" altLang="zh-TW" dirty="0"/>
              <a:t>+ </a:t>
            </a:r>
            <a:r>
              <a:rPr lang="zh-TW" altLang="en-US" dirty="0"/>
              <a:t>事件處理方法 </a:t>
            </a:r>
            <a:r>
              <a:rPr lang="zh-TW" altLang="en-US" dirty="0"/>
              <a:t>事件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/>
              <a:t>事件類型 </a:t>
            </a:r>
            <a:r>
              <a:rPr lang="zh-TW" altLang="en-US" dirty="0" smtClean="0"/>
              <a:t>為</a:t>
            </a:r>
            <a:r>
              <a:rPr lang="zh-TW" altLang="en-US" dirty="0"/>
              <a:t>一個字串，說明發生了什麼事件，例如：</a:t>
            </a:r>
            <a:r>
              <a:rPr lang="en-US" altLang="zh-TW" dirty="0"/>
              <a:t>click (</a:t>
            </a:r>
            <a:r>
              <a:rPr lang="zh-TW" altLang="en-US" dirty="0"/>
              <a:t>點擊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mousemove</a:t>
            </a:r>
            <a:r>
              <a:rPr lang="en-US" altLang="zh-TW" dirty="0"/>
              <a:t> (</a:t>
            </a:r>
            <a:r>
              <a:rPr lang="zh-TW" altLang="en-US" dirty="0"/>
              <a:t>滑鼠滑過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事件處理（</a:t>
            </a:r>
            <a:r>
              <a:rPr lang="en-US" altLang="zh-TW" dirty="0"/>
              <a:t>Event Handlers</a:t>
            </a:r>
            <a:r>
              <a:rPr lang="zh-TW" altLang="en-US" dirty="0"/>
              <a:t>） 係指處理事件的函數名稱，當事件發生時要呼叫哪個函數進行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JavaScript-event driven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&lt;script&gt;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function </a:t>
            </a:r>
            <a:r>
              <a:rPr lang="en-US" altLang="zh-TW" dirty="0" err="1"/>
              <a:t>bt_details</a:t>
            </a:r>
            <a:r>
              <a:rPr lang="en-US" altLang="zh-TW" dirty="0"/>
              <a:t>(</a:t>
            </a:r>
            <a:r>
              <a:rPr lang="en-US" altLang="zh-TW" dirty="0" err="1"/>
              <a:t>this_bt</a:t>
            </a:r>
            <a:r>
              <a:rPr lang="en-US" altLang="zh-TW" dirty="0"/>
              <a:t>) 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var</a:t>
            </a:r>
            <a:r>
              <a:rPr lang="en-US" altLang="zh-TW" dirty="0"/>
              <a:t> name = </a:t>
            </a:r>
            <a:r>
              <a:rPr lang="en-US" altLang="zh-TW" dirty="0" smtClean="0"/>
              <a:t>this_bt.name;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var</a:t>
            </a:r>
            <a:r>
              <a:rPr lang="en-US" altLang="zh-TW" dirty="0"/>
              <a:t> value = </a:t>
            </a:r>
            <a:r>
              <a:rPr lang="en-US" altLang="zh-TW" dirty="0" err="1" smtClean="0"/>
              <a:t>this_bt.value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var</a:t>
            </a:r>
            <a:r>
              <a:rPr lang="en-US" altLang="zh-TW" dirty="0"/>
              <a:t> type = </a:t>
            </a:r>
            <a:r>
              <a:rPr lang="en-US" altLang="zh-TW" dirty="0" err="1" smtClean="0"/>
              <a:t>this_bt.type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document.write</a:t>
            </a:r>
            <a:r>
              <a:rPr lang="en-US" altLang="zh-TW" dirty="0"/>
              <a:t>("My name is &lt;b&gt;" + name + "&lt;/b&gt;");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document.write</a:t>
            </a:r>
            <a:r>
              <a:rPr lang="en-US" altLang="zh-TW" dirty="0"/>
              <a:t>("&lt;</a:t>
            </a:r>
            <a:r>
              <a:rPr lang="en-US" altLang="zh-TW" dirty="0" err="1"/>
              <a:t>br</a:t>
            </a:r>
            <a:r>
              <a:rPr lang="en-US" altLang="zh-TW" dirty="0"/>
              <a:t>&gt;My value is &lt;b&gt;" + value + "&lt;/b&gt;");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document.write</a:t>
            </a:r>
            <a:r>
              <a:rPr lang="en-US" altLang="zh-TW" dirty="0"/>
              <a:t>("&lt;</a:t>
            </a:r>
            <a:r>
              <a:rPr lang="en-US" altLang="zh-TW" dirty="0" err="1"/>
              <a:t>br</a:t>
            </a:r>
            <a:r>
              <a:rPr lang="en-US" altLang="zh-TW" dirty="0"/>
              <a:t>&gt;My type is &lt;b&gt;" + type + "&lt;/b&gt;");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&lt;/script&gt;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&lt;form&gt;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&lt;input type="button" name="hello"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value="Please Click me to see my name and value"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bt_details</a:t>
            </a:r>
            <a:r>
              <a:rPr lang="en-US" altLang="zh-TW" dirty="0"/>
              <a:t>(this)"&gt;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&lt;/form&gt;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4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pPr eaLnBrk="1" hangingPunct="1"/>
            <a:r>
              <a:rPr lang="en-US" altLang="zh-TW" smtClean="0"/>
              <a:t>Document Object Model(DOM)</a:t>
            </a:r>
            <a:br>
              <a:rPr lang="en-US" altLang="zh-TW" smtClean="0"/>
            </a:br>
            <a:r>
              <a:rPr lang="zh-TW" altLang="en-US" smtClean="0"/>
              <a:t>文件物件模型</a:t>
            </a:r>
          </a:p>
        </p:txBody>
      </p:sp>
      <p:sp>
        <p:nvSpPr>
          <p:cNvPr id="8195" name="副標題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pPr marL="63500"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文件物件化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提供一組通用存取介面來處理文件內容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由 </a:t>
            </a:r>
            <a:r>
              <a:rPr lang="en-US" altLang="zh-TW" smtClean="0"/>
              <a:t>World Wide Web Consortium (W3C) </a:t>
            </a:r>
            <a:r>
              <a:rPr lang="zh-TW" altLang="en-US" smtClean="0"/>
              <a:t>定義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HTML </a:t>
            </a:r>
            <a:r>
              <a:rPr lang="zh-TW" altLang="en-US" smtClean="0"/>
              <a:t>定義文章的內容與架構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DOM </a:t>
            </a:r>
            <a:r>
              <a:rPr lang="zh-TW" altLang="en-US" smtClean="0"/>
              <a:t>顯示物件的組織架構（階層式、樹狀）</a:t>
            </a:r>
            <a:endParaRPr lang="en-US" altLang="zh-TW" smtClean="0"/>
          </a:p>
          <a:p>
            <a:pPr lvl="1" eaLnBrk="1" hangingPunct="1"/>
            <a:endParaRPr lang="zh-TW" altLang="en-US" smtClean="0"/>
          </a:p>
        </p:txBody>
      </p:sp>
      <p:sp>
        <p:nvSpPr>
          <p:cNvPr id="921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982251-7ADD-431E-9C5B-D7B0B79E8EA5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922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Document Object Model (DOM)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HTML v.s. DOM</a:t>
            </a:r>
            <a:endParaRPr lang="zh-TW" altLang="en-US" smtClean="0"/>
          </a:p>
        </p:txBody>
      </p:sp>
      <p:sp>
        <p:nvSpPr>
          <p:cNvPr id="10243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90975" y="6249988"/>
            <a:ext cx="11620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1EB8D0-F93B-42C5-BC31-27F662E0A376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0244" name="內容版面配置區 2"/>
          <p:cNvSpPr>
            <a:spLocks noGrp="1"/>
          </p:cNvSpPr>
          <p:nvPr>
            <p:ph sz="quarter" idx="13"/>
          </p:nvPr>
        </p:nvSpPr>
        <p:spPr>
          <a:xfrm>
            <a:off x="676275" y="2679700"/>
            <a:ext cx="3822700" cy="3446463"/>
          </a:xfrm>
        </p:spPr>
        <p:txBody>
          <a:bodyPr/>
          <a:lstStyle/>
          <a:p>
            <a:pPr eaLnBrk="1" hangingPunct="1"/>
            <a:r>
              <a:rPr lang="en-US" altLang="zh-TW" smtClean="0"/>
              <a:t>&lt;html&gt;</a:t>
            </a:r>
          </a:p>
          <a:p>
            <a:pPr eaLnBrk="1" hangingPunct="1"/>
            <a:r>
              <a:rPr lang="en-US" altLang="zh-TW" smtClean="0"/>
              <a:t>&lt;head&gt;&lt;/head&gt;</a:t>
            </a:r>
          </a:p>
          <a:p>
            <a:pPr eaLnBrk="1" hangingPunct="1"/>
            <a:r>
              <a:rPr lang="en-US" altLang="zh-TW" smtClean="0"/>
              <a:t>&lt;body&gt;</a:t>
            </a:r>
          </a:p>
          <a:p>
            <a:pPr eaLnBrk="1" hangingPunct="1"/>
            <a:r>
              <a:rPr lang="en-US" altLang="zh-TW" smtClean="0"/>
              <a:t>&lt;/body&gt;</a:t>
            </a:r>
          </a:p>
          <a:p>
            <a:pPr eaLnBrk="1" hangingPunct="1"/>
            <a:r>
              <a:rPr lang="en-US" altLang="zh-TW" smtClean="0"/>
              <a:t>&lt;/html&gt;</a:t>
            </a:r>
            <a:endParaRPr lang="zh-TW" altLang="en-US" smtClean="0"/>
          </a:p>
        </p:txBody>
      </p:sp>
      <p:pic>
        <p:nvPicPr>
          <p:cNvPr id="1024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1113" y="2349500"/>
            <a:ext cx="3152775" cy="3300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瀏覽器視窗內的</a:t>
            </a:r>
            <a:r>
              <a:rPr lang="en-US" altLang="zh-TW" smtClean="0"/>
              <a:t>DOM</a:t>
            </a:r>
            <a:endParaRPr lang="zh-TW" altLang="en-US" smtClean="0"/>
          </a:p>
        </p:txBody>
      </p:sp>
      <p:sp>
        <p:nvSpPr>
          <p:cNvPr id="11267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B1C1BD-0B21-47B9-A23E-94EF39B5EADA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grpSp>
        <p:nvGrpSpPr>
          <p:cNvPr id="11268" name="群組 11"/>
          <p:cNvGrpSpPr>
            <a:grpSpLocks/>
          </p:cNvGrpSpPr>
          <p:nvPr/>
        </p:nvGrpSpPr>
        <p:grpSpPr bwMode="auto">
          <a:xfrm>
            <a:off x="106363" y="2000250"/>
            <a:ext cx="8929687" cy="3238500"/>
            <a:chOff x="106363" y="2000250"/>
            <a:chExt cx="8929687" cy="3238242"/>
          </a:xfrm>
        </p:grpSpPr>
        <p:pic>
          <p:nvPicPr>
            <p:cNvPr id="112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3" y="2000250"/>
              <a:ext cx="8929687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文字方塊 4"/>
            <p:cNvSpPr txBox="1">
              <a:spLocks noChangeArrowheads="1"/>
            </p:cNvSpPr>
            <p:nvPr/>
          </p:nvSpPr>
          <p:spPr bwMode="auto">
            <a:xfrm>
              <a:off x="683568" y="3933056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瀏覽器</a:t>
              </a:r>
            </a:p>
          </p:txBody>
        </p:sp>
        <p:sp>
          <p:nvSpPr>
            <p:cNvPr id="11271" name="文字方塊 5"/>
            <p:cNvSpPr txBox="1">
              <a:spLocks noChangeArrowheads="1"/>
            </p:cNvSpPr>
            <p:nvPr/>
          </p:nvSpPr>
          <p:spPr bwMode="auto">
            <a:xfrm>
              <a:off x="2843808" y="393305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螢幕</a:t>
              </a:r>
            </a:p>
          </p:txBody>
        </p:sp>
        <p:sp>
          <p:nvSpPr>
            <p:cNvPr id="11272" name="文字方塊 6"/>
            <p:cNvSpPr txBox="1">
              <a:spLocks noChangeArrowheads="1"/>
            </p:cNvSpPr>
            <p:nvPr/>
          </p:nvSpPr>
          <p:spPr bwMode="auto">
            <a:xfrm>
              <a:off x="5580112" y="393305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歷史</a:t>
              </a:r>
            </a:p>
          </p:txBody>
        </p:sp>
        <p:sp>
          <p:nvSpPr>
            <p:cNvPr id="11273" name="文字方塊 7"/>
            <p:cNvSpPr txBox="1">
              <a:spLocks noChangeArrowheads="1"/>
            </p:cNvSpPr>
            <p:nvPr/>
          </p:nvSpPr>
          <p:spPr bwMode="auto">
            <a:xfrm>
              <a:off x="7812360" y="393305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位置</a:t>
              </a:r>
            </a:p>
          </p:txBody>
        </p:sp>
        <p:sp>
          <p:nvSpPr>
            <p:cNvPr id="11274" name="文字方塊 9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文件</a:t>
              </a:r>
            </a:p>
          </p:txBody>
        </p:sp>
        <p:sp>
          <p:nvSpPr>
            <p:cNvPr id="11275" name="文字方塊 10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視窗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內容版面配置區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window 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: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代表瀏覽器視窗</a:t>
            </a:r>
            <a:r>
              <a:rPr lang="en-US" altLang="zh-TW" dirty="0" smtClean="0"/>
              <a:t>,</a:t>
            </a:r>
            <a:r>
              <a:rPr lang="en-US" altLang="zh-TW" dirty="0"/>
              <a:t> DOM</a:t>
            </a:r>
            <a:r>
              <a:rPr lang="zh-TW" altLang="en-US" dirty="0"/>
              <a:t>的</a:t>
            </a:r>
            <a:r>
              <a:rPr lang="en-US" altLang="zh-TW" dirty="0" smtClean="0"/>
              <a:t>root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若用頁框（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）則每個頁框都有一個</a:t>
            </a:r>
            <a:r>
              <a:rPr lang="en-US" altLang="zh-TW" dirty="0" smtClean="0"/>
              <a:t> window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navigator 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: 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唯讀</a:t>
            </a:r>
            <a:r>
              <a:rPr lang="en-US" altLang="zh-TW" dirty="0" smtClean="0"/>
              <a:t>,</a:t>
            </a:r>
            <a:r>
              <a:rPr lang="zh-TW" altLang="en-US" dirty="0" smtClean="0"/>
              <a:t>主要用於判斷瀏覽器的種類和版本</a:t>
            </a: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screen </a:t>
            </a:r>
            <a:r>
              <a:rPr lang="zh-TW" altLang="en-US" dirty="0"/>
              <a:t>物件</a:t>
            </a:r>
            <a:r>
              <a:rPr lang="en-US" altLang="zh-TW" dirty="0"/>
              <a:t>: 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唯讀</a:t>
            </a:r>
            <a:r>
              <a:rPr lang="en-US" altLang="zh-TW" dirty="0" smtClean="0"/>
              <a:t>,</a:t>
            </a:r>
            <a:r>
              <a:rPr lang="zh-TW" altLang="en-US" dirty="0" smtClean="0"/>
              <a:t>關於</a:t>
            </a:r>
            <a:r>
              <a:rPr lang="zh-TW" altLang="en-US" dirty="0"/>
              <a:t>實體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, ex:</a:t>
            </a:r>
            <a:r>
              <a:rPr lang="zh-TW" altLang="en-US" dirty="0" smtClean="0"/>
              <a:t>螢幕</a:t>
            </a:r>
            <a:r>
              <a:rPr lang="zh-TW" altLang="en-US" dirty="0"/>
              <a:t>的寬度與高度</a:t>
            </a:r>
            <a:endParaRPr lang="en-US" altLang="zh-TW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history </a:t>
            </a:r>
            <a:r>
              <a:rPr lang="zh-TW" altLang="en-US" dirty="0"/>
              <a:t>物件</a:t>
            </a:r>
            <a:r>
              <a:rPr lang="en-US" altLang="zh-TW" dirty="0"/>
              <a:t>: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瀏覽的</a:t>
            </a:r>
            <a:r>
              <a:rPr lang="zh-TW" altLang="en-US" dirty="0" smtClean="0"/>
              <a:t>過程</a:t>
            </a:r>
            <a:r>
              <a:rPr lang="en-US" altLang="zh-TW" dirty="0" smtClean="0"/>
              <a:t>,</a:t>
            </a:r>
            <a:r>
              <a:rPr lang="zh-TW" altLang="en-US" dirty="0" smtClean="0"/>
              <a:t>主要</a:t>
            </a:r>
            <a:r>
              <a:rPr lang="zh-TW" altLang="en-US" dirty="0"/>
              <a:t>用於控制</a:t>
            </a:r>
            <a:r>
              <a:rPr lang="en-US" altLang="zh-TW" dirty="0"/>
              <a:t>『</a:t>
            </a:r>
            <a:r>
              <a:rPr lang="zh-TW" altLang="en-US" dirty="0"/>
              <a:t>下一頁</a:t>
            </a:r>
            <a:r>
              <a:rPr lang="en-US" altLang="zh-TW" dirty="0"/>
              <a:t>』</a:t>
            </a:r>
            <a:r>
              <a:rPr lang="zh-TW" altLang="en-US" dirty="0"/>
              <a:t>、</a:t>
            </a:r>
            <a:r>
              <a:rPr lang="en-US" altLang="zh-TW" dirty="0"/>
              <a:t>『</a:t>
            </a:r>
            <a:r>
              <a:rPr lang="zh-TW" altLang="en-US" dirty="0"/>
              <a:t>上一頁</a:t>
            </a:r>
            <a:r>
              <a:rPr lang="en-US" altLang="zh-TW" dirty="0" smtClean="0"/>
              <a:t>』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location </a:t>
            </a:r>
            <a:r>
              <a:rPr lang="zh-TW" altLang="en-US" dirty="0"/>
              <a:t>物件</a:t>
            </a:r>
            <a:r>
              <a:rPr lang="en-US" altLang="zh-TW" dirty="0"/>
              <a:t>: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主要用途：載入新的網頁</a:t>
            </a:r>
            <a:endParaRPr lang="en-US" altLang="zh-TW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document </a:t>
            </a:r>
            <a:r>
              <a:rPr lang="zh-TW" altLang="en-US" dirty="0"/>
              <a:t>物件</a:t>
            </a:r>
            <a:r>
              <a:rPr lang="en-US" altLang="zh-TW" dirty="0"/>
              <a:t>: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代表</a:t>
            </a:r>
            <a:r>
              <a:rPr lang="en-US" altLang="zh-TW" dirty="0"/>
              <a:t>HTML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包含</a:t>
            </a:r>
            <a:r>
              <a:rPr lang="en-US" altLang="zh-TW" dirty="0"/>
              <a:t>HTML</a:t>
            </a:r>
            <a:r>
              <a:rPr lang="zh-TW" altLang="en-US" dirty="0"/>
              <a:t>文件內的每一個標籤物件</a:t>
            </a:r>
            <a:endParaRPr lang="en-US" altLang="zh-TW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zh-TW" alt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zh-TW" altLang="en-US" dirty="0" smtClean="0"/>
          </a:p>
        </p:txBody>
      </p:sp>
      <p:sp>
        <p:nvSpPr>
          <p:cNvPr id="12291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11DCB5-5ACB-433D-B8D0-C663D56A3062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229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瀏覽器視窗內的</a:t>
            </a:r>
            <a:r>
              <a:rPr lang="en-US" altLang="zh-TW" smtClean="0"/>
              <a:t>DOM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 </a:t>
            </a:r>
            <a:r>
              <a:rPr lang="zh-TW" altLang="en-US" smtClean="0"/>
              <a:t>物件階層</a:t>
            </a:r>
          </a:p>
        </p:txBody>
      </p:sp>
      <p:sp>
        <p:nvSpPr>
          <p:cNvPr id="13315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A788F3-353D-45F0-83DD-92217AA8F104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14400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 </a:t>
            </a:r>
            <a:r>
              <a:rPr lang="zh-TW" altLang="en-US" smtClean="0"/>
              <a:t>物件階層</a:t>
            </a:r>
          </a:p>
        </p:txBody>
      </p:sp>
      <p:sp>
        <p:nvSpPr>
          <p:cNvPr id="14339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EBAAF1D-EB1C-4E2A-A0E2-96EDDF979CEB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75596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網頁載入後，所有的物件以</a:t>
            </a:r>
            <a:r>
              <a:rPr lang="en-US" altLang="zh-TW" smtClean="0"/>
              <a:t>DOM</a:t>
            </a:r>
            <a:r>
              <a:rPr lang="zh-TW" altLang="en-US" smtClean="0"/>
              <a:t>的樹狀結構儲存於主記憶體中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DOM </a:t>
            </a:r>
            <a:r>
              <a:rPr lang="zh-TW" altLang="en-US" smtClean="0"/>
              <a:t>物件命名方式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使用 </a:t>
            </a:r>
            <a:r>
              <a:rPr lang="en-US" altLang="zh-TW" smtClean="0"/>
              <a:t>id </a:t>
            </a:r>
            <a:r>
              <a:rPr lang="zh-TW" altLang="en-US" smtClean="0"/>
              <a:t>屬性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ex: &lt;img id=“flag” src=“images/flag.jpg”&gt;</a:t>
            </a:r>
            <a:endParaRPr lang="zh-TW" altLang="en-US" smtClean="0"/>
          </a:p>
        </p:txBody>
      </p:sp>
      <p:sp>
        <p:nvSpPr>
          <p:cNvPr id="15363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BF4674-40EF-4838-ADB8-F5EF713BBF33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mtClean="0"/>
              <a:t>物件參照方式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（</a:t>
            </a:r>
            <a:r>
              <a:rPr lang="en-US" altLang="zh-TW" smtClean="0"/>
              <a:t>Object Reference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dirty="0"/>
              <a:t>預設標籤集</a:t>
            </a:r>
            <a:r>
              <a:rPr lang="en-US" altLang="zh-TW" dirty="0"/>
              <a:t>(tags</a:t>
            </a:r>
            <a:r>
              <a:rPr lang="en-US" altLang="zh-TW" dirty="0" smtClean="0"/>
              <a:t>) </a:t>
            </a:r>
            <a:r>
              <a:rPr lang="zh-TW" altLang="en-US" dirty="0" smtClean="0"/>
              <a:t>，幫</a:t>
            </a:r>
            <a:r>
              <a:rPr lang="zh-TW" altLang="en-US" dirty="0"/>
              <a:t>助</a:t>
            </a:r>
            <a:r>
              <a:rPr lang="zh-TW" altLang="zh-TW" dirty="0" smtClean="0"/>
              <a:t>文件內容格式排版</a:t>
            </a:r>
            <a:endParaRPr lang="zh-TW" altLang="zh-TW" dirty="0"/>
          </a:p>
          <a:p>
            <a:pPr lvl="0"/>
            <a:r>
              <a:rPr lang="zh-TW" altLang="zh-TW" dirty="0"/>
              <a:t>標籤</a:t>
            </a:r>
            <a:r>
              <a:rPr lang="en-US" altLang="zh-TW" dirty="0"/>
              <a:t>(tag)</a:t>
            </a:r>
            <a:endParaRPr lang="zh-TW" altLang="zh-TW" dirty="0"/>
          </a:p>
          <a:p>
            <a:pPr lvl="1"/>
            <a:r>
              <a:rPr lang="zh-TW" altLang="zh-TW" dirty="0"/>
              <a:t>標示文字或內容的排版格式</a:t>
            </a:r>
          </a:p>
          <a:p>
            <a:pPr lvl="0"/>
            <a:r>
              <a:rPr lang="zh-TW" altLang="zh-TW" dirty="0" smtClean="0"/>
              <a:t>屬性</a:t>
            </a:r>
            <a:r>
              <a:rPr lang="en-US" altLang="zh-TW" dirty="0"/>
              <a:t>(Attributes)</a:t>
            </a:r>
            <a:endParaRPr lang="zh-TW" altLang="zh-TW" dirty="0"/>
          </a:p>
          <a:p>
            <a:pPr lvl="1"/>
            <a:r>
              <a:rPr lang="zh-TW" altLang="zh-TW" dirty="0"/>
              <a:t>標籤可以透過一組屬性對文字內容作細部編排</a:t>
            </a:r>
          </a:p>
          <a:p>
            <a:r>
              <a:rPr lang="en-US" altLang="zh-TW" dirty="0" smtClean="0"/>
              <a:t>HTML 4</a:t>
            </a:r>
          </a:p>
          <a:p>
            <a:r>
              <a:rPr lang="en-US" altLang="zh-TW" dirty="0" smtClean="0"/>
              <a:t>XHTML(Extensible HTML):</a:t>
            </a:r>
            <a:r>
              <a:rPr lang="zh-TW" altLang="en-US" dirty="0" smtClean="0"/>
              <a:t>符合</a:t>
            </a:r>
            <a:r>
              <a:rPr lang="en-US" altLang="zh-TW" dirty="0" smtClean="0"/>
              <a:t>XML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HTML 5 : </a:t>
            </a:r>
            <a:r>
              <a:rPr lang="zh-TW" altLang="en-US" dirty="0" smtClean="0"/>
              <a:t>支援最新多媒體技術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HTML (Hypertext Markup Language)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不可以包含空白字元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不可以使用標點符號，底線（</a:t>
            </a:r>
            <a:r>
              <a:rPr lang="en-US" altLang="zh-TW" smtClean="0"/>
              <a:t>_</a:t>
            </a:r>
            <a:r>
              <a:rPr lang="zh-TW" altLang="en-US" smtClean="0"/>
              <a:t>）除外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必須以字串符號（單引號、雙引號）括住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第一個字元不可以使用阿拉伯數字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名稱必須唯一，不同物件的 </a:t>
            </a:r>
            <a:r>
              <a:rPr lang="en-US" altLang="zh-TW" smtClean="0"/>
              <a:t>id </a:t>
            </a:r>
            <a:r>
              <a:rPr lang="zh-TW" altLang="en-US" smtClean="0"/>
              <a:t>必須相異</a:t>
            </a: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A6F83D-C93D-443E-8F1B-4DBE8036BD95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638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</a:t>
            </a:r>
            <a:r>
              <a:rPr lang="zh-TW" altLang="en-US" smtClean="0"/>
              <a:t>物件命名規則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內容版面配置區 9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以 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id) </a:t>
            </a:r>
            <a:r>
              <a:rPr lang="zh-TW" altLang="en-US" dirty="0"/>
              <a:t>取得指定</a:t>
            </a:r>
            <a:r>
              <a:rPr lang="zh-TW" altLang="en-US" dirty="0" smtClean="0"/>
              <a:t>唯一節點</a:t>
            </a: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&lt;p&gt;&lt;a 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nchu</a:t>
            </a:r>
            <a:r>
              <a:rPr lang="en-US" altLang="zh-TW" dirty="0" smtClean="0"/>
              <a:t>" </a:t>
            </a:r>
            <a:endParaRPr lang="en-US" altLang="zh-TW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href</a:t>
            </a:r>
            <a:r>
              <a:rPr lang="en-US" altLang="zh-TW" dirty="0"/>
              <a:t>="http://</a:t>
            </a:r>
            <a:r>
              <a:rPr lang="en-US" altLang="zh-TW" dirty="0" smtClean="0"/>
              <a:t>www.nchu.edu.tw"&gt;NCHU&lt;/</a:t>
            </a:r>
            <a:r>
              <a:rPr lang="en-US" altLang="zh-TW" dirty="0"/>
              <a:t>a&gt;&lt;/p</a:t>
            </a:r>
            <a:r>
              <a:rPr lang="en-US" altLang="zh-TW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function </a:t>
            </a:r>
            <a:r>
              <a:rPr lang="en-US" altLang="zh-TW" dirty="0" err="1"/>
              <a:t>showAElement</a:t>
            </a:r>
            <a:r>
              <a:rPr lang="en-US" altLang="zh-TW" dirty="0"/>
              <a:t>()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a = </a:t>
            </a:r>
            <a:r>
              <a:rPr lang="en-US" altLang="zh-TW" dirty="0" err="1"/>
              <a:t>document.getElementById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nchu</a:t>
            </a:r>
            <a:r>
              <a:rPr lang="en-US" altLang="zh-TW" dirty="0" smtClean="0"/>
              <a:t>");</a:t>
            </a:r>
            <a:endParaRPr lang="en-US" altLang="zh-TW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alert(</a:t>
            </a:r>
            <a:r>
              <a:rPr lang="en-US" altLang="zh-TW" dirty="0" err="1"/>
              <a:t>a.nodeName</a:t>
            </a:r>
            <a:r>
              <a:rPr lang="en-US" altLang="zh-TW" dirty="0"/>
              <a:t> + " - " + </a:t>
            </a:r>
            <a:r>
              <a:rPr lang="en-US" altLang="zh-TW" dirty="0" err="1"/>
              <a:t>a.href</a:t>
            </a:r>
            <a:r>
              <a:rPr lang="en-US" altLang="zh-TW" dirty="0"/>
              <a:t>); 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DA4A56-05CF-4CBA-A02F-7FC5E1D3CAA3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74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節點物件取得方式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1538" y="1557338"/>
            <a:ext cx="7408862" cy="4568825"/>
          </a:xfrm>
        </p:spPr>
        <p:txBody>
          <a:bodyPr rtlCol="0">
            <a:normAutofit fontScale="32500" lnSpcReduction="20000"/>
          </a:bodyPr>
          <a:lstStyle/>
          <a:p>
            <a:pPr marL="274320" lvl="1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zh-TW" altLang="en-US" sz="4000" dirty="0" smtClean="0"/>
              <a:t>以 </a:t>
            </a:r>
            <a:r>
              <a:rPr lang="en-US" altLang="zh-TW" sz="4000" dirty="0" err="1"/>
              <a:t>document.getElementByTagName</a:t>
            </a:r>
            <a:r>
              <a:rPr lang="en-US" altLang="zh-TW" sz="4000" dirty="0"/>
              <a:t>(tag) </a:t>
            </a:r>
            <a:r>
              <a:rPr lang="en-US" altLang="zh-TW" sz="4000" dirty="0" smtClean="0"/>
              <a:t>,</a:t>
            </a:r>
            <a:r>
              <a:rPr lang="en-US" altLang="zh-TW" sz="4000" dirty="0"/>
              <a:t> </a:t>
            </a:r>
            <a:r>
              <a:rPr lang="en-US" altLang="zh-TW" sz="4000" dirty="0" err="1"/>
              <a:t>document.getElementByName</a:t>
            </a:r>
            <a:r>
              <a:rPr lang="en-US" altLang="zh-TW" sz="4000" dirty="0" smtClean="0"/>
              <a:t>()</a:t>
            </a:r>
            <a:r>
              <a:rPr lang="zh-TW" altLang="en-US" sz="4000" dirty="0" smtClean="0"/>
              <a:t>取得</a:t>
            </a:r>
            <a:r>
              <a:rPr lang="zh-TW" altLang="en-US" sz="4000" dirty="0"/>
              <a:t>參數</a:t>
            </a:r>
            <a:r>
              <a:rPr lang="zh-TW" altLang="en-US" sz="4000" dirty="0" smtClean="0"/>
              <a:t>標籤或名稱之</a:t>
            </a:r>
            <a:r>
              <a:rPr lang="zh-TW" altLang="en-US" sz="4000" dirty="0"/>
              <a:t>節點</a:t>
            </a:r>
            <a:r>
              <a:rPr lang="zh-TW" altLang="en-US" sz="4000" dirty="0" smtClean="0"/>
              <a:t>集合</a:t>
            </a:r>
            <a:endParaRPr lang="en-US" altLang="zh-TW" sz="4000" dirty="0" smtClean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endParaRPr lang="en-US" altLang="zh-TW" sz="4000" dirty="0" smtClean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/>
              <a:t>function </a:t>
            </a:r>
            <a:r>
              <a:rPr lang="en-US" altLang="zh-TW" sz="4000" dirty="0"/>
              <a:t>showItems1() </a:t>
            </a:r>
            <a:r>
              <a:rPr lang="en-US" altLang="zh-TW" sz="4000" dirty="0" smtClean="0"/>
              <a:t>{//</a:t>
            </a:r>
            <a:r>
              <a:rPr lang="zh-TW" altLang="en-US" sz="4000" dirty="0"/>
              <a:t>使用</a:t>
            </a:r>
            <a:r>
              <a:rPr lang="en-US" altLang="zh-TW" sz="4000" dirty="0"/>
              <a:t>item()</a:t>
            </a:r>
            <a:r>
              <a:rPr lang="zh-TW" altLang="en-US" sz="4000" dirty="0"/>
              <a:t>取得指定節點</a:t>
            </a:r>
            <a:r>
              <a:rPr lang="en-US" altLang="zh-TW" sz="4000" dirty="0">
                <a:solidFill>
                  <a:schemeClr val="tx1"/>
                </a:solidFill>
              </a:rPr>
              <a:t> </a:t>
            </a:r>
            <a:endParaRPr lang="en-US" altLang="zh-TW" sz="4000" dirty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</a:t>
            </a:r>
            <a:r>
              <a:rPr lang="en-US" altLang="zh-TW" sz="4000" dirty="0" err="1"/>
              <a:t>strTags</a:t>
            </a:r>
            <a:r>
              <a:rPr lang="en-US" altLang="zh-TW" sz="4000" dirty="0"/>
              <a:t> = "";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f = </a:t>
            </a:r>
            <a:r>
              <a:rPr lang="en-US" altLang="zh-TW" sz="4000" dirty="0" err="1"/>
              <a:t>document.getElementsByTagName</a:t>
            </a:r>
            <a:r>
              <a:rPr lang="en-US" altLang="zh-TW" sz="4000" dirty="0"/>
              <a:t>("input");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for (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= 0;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&lt; </a:t>
            </a:r>
            <a:r>
              <a:rPr lang="en-US" altLang="zh-TW" sz="4000" dirty="0" err="1"/>
              <a:t>f.length</a:t>
            </a:r>
            <a:r>
              <a:rPr lang="en-US" altLang="zh-TW" sz="4000" dirty="0"/>
              <a:t>;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++) {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   </a:t>
            </a:r>
            <a:r>
              <a:rPr lang="en-US" altLang="zh-TW" sz="4000" dirty="0" err="1"/>
              <a:t>objEle</a:t>
            </a:r>
            <a:r>
              <a:rPr lang="en-US" altLang="zh-TW" sz="4000" dirty="0"/>
              <a:t> = </a:t>
            </a:r>
            <a:r>
              <a:rPr lang="en-US" altLang="zh-TW" sz="4000" dirty="0" err="1"/>
              <a:t>f.item</a:t>
            </a:r>
            <a:r>
              <a:rPr lang="en-US" altLang="zh-TW" sz="4000" dirty="0"/>
              <a:t>(</a:t>
            </a:r>
            <a:r>
              <a:rPr lang="en-US" altLang="zh-TW" sz="4000" dirty="0" err="1"/>
              <a:t>i</a:t>
            </a:r>
            <a:r>
              <a:rPr lang="en-US" altLang="zh-TW" sz="4000" dirty="0"/>
              <a:t>);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   </a:t>
            </a:r>
            <a:r>
              <a:rPr lang="en-US" altLang="zh-TW" sz="4000" dirty="0" err="1"/>
              <a:t>strTags</a:t>
            </a:r>
            <a:r>
              <a:rPr lang="en-US" altLang="zh-TW" sz="4000" dirty="0"/>
              <a:t> += </a:t>
            </a:r>
            <a:r>
              <a:rPr lang="en-US" altLang="zh-TW" sz="4000" dirty="0" err="1"/>
              <a:t>objEle.type</a:t>
            </a:r>
            <a:r>
              <a:rPr lang="en-US" altLang="zh-TW" sz="4000" dirty="0"/>
              <a:t> + " ";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}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alert(</a:t>
            </a:r>
            <a:r>
              <a:rPr lang="en-US" altLang="zh-TW" sz="4000" dirty="0" err="1"/>
              <a:t>strTags</a:t>
            </a:r>
            <a:r>
              <a:rPr lang="en-US" altLang="zh-TW" sz="4000" dirty="0"/>
              <a:t>); 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}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endParaRPr lang="en-US" altLang="zh-TW" sz="4000" dirty="0" smtClean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endParaRPr lang="en-US" altLang="zh-TW" sz="4000" dirty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/>
              <a:t>function </a:t>
            </a:r>
            <a:r>
              <a:rPr lang="en-US" altLang="zh-TW" sz="4000" dirty="0"/>
              <a:t>showItems2() </a:t>
            </a:r>
            <a:r>
              <a:rPr lang="en-US" altLang="zh-TW" sz="4000" dirty="0" smtClean="0"/>
              <a:t>{//</a:t>
            </a:r>
            <a:r>
              <a:rPr lang="zh-TW" altLang="en-US" sz="4000" dirty="0"/>
              <a:t>使用陣列索引取得指定</a:t>
            </a:r>
            <a:r>
              <a:rPr lang="zh-TW" altLang="en-US" sz="4000" dirty="0" smtClean="0"/>
              <a:t>節點</a:t>
            </a:r>
            <a:endParaRPr lang="en-US" altLang="zh-TW" sz="4000" dirty="0"/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</a:t>
            </a:r>
            <a:r>
              <a:rPr lang="en-US" altLang="zh-TW" sz="4000" dirty="0" err="1"/>
              <a:t>strTags</a:t>
            </a:r>
            <a:r>
              <a:rPr lang="en-US" altLang="zh-TW" sz="4000" dirty="0"/>
              <a:t> = "";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f = </a:t>
            </a:r>
            <a:r>
              <a:rPr lang="en-US" altLang="zh-TW" sz="4000" dirty="0" err="1"/>
              <a:t>document.getElementsByTagName</a:t>
            </a:r>
            <a:r>
              <a:rPr lang="en-US" altLang="zh-TW" sz="4000" dirty="0"/>
              <a:t>("input");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for (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= 0;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&lt; </a:t>
            </a:r>
            <a:r>
              <a:rPr lang="en-US" altLang="zh-TW" sz="4000" dirty="0" err="1"/>
              <a:t>f.length</a:t>
            </a:r>
            <a:r>
              <a:rPr lang="en-US" altLang="zh-TW" sz="4000" dirty="0"/>
              <a:t>;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++) 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   </a:t>
            </a:r>
            <a:r>
              <a:rPr lang="en-US" altLang="zh-TW" sz="4000" dirty="0" err="1"/>
              <a:t>strTags</a:t>
            </a:r>
            <a:r>
              <a:rPr lang="en-US" altLang="zh-TW" sz="4000" dirty="0"/>
              <a:t> += f[</a:t>
            </a:r>
            <a:r>
              <a:rPr lang="en-US" altLang="zh-TW" sz="4000" dirty="0" err="1"/>
              <a:t>i</a:t>
            </a:r>
            <a:r>
              <a:rPr lang="en-US" altLang="zh-TW" sz="4000" dirty="0"/>
              <a:t>].type + " ";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   alert(</a:t>
            </a:r>
            <a:r>
              <a:rPr lang="en-US" altLang="zh-TW" sz="4000" dirty="0" err="1"/>
              <a:t>strTags</a:t>
            </a:r>
            <a:r>
              <a:rPr lang="en-US" altLang="zh-TW" sz="4000" dirty="0"/>
              <a:t>); </a:t>
            </a:r>
          </a:p>
          <a:p>
            <a:pPr marL="274320" lvl="1" indent="-274320"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B5176B-E084-481D-850C-E8E18A3ADE7E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843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&lt;p id="content"&gt;</a:t>
            </a:r>
            <a:r>
              <a:rPr lang="zh-TW" altLang="en-US" smtClean="0"/>
              <a:t>取得與更改元素內容</a:t>
            </a:r>
            <a:r>
              <a:rPr lang="en-US" altLang="zh-TW" smtClean="0"/>
              <a:t>&lt;/p&gt;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function changeText() {</a:t>
            </a:r>
          </a:p>
          <a:p>
            <a:pPr eaLnBrk="1" hangingPunct="1"/>
            <a:r>
              <a:rPr lang="en-US" altLang="zh-TW" smtClean="0"/>
              <a:t>   var c = document.getElementById("content");</a:t>
            </a:r>
          </a:p>
          <a:p>
            <a:pPr eaLnBrk="1" hangingPunct="1"/>
            <a:r>
              <a:rPr lang="en-US" altLang="zh-TW" smtClean="0"/>
              <a:t>   alert(c.innerHTML);</a:t>
            </a:r>
          </a:p>
          <a:p>
            <a:pPr eaLnBrk="1" hangingPunct="1"/>
            <a:r>
              <a:rPr lang="en-US" altLang="zh-TW" smtClean="0"/>
              <a:t>   c.innerHTML = "JavaScript</a:t>
            </a:r>
            <a:r>
              <a:rPr lang="zh-TW" altLang="en-US" smtClean="0"/>
              <a:t>和</a:t>
            </a:r>
            <a:r>
              <a:rPr lang="en-US" altLang="zh-TW" smtClean="0"/>
              <a:t>DOM"; </a:t>
            </a:r>
          </a:p>
          <a:p>
            <a:pPr eaLnBrk="1" hangingPunct="1"/>
            <a:r>
              <a:rPr lang="en-US" altLang="zh-TW" smtClean="0"/>
              <a:t>}</a:t>
            </a:r>
            <a:endParaRPr lang="zh-TW" altLang="en-US" smtClean="0"/>
          </a:p>
        </p:txBody>
      </p:sp>
      <p:sp>
        <p:nvSpPr>
          <p:cNvPr id="19459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D551EB-161D-4264-94F4-0A0E46417B50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946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更改元素內容</a:t>
            </a:r>
            <a:r>
              <a:rPr lang="en-US" altLang="zh-TW" smtClean="0"/>
              <a:t>(innerHTML)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document </a:t>
            </a:r>
            <a:r>
              <a:rPr lang="zh-TW" altLang="en-US" smtClean="0"/>
              <a:t>物件中之集合物件</a:t>
            </a:r>
            <a:r>
              <a:rPr lang="en-US" altLang="zh-TW" smtClean="0"/>
              <a:t>:anchors, forms, images, links</a:t>
            </a:r>
          </a:p>
          <a:p>
            <a:pPr eaLnBrk="1" hangingPunct="1"/>
            <a:r>
              <a:rPr lang="en-US" altLang="zh-TW" smtClean="0"/>
              <a:t>document.forms[] </a:t>
            </a:r>
            <a:r>
              <a:rPr lang="zh-TW" altLang="en-US" smtClean="0"/>
              <a:t>屬性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Array of &lt;form&gt; </a:t>
            </a:r>
            <a:r>
              <a:rPr lang="zh-TW" altLang="en-US" smtClean="0"/>
              <a:t>表單的陣列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document.forms.length </a:t>
            </a:r>
            <a:r>
              <a:rPr lang="zh-TW" altLang="en-US" smtClean="0"/>
              <a:t>表單數量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document.forms[0] </a:t>
            </a:r>
            <a:r>
              <a:rPr lang="zh-TW" altLang="en-US" smtClean="0"/>
              <a:t>存取第一個表單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document.forms["formName"]</a:t>
            </a:r>
            <a:r>
              <a:rPr lang="zh-TW" altLang="en-US" smtClean="0"/>
              <a:t> 依名稱存取表單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document.formName</a:t>
            </a:r>
            <a:r>
              <a:rPr lang="zh-TW" altLang="en-US" smtClean="0"/>
              <a:t>依名稱存取表單</a:t>
            </a:r>
          </a:p>
        </p:txBody>
      </p:sp>
      <p:sp>
        <p:nvSpPr>
          <p:cNvPr id="20483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77B199-9312-489A-B38A-6735DA6E507E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048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document </a:t>
            </a:r>
            <a:r>
              <a:rPr lang="zh-TW" altLang="en-US" smtClean="0"/>
              <a:t>物件</a:t>
            </a:r>
            <a:r>
              <a:rPr lang="en-US" altLang="zh-TW" smtClean="0"/>
              <a:t>-</a:t>
            </a:r>
            <a:r>
              <a:rPr lang="zh-TW" altLang="en-US" smtClean="0"/>
              <a:t>集合物件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1538" y="1916113"/>
            <a:ext cx="7408862" cy="4210050"/>
          </a:xfrm>
        </p:spPr>
        <p:txBody>
          <a:bodyPr rtlCol="0"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function </a:t>
            </a:r>
            <a:r>
              <a:rPr lang="en-US" altLang="zh-TW" dirty="0" err="1"/>
              <a:t>showForms</a:t>
            </a:r>
            <a:r>
              <a:rPr lang="en-US" altLang="zh-TW" dirty="0"/>
              <a:t>()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f = </a:t>
            </a:r>
            <a:r>
              <a:rPr lang="en-US" altLang="zh-TW" dirty="0" err="1"/>
              <a:t>document.forms</a:t>
            </a:r>
            <a:r>
              <a:rPr lang="en-US" altLang="zh-TW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alert("&lt;FORM&gt;: " + </a:t>
            </a:r>
            <a:r>
              <a:rPr lang="en-US" altLang="zh-TW" dirty="0" err="1"/>
              <a:t>f.length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function </a:t>
            </a:r>
            <a:r>
              <a:rPr lang="en-US" altLang="zh-TW" dirty="0" err="1"/>
              <a:t>showLinks</a:t>
            </a:r>
            <a:r>
              <a:rPr lang="en-US" altLang="zh-TW" dirty="0"/>
              <a:t>()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links = </a:t>
            </a:r>
            <a:r>
              <a:rPr lang="en-US" altLang="zh-TW" dirty="0" err="1"/>
              <a:t>document.links</a:t>
            </a:r>
            <a:r>
              <a:rPr lang="en-US" altLang="zh-TW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strTags</a:t>
            </a:r>
            <a:r>
              <a:rPr lang="en-US" altLang="zh-TW" dirty="0"/>
              <a:t> = "&lt;A&gt; : " + </a:t>
            </a:r>
            <a:r>
              <a:rPr lang="en-US" altLang="zh-TW" dirty="0" err="1"/>
              <a:t>links.length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for (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links.length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objEle</a:t>
            </a:r>
            <a:r>
              <a:rPr lang="en-US" altLang="zh-TW" dirty="0"/>
              <a:t> = </a:t>
            </a:r>
            <a:r>
              <a:rPr lang="en-US" altLang="zh-TW" dirty="0" err="1"/>
              <a:t>links.item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strTags</a:t>
            </a:r>
            <a:r>
              <a:rPr lang="en-US" altLang="zh-TW" dirty="0"/>
              <a:t> += </a:t>
            </a:r>
            <a:r>
              <a:rPr lang="en-US" altLang="zh-TW" dirty="0" err="1"/>
              <a:t>objEle.href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alert(</a:t>
            </a:r>
            <a:r>
              <a:rPr lang="en-US" altLang="zh-TW" dirty="0" err="1"/>
              <a:t>strTags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function </a:t>
            </a:r>
            <a:r>
              <a:rPr lang="en-US" altLang="zh-TW" dirty="0" err="1"/>
              <a:t>showAnchors</a:t>
            </a:r>
            <a:r>
              <a:rPr lang="en-US" altLang="zh-TW" dirty="0"/>
              <a:t>()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a = </a:t>
            </a:r>
            <a:r>
              <a:rPr lang="en-US" altLang="zh-TW" dirty="0" err="1"/>
              <a:t>document.anchors</a:t>
            </a:r>
            <a:r>
              <a:rPr lang="en-US" altLang="zh-TW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strTags</a:t>
            </a:r>
            <a:r>
              <a:rPr lang="en-US" altLang="zh-TW" dirty="0"/>
              <a:t> = "&lt;A&gt; : " + </a:t>
            </a:r>
            <a:r>
              <a:rPr lang="en-US" altLang="zh-TW" dirty="0" err="1"/>
              <a:t>a.length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for (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a.length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objEle</a:t>
            </a:r>
            <a:r>
              <a:rPr lang="en-US" altLang="zh-TW" dirty="0"/>
              <a:t> = a[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strTags</a:t>
            </a:r>
            <a:r>
              <a:rPr lang="en-US" altLang="zh-TW" dirty="0"/>
              <a:t> += </a:t>
            </a:r>
            <a:r>
              <a:rPr lang="en-US" altLang="zh-TW" dirty="0" err="1"/>
              <a:t>objEle.href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alert(</a:t>
            </a:r>
            <a:r>
              <a:rPr lang="en-US" altLang="zh-TW" dirty="0" err="1"/>
              <a:t>strTags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1507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2284B3-2BD1-45E2-817D-E303E06A1810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150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寫一表單程式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讓使用者輸入</a:t>
            </a:r>
            <a:endParaRPr lang="en-US" altLang="zh-TW" dirty="0" smtClean="0"/>
          </a:p>
          <a:p>
            <a:r>
              <a:rPr lang="zh-TW" altLang="en-US" dirty="0" smtClean="0"/>
              <a:t>姓名 生日 性別 興趣  自傳</a:t>
            </a:r>
            <a:endParaRPr lang="en-US" altLang="zh-TW" dirty="0" smtClean="0"/>
          </a:p>
          <a:p>
            <a:r>
              <a:rPr lang="en-US" altLang="zh-TW" dirty="0" smtClean="0"/>
              <a:t>Hint: </a:t>
            </a:r>
          </a:p>
          <a:p>
            <a:pPr lvl="1"/>
            <a:r>
              <a:rPr lang="en-US" altLang="zh-TW" dirty="0" smtClean="0"/>
              <a:t>document.form1.username.value</a:t>
            </a:r>
          </a:p>
          <a:p>
            <a:pPr lvl="1"/>
            <a:r>
              <a:rPr lang="en-US" altLang="zh-TW" dirty="0" smtClean="0"/>
              <a:t>document.form1.birthday.value</a:t>
            </a:r>
            <a:endParaRPr lang="en-US" altLang="zh-TW" dirty="0"/>
          </a:p>
          <a:p>
            <a:pPr lvl="1"/>
            <a:r>
              <a:rPr lang="en-US" altLang="zh-TW" dirty="0" smtClean="0"/>
              <a:t>document.form1.sex[0].checked(true/false)</a:t>
            </a:r>
          </a:p>
          <a:p>
            <a:pPr lvl="1"/>
            <a:r>
              <a:rPr lang="en-US" altLang="zh-TW" dirty="0" smtClean="0"/>
              <a:t>document.form1.hobby.length,</a:t>
            </a:r>
            <a:r>
              <a:rPr lang="en-US" altLang="zh-TW" dirty="0"/>
              <a:t> </a:t>
            </a:r>
            <a:r>
              <a:rPr lang="en-US" altLang="zh-TW" dirty="0" smtClean="0"/>
              <a:t>document.form1.hobby[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].checked, document.form1.hobby[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].value</a:t>
            </a:r>
          </a:p>
          <a:p>
            <a:pPr lvl="1"/>
            <a:r>
              <a:rPr lang="en-US" altLang="zh-TW" dirty="0" smtClean="0"/>
              <a:t>document.form1.note.value</a:t>
            </a:r>
          </a:p>
          <a:p>
            <a:r>
              <a:rPr lang="zh-TW" altLang="en-US" dirty="0" smtClean="0"/>
              <a:t>彈出視窗驗</a:t>
            </a:r>
            <a:r>
              <a:rPr lang="zh-TW" altLang="en-US" dirty="0"/>
              <a:t>證</a:t>
            </a:r>
            <a:endParaRPr lang="en-US" altLang="zh-TW" dirty="0" smtClean="0"/>
          </a:p>
          <a:p>
            <a:r>
              <a:rPr lang="zh-TW" altLang="en-US" dirty="0" smtClean="0"/>
              <a:t>並顯示在網頁</a:t>
            </a:r>
            <a:r>
              <a:rPr lang="en-US" altLang="zh-TW" dirty="0" smtClean="0"/>
              <a:t>,</a:t>
            </a:r>
            <a:r>
              <a:rPr lang="zh-TW" altLang="en-US" dirty="0" smtClean="0"/>
              <a:t>加上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排版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互動式履歷表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</a:t>
            </a:r>
            <a:r>
              <a:rPr lang="zh-TW" altLang="en-US" smtClean="0"/>
              <a:t>之節點操作</a:t>
            </a:r>
          </a:p>
        </p:txBody>
      </p:sp>
      <p:sp>
        <p:nvSpPr>
          <p:cNvPr id="2253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BA13E64-EEF4-4739-9809-610EEBA2FFAF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grpSp>
        <p:nvGrpSpPr>
          <p:cNvPr id="22532" name="群組 25"/>
          <p:cNvGrpSpPr>
            <a:grpSpLocks/>
          </p:cNvGrpSpPr>
          <p:nvPr/>
        </p:nvGrpSpPr>
        <p:grpSpPr bwMode="auto">
          <a:xfrm>
            <a:off x="0" y="1285875"/>
            <a:ext cx="9144000" cy="5367338"/>
            <a:chOff x="0" y="1285860"/>
            <a:chExt cx="9144000" cy="5366817"/>
          </a:xfrm>
        </p:grpSpPr>
        <p:pic>
          <p:nvPicPr>
            <p:cNvPr id="225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85860"/>
              <a:ext cx="9144000" cy="534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文字方塊 8"/>
            <p:cNvSpPr txBox="1">
              <a:spLocks noChangeArrowheads="1"/>
            </p:cNvSpPr>
            <p:nvPr/>
          </p:nvSpPr>
          <p:spPr bwMode="auto">
            <a:xfrm>
              <a:off x="1357313" y="3643069"/>
              <a:ext cx="1631950" cy="366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charset="0"/>
                  <a:ea typeface="新細明體" pitchFamily="18" charset="-120"/>
                </a:rPr>
                <a:t>Element Node</a:t>
              </a:r>
              <a:endParaRPr lang="zh-TW" altLang="en-US" sz="1800">
                <a:solidFill>
                  <a:srgbClr val="0000FF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535" name="文字方塊 9"/>
            <p:cNvSpPr txBox="1">
              <a:spLocks noChangeArrowheads="1"/>
            </p:cNvSpPr>
            <p:nvPr/>
          </p:nvSpPr>
          <p:spPr bwMode="auto">
            <a:xfrm>
              <a:off x="3429000" y="6286000"/>
              <a:ext cx="1238250" cy="366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charset="0"/>
                  <a:ea typeface="新細明體" pitchFamily="18" charset="-120"/>
                </a:rPr>
                <a:t>Text Node</a:t>
              </a:r>
              <a:endParaRPr lang="zh-TW" altLang="en-US" sz="1800">
                <a:solidFill>
                  <a:srgbClr val="0000FF"/>
                </a:solidFill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stCxn id="22534" idx="3"/>
            </p:cNvCxnSpPr>
            <p:nvPr/>
          </p:nvCxnSpPr>
          <p:spPr>
            <a:xfrm>
              <a:off x="3003550" y="3827201"/>
              <a:ext cx="639763" cy="301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22535" idx="3"/>
            </p:cNvCxnSpPr>
            <p:nvPr/>
          </p:nvCxnSpPr>
          <p:spPr>
            <a:xfrm flipV="1">
              <a:off x="4652963" y="6286000"/>
              <a:ext cx="1276350" cy="185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8" name="文字方塊 14"/>
            <p:cNvSpPr txBox="1">
              <a:spLocks noChangeArrowheads="1"/>
            </p:cNvSpPr>
            <p:nvPr/>
          </p:nvSpPr>
          <p:spPr bwMode="auto">
            <a:xfrm>
              <a:off x="6929438" y="1357291"/>
              <a:ext cx="1835150" cy="366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charset="0"/>
                  <a:ea typeface="新細明體" pitchFamily="18" charset="-120"/>
                </a:rPr>
                <a:t>Document Node</a:t>
              </a:r>
              <a:endParaRPr lang="zh-TW" altLang="en-US" sz="1800">
                <a:solidFill>
                  <a:srgbClr val="0000FF"/>
                </a:solidFill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7" name="直線單箭頭接點 16"/>
            <p:cNvCxnSpPr>
              <a:stCxn id="22538" idx="1"/>
            </p:cNvCxnSpPr>
            <p:nvPr/>
          </p:nvCxnSpPr>
          <p:spPr>
            <a:xfrm rot="10800000" flipV="1">
              <a:off x="6286500" y="1541423"/>
              <a:ext cx="642938" cy="10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0" name="文字方塊 19"/>
            <p:cNvSpPr txBox="1">
              <a:spLocks noChangeArrowheads="1"/>
            </p:cNvSpPr>
            <p:nvPr/>
          </p:nvSpPr>
          <p:spPr bwMode="auto">
            <a:xfrm>
              <a:off x="2357438" y="4571667"/>
              <a:ext cx="1466850" cy="6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charset="0"/>
                  <a:ea typeface="新細明體" pitchFamily="18" charset="-120"/>
                </a:rPr>
                <a:t>Parent Node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charset="0"/>
                  <a:ea typeface="新細明體" pitchFamily="18" charset="-120"/>
                </a:rPr>
                <a:t>Child Node</a:t>
              </a:r>
              <a:endParaRPr lang="zh-TW" altLang="en-US" sz="1800">
                <a:solidFill>
                  <a:srgbClr val="0000FF"/>
                </a:solidFill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V="1">
              <a:off x="3786188" y="4643097"/>
              <a:ext cx="2143125" cy="1428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3643313" y="5071680"/>
              <a:ext cx="714375" cy="42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827088" y="1700213"/>
            <a:ext cx="7561262" cy="4537075"/>
          </a:xfrm>
        </p:spPr>
        <p:txBody>
          <a:bodyPr rtlCol="0">
            <a:normAutofit lnSpcReduction="10000"/>
          </a:bodyPr>
          <a:lstStyle/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zh-TW" dirty="0" err="1" smtClean="0"/>
              <a:t>document.</a:t>
            </a:r>
            <a:r>
              <a:rPr lang="en-US" altLang="zh-TW" b="1" dirty="0" err="1" smtClean="0"/>
              <a:t>createElement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建立新元素節點（</a:t>
            </a:r>
            <a:r>
              <a:rPr lang="en-US" altLang="zh-TW" dirty="0" smtClean="0"/>
              <a:t>element node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zh-TW" dirty="0" err="1" smtClean="0"/>
              <a:t>document.</a:t>
            </a:r>
            <a:r>
              <a:rPr lang="en-US" altLang="zh-TW" b="1" dirty="0" err="1" smtClean="0"/>
              <a:t>createTextNode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建立新的文字節點（</a:t>
            </a:r>
            <a:r>
              <a:rPr lang="en-US" altLang="zh-TW" dirty="0" smtClean="0"/>
              <a:t>text node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zh-TW" dirty="0" err="1" smtClean="0"/>
              <a:t>elementNode.</a:t>
            </a:r>
            <a:r>
              <a:rPr lang="en-US" altLang="zh-TW" b="1" dirty="0" err="1" smtClean="0"/>
              <a:t>appendChild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childNode</a:t>
            </a:r>
            <a:r>
              <a:rPr lang="en-US" altLang="zh-TW" dirty="0" smtClean="0"/>
              <a:t>) </a:t>
            </a:r>
            <a:r>
              <a:rPr lang="zh-TW" altLang="en-US" dirty="0" smtClean="0"/>
              <a:t>將節點掛進 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樹</a:t>
            </a: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</a:t>
            </a:r>
            <a:r>
              <a:rPr lang="en-US" altLang="zh-TW" dirty="0" err="1"/>
              <a:t>objNode.insertBefore</a:t>
            </a:r>
            <a:r>
              <a:rPr lang="en-US" altLang="zh-TW" dirty="0"/>
              <a:t>(</a:t>
            </a:r>
            <a:r>
              <a:rPr lang="en-US" altLang="zh-TW" dirty="0" err="1"/>
              <a:t>objNewNode</a:t>
            </a:r>
            <a:r>
              <a:rPr lang="en-US" altLang="zh-TW" dirty="0"/>
              <a:t>, </a:t>
            </a:r>
            <a:r>
              <a:rPr lang="en-US" altLang="zh-TW" dirty="0" err="1"/>
              <a:t>objBrother</a:t>
            </a:r>
            <a:r>
              <a:rPr lang="en-US" altLang="zh-TW" dirty="0" smtClean="0"/>
              <a:t>)</a:t>
            </a:r>
            <a:r>
              <a:rPr lang="zh-TW" altLang="en-US" dirty="0" smtClean="0"/>
              <a:t>將節點插入指定節點之前</a:t>
            </a: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altLang="zh-TW" dirty="0" smtClean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zh-TW" dirty="0" err="1" smtClean="0"/>
              <a:t>elementNode.</a:t>
            </a:r>
            <a:r>
              <a:rPr lang="en-US" altLang="zh-TW" b="1" dirty="0" err="1" smtClean="0"/>
              <a:t>removeChild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childNode</a:t>
            </a:r>
            <a:r>
              <a:rPr lang="en-US" altLang="zh-TW" dirty="0"/>
              <a:t>) </a:t>
            </a:r>
            <a:r>
              <a:rPr lang="zh-TW" altLang="en-US" dirty="0" smtClean="0"/>
              <a:t>將</a:t>
            </a:r>
            <a:r>
              <a:rPr lang="zh-TW" altLang="en-US" dirty="0"/>
              <a:t>指定子</a:t>
            </a:r>
            <a:r>
              <a:rPr lang="zh-TW" altLang="en-US" dirty="0" smtClean="0"/>
              <a:t>節點刪除</a:t>
            </a:r>
            <a:endParaRPr lang="en-US" altLang="zh-TW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zh-TW" altLang="en-US" dirty="0" smtClean="0"/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10D22F-D02A-4CC0-B297-2A788DA61650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動態增刪節點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&lt;div id="myDiv"&gt;</a:t>
            </a:r>
          </a:p>
          <a:p>
            <a:pPr eaLnBrk="1" hangingPunct="1"/>
            <a:r>
              <a:rPr lang="en-US" altLang="zh-TW" smtClean="0"/>
              <a:t>&lt;p onclick="appendNode()"&gt;</a:t>
            </a:r>
            <a:r>
              <a:rPr lang="zh-TW" altLang="en-US" smtClean="0"/>
              <a:t>段落一</a:t>
            </a:r>
            <a:r>
              <a:rPr lang="en-US" altLang="zh-TW" smtClean="0"/>
              <a:t>&lt;/p&gt;</a:t>
            </a:r>
          </a:p>
          <a:p>
            <a:pPr eaLnBrk="1" hangingPunct="1"/>
            <a:r>
              <a:rPr lang="en-US" altLang="zh-TW" smtClean="0"/>
              <a:t>&lt;p onclick="insertNode()"&gt;</a:t>
            </a:r>
            <a:r>
              <a:rPr lang="zh-TW" altLang="en-US" smtClean="0"/>
              <a:t>段落二</a:t>
            </a:r>
            <a:r>
              <a:rPr lang="en-US" altLang="zh-TW" smtClean="0"/>
              <a:t>&lt;/p&gt;</a:t>
            </a:r>
          </a:p>
          <a:p>
            <a:pPr eaLnBrk="1" hangingPunct="1"/>
            <a:r>
              <a:rPr lang="en-US" altLang="zh-TW" smtClean="0"/>
              <a:t>&lt;p&gt;</a:t>
            </a:r>
            <a:r>
              <a:rPr lang="zh-TW" altLang="en-US" smtClean="0"/>
              <a:t>段落三</a:t>
            </a:r>
            <a:r>
              <a:rPr lang="en-US" altLang="zh-TW" smtClean="0"/>
              <a:t>&lt;/p&gt;</a:t>
            </a:r>
          </a:p>
          <a:p>
            <a:pPr eaLnBrk="1" hangingPunct="1"/>
            <a:r>
              <a:rPr lang="en-US" altLang="zh-TW" smtClean="0"/>
              <a:t>&lt;/div&gt;</a:t>
            </a:r>
            <a:endParaRPr lang="zh-TW" altLang="en-US" smtClean="0"/>
          </a:p>
        </p:txBody>
      </p:sp>
      <p:sp>
        <p:nvSpPr>
          <p:cNvPr id="24579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060109-163E-4454-BA36-DE8F25A61A8D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458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&lt;html&gt;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&lt;/html&gt;</a:t>
            </a:r>
          </a:p>
          <a:p>
            <a:pPr lvl="1"/>
            <a:r>
              <a:rPr lang="en-US" altLang="zh-TW" dirty="0" smtClean="0"/>
              <a:t>&lt;head&gt;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&lt;/head&gt;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title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&lt;/title&gt;</a:t>
            </a:r>
          </a:p>
          <a:p>
            <a:pPr lvl="1"/>
            <a:r>
              <a:rPr lang="en-US" altLang="zh-TW" dirty="0" smtClean="0"/>
              <a:t>&lt;meta&gt;</a:t>
            </a:r>
          </a:p>
          <a:p>
            <a:pPr lvl="1"/>
            <a:r>
              <a:rPr lang="en-US" altLang="zh-TW" dirty="0" smtClean="0"/>
              <a:t>&lt;body&gt;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&lt;/body&gt;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1"/>
          <p:cNvSpPr>
            <a:spLocks noGrp="1"/>
          </p:cNvSpPr>
          <p:nvPr>
            <p:ph idx="1"/>
          </p:nvPr>
        </p:nvSpPr>
        <p:spPr>
          <a:xfrm>
            <a:off x="900113" y="2205038"/>
            <a:ext cx="7407275" cy="3954462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appendNode() {</a:t>
            </a:r>
          </a:p>
          <a:p>
            <a:pPr eaLnBrk="1" hangingPunct="1"/>
            <a:r>
              <a:rPr lang="en-US" altLang="zh-TW" smtClean="0"/>
              <a:t>   var objNode = document.getElementById("myDiv");</a:t>
            </a:r>
          </a:p>
          <a:p>
            <a:pPr eaLnBrk="1" hangingPunct="1"/>
            <a:r>
              <a:rPr lang="en-US" altLang="zh-TW" smtClean="0"/>
              <a:t>   var strText = "</a:t>
            </a:r>
            <a:r>
              <a:rPr lang="zh-TW" altLang="en-US" smtClean="0"/>
              <a:t>段落四</a:t>
            </a:r>
            <a:r>
              <a:rPr lang="en-US" altLang="zh-TW" smtClean="0"/>
              <a:t>";</a:t>
            </a:r>
          </a:p>
          <a:p>
            <a:pPr eaLnBrk="1" hangingPunct="1"/>
            <a:r>
              <a:rPr lang="en-US" altLang="zh-TW" smtClean="0"/>
              <a:t>   var objNewNode = document.createElement("P");</a:t>
            </a:r>
          </a:p>
          <a:p>
            <a:pPr eaLnBrk="1" hangingPunct="1"/>
            <a:r>
              <a:rPr lang="en-US" altLang="zh-TW" smtClean="0"/>
              <a:t>   var objTextNode = document.createTextNode(strText);</a:t>
            </a:r>
          </a:p>
          <a:p>
            <a:pPr eaLnBrk="1" hangingPunct="1"/>
            <a:r>
              <a:rPr lang="en-US" altLang="zh-TW" smtClean="0"/>
              <a:t>   objNode.appendChild(objNewNode);</a:t>
            </a:r>
          </a:p>
          <a:p>
            <a:pPr eaLnBrk="1" hangingPunct="1"/>
            <a:r>
              <a:rPr lang="en-US" altLang="zh-TW" smtClean="0"/>
              <a:t>   objNewNode.appendChild(objTextNode);</a:t>
            </a:r>
          </a:p>
          <a:p>
            <a:pPr eaLnBrk="1" hangingPunct="1"/>
            <a:r>
              <a:rPr lang="en-US" altLang="zh-TW" smtClean="0"/>
              <a:t>}</a:t>
            </a:r>
          </a:p>
        </p:txBody>
      </p:sp>
      <p:sp>
        <p:nvSpPr>
          <p:cNvPr id="25603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D8A6CA-5324-41A5-88C2-4F5A8D185E68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560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新增節點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1538" y="1916113"/>
            <a:ext cx="7408862" cy="421005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function </a:t>
            </a:r>
            <a:r>
              <a:rPr lang="en-US" altLang="zh-TW" dirty="0" err="1"/>
              <a:t>insertNode</a:t>
            </a:r>
            <a:r>
              <a:rPr lang="en-US" altLang="zh-TW" dirty="0"/>
              <a:t>(</a:t>
            </a:r>
            <a:r>
              <a:rPr lang="en-US" altLang="zh-TW" dirty="0" err="1"/>
              <a:t>objNode</a:t>
            </a:r>
            <a:r>
              <a:rPr lang="en-US" altLang="zh-TW" dirty="0"/>
              <a:t>, </a:t>
            </a:r>
            <a:r>
              <a:rPr lang="en-US" altLang="zh-TW" dirty="0" err="1"/>
              <a:t>objBrother</a:t>
            </a:r>
            <a:r>
              <a:rPr lang="en-US" altLang="zh-TW" dirty="0"/>
              <a:t>, </a:t>
            </a:r>
            <a:r>
              <a:rPr lang="en-US" altLang="zh-TW" dirty="0" err="1"/>
              <a:t>strText</a:t>
            </a:r>
            <a:r>
              <a:rPr lang="en-US" altLang="zh-TW" dirty="0"/>
              <a:t>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objNode</a:t>
            </a:r>
            <a:r>
              <a:rPr lang="en-US" altLang="zh-TW" dirty="0"/>
              <a:t>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myDiv</a:t>
            </a:r>
            <a:r>
              <a:rPr lang="en-US" altLang="zh-TW" dirty="0"/>
              <a:t>");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objBrother</a:t>
            </a:r>
            <a:r>
              <a:rPr lang="en-US" altLang="zh-TW" dirty="0"/>
              <a:t> = </a:t>
            </a:r>
            <a:r>
              <a:rPr lang="en-US" altLang="zh-TW" dirty="0" err="1"/>
              <a:t>objNode.children</a:t>
            </a:r>
            <a:r>
              <a:rPr lang="en-US" altLang="zh-TW" dirty="0"/>
              <a:t>[1];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strText</a:t>
            </a:r>
            <a:r>
              <a:rPr lang="en-US" altLang="zh-TW" dirty="0"/>
              <a:t> = '</a:t>
            </a:r>
            <a:r>
              <a:rPr lang="zh-TW" altLang="en-US" dirty="0"/>
              <a:t>段落一</a:t>
            </a:r>
            <a:r>
              <a:rPr lang="en-US" altLang="zh-TW" dirty="0"/>
              <a:t>.</a:t>
            </a:r>
            <a:r>
              <a:rPr lang="zh-TW" altLang="en-US" dirty="0"/>
              <a:t>二</a:t>
            </a:r>
            <a:r>
              <a:rPr lang="en-US" altLang="zh-TW" dirty="0"/>
              <a:t>';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objNewNode</a:t>
            </a:r>
            <a:r>
              <a:rPr lang="en-US" altLang="zh-TW" dirty="0"/>
              <a:t> = </a:t>
            </a:r>
            <a:r>
              <a:rPr lang="en-US" altLang="zh-TW" dirty="0" err="1"/>
              <a:t>document.createElement</a:t>
            </a:r>
            <a:r>
              <a:rPr lang="en-US" altLang="zh-TW" dirty="0"/>
              <a:t>("P");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objTextNode</a:t>
            </a:r>
            <a:r>
              <a:rPr lang="en-US" altLang="zh-TW" dirty="0"/>
              <a:t> = </a:t>
            </a:r>
            <a:r>
              <a:rPr lang="en-US" altLang="zh-TW" dirty="0" err="1"/>
              <a:t>document.createTextNode</a:t>
            </a:r>
            <a:r>
              <a:rPr lang="en-US" altLang="zh-TW" dirty="0"/>
              <a:t>(</a:t>
            </a:r>
            <a:r>
              <a:rPr lang="en-US" altLang="zh-TW" dirty="0" err="1"/>
              <a:t>strText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objNode.insertBefore</a:t>
            </a:r>
            <a:r>
              <a:rPr lang="en-US" altLang="zh-TW" dirty="0"/>
              <a:t>(</a:t>
            </a:r>
            <a:r>
              <a:rPr lang="en-US" altLang="zh-TW" dirty="0" err="1"/>
              <a:t>objNewNode</a:t>
            </a:r>
            <a:r>
              <a:rPr lang="en-US" altLang="zh-TW" dirty="0"/>
              <a:t>, </a:t>
            </a:r>
            <a:r>
              <a:rPr lang="en-US" altLang="zh-TW" dirty="0" err="1"/>
              <a:t>objBrother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objNewNode.appendChild</a:t>
            </a:r>
            <a:r>
              <a:rPr lang="en-US" altLang="zh-TW" dirty="0"/>
              <a:t>(</a:t>
            </a:r>
            <a:r>
              <a:rPr lang="en-US" altLang="zh-TW" dirty="0" err="1"/>
              <a:t>objTextNode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}</a:t>
            </a:r>
            <a:endParaRPr lang="zh-TW" alt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6627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34AA8F-9022-48A6-801A-FF52F8B77376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662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插入節點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&lt;input type="button" value="</a:t>
            </a:r>
            <a:r>
              <a:rPr lang="zh-TW" altLang="en-US" smtClean="0"/>
              <a:t>顯示子節點</a:t>
            </a:r>
            <a:r>
              <a:rPr lang="en-US" altLang="zh-TW" smtClean="0"/>
              <a:t>" onclick="printChilds(d);"&gt;</a:t>
            </a:r>
          </a:p>
          <a:p>
            <a:pPr eaLnBrk="1" hangingPunct="1"/>
            <a:r>
              <a:rPr lang="en-US" altLang="zh-TW" smtClean="0"/>
              <a:t>&lt;input type="button" value="</a:t>
            </a:r>
            <a:r>
              <a:rPr lang="zh-TW" altLang="en-US" smtClean="0"/>
              <a:t>刪除元素</a:t>
            </a:r>
            <a:r>
              <a:rPr lang="en-US" altLang="zh-TW" smtClean="0"/>
              <a:t>1" onclick="deleteChild(d, p2);"&gt;</a:t>
            </a:r>
            <a:endParaRPr lang="zh-TW" altLang="en-US" smtClean="0"/>
          </a:p>
        </p:txBody>
      </p:sp>
      <p:sp>
        <p:nvSpPr>
          <p:cNvPr id="27651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6510A7-247F-4500-98F7-0B20E51C84EA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765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function </a:t>
            </a:r>
            <a:r>
              <a:rPr lang="en-US" altLang="zh-TW" dirty="0" err="1"/>
              <a:t>printChilds</a:t>
            </a:r>
            <a:r>
              <a:rPr lang="en-US" altLang="zh-TW" dirty="0"/>
              <a:t>(</a:t>
            </a:r>
            <a:r>
              <a:rPr lang="en-US" altLang="zh-TW" dirty="0" err="1"/>
              <a:t>objNode</a:t>
            </a:r>
            <a:r>
              <a:rPr lang="en-US" altLang="zh-TW" dirty="0"/>
              <a:t>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strMsg</a:t>
            </a:r>
            <a:r>
              <a:rPr lang="en-US" altLang="zh-TW" dirty="0"/>
              <a:t> = "</a:t>
            </a:r>
            <a:r>
              <a:rPr lang="zh-TW" altLang="en-US" dirty="0"/>
              <a:t>節點名稱 </a:t>
            </a:r>
            <a:r>
              <a:rPr lang="en-US" altLang="zh-TW" dirty="0"/>
              <a:t>=" + </a:t>
            </a:r>
            <a:r>
              <a:rPr lang="en-US" altLang="zh-TW" dirty="0" err="1"/>
              <a:t>objNode.nodeName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if (</a:t>
            </a:r>
            <a:r>
              <a:rPr lang="en-US" altLang="zh-TW" dirty="0" err="1"/>
              <a:t>objNode.hasChildNodes</a:t>
            </a:r>
            <a:r>
              <a:rPr lang="en-US" altLang="zh-TW" dirty="0"/>
              <a:t>()) {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nodeCount</a:t>
            </a:r>
            <a:r>
              <a:rPr lang="en-US" altLang="zh-TW" dirty="0"/>
              <a:t> = </a:t>
            </a:r>
            <a:r>
              <a:rPr lang="en-US" altLang="zh-TW" dirty="0" err="1"/>
              <a:t>objNode.children.length</a:t>
            </a:r>
            <a:r>
              <a:rPr lang="en-US" altLang="zh-TW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</a:t>
            </a:r>
            <a:r>
              <a:rPr lang="en-US" altLang="zh-TW" dirty="0" err="1"/>
              <a:t>strMsg</a:t>
            </a:r>
            <a:r>
              <a:rPr lang="en-US" altLang="zh-TW" dirty="0"/>
              <a:t> += "</a:t>
            </a:r>
            <a:r>
              <a:rPr lang="zh-TW" altLang="en-US" dirty="0"/>
              <a:t>子元素數 </a:t>
            </a:r>
            <a:r>
              <a:rPr lang="en-US" altLang="zh-TW" dirty="0"/>
              <a:t>= " + </a:t>
            </a:r>
            <a:r>
              <a:rPr lang="en-US" altLang="zh-TW" dirty="0" err="1"/>
              <a:t>nodeCount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for (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nodeCount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   </a:t>
            </a:r>
            <a:r>
              <a:rPr lang="en-US" altLang="zh-TW" dirty="0" err="1"/>
              <a:t>strMsg</a:t>
            </a:r>
            <a:r>
              <a:rPr lang="en-US" altLang="zh-TW" dirty="0"/>
              <a:t> += "</a:t>
            </a:r>
            <a:r>
              <a:rPr lang="zh-TW" altLang="en-US" dirty="0"/>
              <a:t>標籤名稱 </a:t>
            </a:r>
            <a:r>
              <a:rPr lang="en-US" altLang="zh-TW" dirty="0"/>
              <a:t>= " + </a:t>
            </a:r>
            <a:r>
              <a:rPr lang="en-US" altLang="zh-TW" dirty="0" err="1"/>
              <a:t>objNode.children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nodeName</a:t>
            </a:r>
            <a:r>
              <a:rPr lang="en-US" altLang="zh-TW" dirty="0"/>
              <a:t> + "\n";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   alert(</a:t>
            </a:r>
            <a:r>
              <a:rPr lang="en-US" altLang="zh-TW" dirty="0" err="1"/>
              <a:t>strMsg</a:t>
            </a:r>
            <a:r>
              <a:rPr lang="en-US" altLang="zh-TW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   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8675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CBAECEB-71AA-4C71-84B3-51AD266D8E62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867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顯示節點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deleteChild(objParent, objNode) {</a:t>
            </a:r>
          </a:p>
          <a:p>
            <a:pPr eaLnBrk="1" hangingPunct="1"/>
            <a:r>
              <a:rPr lang="en-US" altLang="zh-TW" smtClean="0"/>
              <a:t>   var strMsg = "</a:t>
            </a:r>
            <a:r>
              <a:rPr lang="zh-TW" altLang="en-US" smtClean="0"/>
              <a:t>刪除標籤 </a:t>
            </a:r>
            <a:r>
              <a:rPr lang="en-US" altLang="zh-TW" smtClean="0"/>
              <a:t>= " + objNode.nodeName + "\n";</a:t>
            </a:r>
          </a:p>
          <a:p>
            <a:pPr eaLnBrk="1" hangingPunct="1"/>
            <a:r>
              <a:rPr lang="en-US" altLang="zh-TW" smtClean="0"/>
              <a:t>   strMsg += "</a:t>
            </a:r>
            <a:r>
              <a:rPr lang="zh-TW" altLang="en-US" smtClean="0"/>
              <a:t>刪除標籤的子節點數  </a:t>
            </a:r>
            <a:r>
              <a:rPr lang="en-US" altLang="zh-TW" smtClean="0"/>
              <a:t>= " + objNode.children.length + "\n";</a:t>
            </a:r>
          </a:p>
          <a:p>
            <a:pPr eaLnBrk="1" hangingPunct="1"/>
            <a:r>
              <a:rPr lang="en-US" altLang="zh-TW" smtClean="0"/>
              <a:t>   objParent.removeChild(objNode);</a:t>
            </a:r>
          </a:p>
          <a:p>
            <a:pPr eaLnBrk="1" hangingPunct="1"/>
            <a:r>
              <a:rPr lang="en-US" altLang="zh-TW" smtClean="0"/>
              <a:t>   alert(strMsg); </a:t>
            </a:r>
          </a:p>
          <a:p>
            <a:pPr eaLnBrk="1" hangingPunct="1"/>
            <a:r>
              <a:rPr lang="en-US" altLang="zh-TW" smtClean="0"/>
              <a:t>}</a:t>
            </a:r>
            <a:endParaRPr lang="zh-TW" altLang="en-US" smtClean="0"/>
          </a:p>
        </p:txBody>
      </p:sp>
      <p:sp>
        <p:nvSpPr>
          <p:cNvPr id="29699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8C7BFCE-F286-4895-83C6-094D57A40753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970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刪除節點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動態修改履歷表內容與格式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30723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E0CEB6-E06C-4E3B-B171-3AC03A189D06}" type="slidenum">
              <a:rPr lang="zh-TW" altLang="en-US" sz="10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TW" altLang="en-US" sz="10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3072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3/14 </a:t>
            </a:r>
            <a:r>
              <a:rPr lang="en-US" altLang="zh-TW" dirty="0" smtClean="0"/>
              <a:t>homework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文字控制元素 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大小</a:t>
            </a:r>
            <a:r>
              <a:rPr lang="en-US" altLang="zh-TW" dirty="0"/>
              <a:t>&lt;</a:t>
            </a:r>
            <a:r>
              <a:rPr lang="en-US" altLang="zh-TW" dirty="0" smtClean="0"/>
              <a:t>h1~h6&gt;</a:t>
            </a:r>
          </a:p>
          <a:p>
            <a:pPr lvl="1"/>
            <a:r>
              <a:rPr lang="zh-TW" altLang="en-US" dirty="0" smtClean="0"/>
              <a:t>字型</a:t>
            </a:r>
            <a:r>
              <a:rPr lang="en-US" altLang="zh-TW" dirty="0" smtClean="0"/>
              <a:t>&lt;</a:t>
            </a:r>
            <a:r>
              <a:rPr lang="en-US" altLang="zh-TW" dirty="0"/>
              <a:t>b</a:t>
            </a:r>
            <a:r>
              <a:rPr lang="en-US" altLang="zh-TW" dirty="0" smtClean="0"/>
              <a:t>&gt;,&lt;</a:t>
            </a:r>
            <a:r>
              <a:rPr lang="en-US" altLang="zh-TW" dirty="0"/>
              <a:t>u</a:t>
            </a:r>
            <a:r>
              <a:rPr lang="en-US" altLang="zh-TW" dirty="0" smtClean="0"/>
              <a:t>&gt;,&lt;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&gt;,&lt;sup&gt;,&lt;sub&gt;</a:t>
            </a:r>
          </a:p>
          <a:p>
            <a:pPr lvl="1"/>
            <a:r>
              <a:rPr lang="zh-TW" altLang="en-US" dirty="0" smtClean="0"/>
              <a:t>字型屬性</a:t>
            </a:r>
            <a:r>
              <a:rPr lang="en-US" altLang="zh-TW" dirty="0" smtClean="0"/>
              <a:t>&lt;font color=“red”  size=“14” face=“Arial”&gt; </a:t>
            </a:r>
          </a:p>
          <a:p>
            <a:r>
              <a:rPr lang="zh-TW" altLang="en-US" dirty="0" smtClean="0"/>
              <a:t>版面控制元素 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段落</a:t>
            </a:r>
            <a:r>
              <a:rPr lang="en-US" altLang="zh-TW" dirty="0" smtClean="0"/>
              <a:t>&lt;p&gt;&lt;/p&gt;</a:t>
            </a:r>
          </a:p>
          <a:p>
            <a:pPr lvl="1"/>
            <a:r>
              <a:rPr lang="zh-TW" altLang="en-US" dirty="0" smtClean="0"/>
              <a:t>換行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水平線</a:t>
            </a:r>
            <a:r>
              <a:rPr lang="en-US" altLang="zh-TW" dirty="0" smtClean="0"/>
              <a:t>&lt;hr&gt;</a:t>
            </a:r>
          </a:p>
          <a:p>
            <a:pPr lvl="1"/>
            <a:r>
              <a:rPr lang="zh-TW" altLang="en-US" dirty="0" smtClean="0"/>
              <a:t>圖片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=“ image source” width=“” height=“”&gt;</a:t>
            </a:r>
          </a:p>
          <a:p>
            <a:pPr lvl="1"/>
            <a:r>
              <a:rPr lang="zh-TW" altLang="en-US" dirty="0" smtClean="0"/>
              <a:t>連結元素</a:t>
            </a:r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”&gt;</a:t>
            </a:r>
            <a:r>
              <a:rPr lang="zh-TW" altLang="en-US" dirty="0" smtClean="0"/>
              <a:t>文字</a:t>
            </a:r>
            <a:r>
              <a:rPr lang="en-US" altLang="zh-TW" dirty="0" smtClean="0"/>
              <a:t>&lt;/a&gt;</a:t>
            </a:r>
          </a:p>
          <a:p>
            <a:r>
              <a:rPr lang="zh-TW" altLang="en-US" dirty="0" smtClean="0"/>
              <a:t>表格元素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&lt;table border=“1”&gt;&lt;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</a:t>
            </a:r>
          </a:p>
          <a:p>
            <a:r>
              <a:rPr lang="zh-TW" altLang="en-US" dirty="0" smtClean="0"/>
              <a:t>框架元素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&lt;frameset&gt;, &lt;frame&gt;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報表及排版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2000" dirty="0" smtClean="0"/>
              <a:t>&lt;html&gt;&lt;head&gt;&lt;/head&gt;&lt;body&gt;</a:t>
            </a:r>
          </a:p>
          <a:p>
            <a:r>
              <a:rPr lang="en-US" altLang="zh-TW" sz="2000" dirty="0" smtClean="0"/>
              <a:t>&lt;form action=“</a:t>
            </a:r>
            <a:r>
              <a:rPr lang="zh-TW" altLang="en-US" sz="2000" dirty="0" smtClean="0"/>
              <a:t>資料接收程式</a:t>
            </a:r>
            <a:r>
              <a:rPr lang="en-US" altLang="zh-TW" sz="2000" dirty="0" smtClean="0"/>
              <a:t>” method=“post”&gt;</a:t>
            </a:r>
          </a:p>
          <a:p>
            <a:r>
              <a:rPr lang="zh-TW" altLang="en-US" sz="2000" dirty="0" smtClean="0"/>
              <a:t>姓</a:t>
            </a:r>
            <a:r>
              <a:rPr lang="zh-TW" altLang="en-US" sz="2000" dirty="0"/>
              <a:t>名</a:t>
            </a:r>
            <a:r>
              <a:rPr lang="en-US" altLang="zh-TW" sz="2000" dirty="0" smtClean="0"/>
              <a:t>&lt;input type=“text” size=“20” name=“username”&gt;</a:t>
            </a:r>
          </a:p>
          <a:p>
            <a:r>
              <a:rPr lang="zh-TW" altLang="en-US" sz="2000" dirty="0" smtClean="0"/>
              <a:t>密碼</a:t>
            </a:r>
            <a:r>
              <a:rPr lang="en-US" altLang="zh-TW" sz="2000" dirty="0" smtClean="0"/>
              <a:t>&lt;input type=“password” size=“20” name=“</a:t>
            </a:r>
            <a:r>
              <a:rPr lang="en-US" altLang="zh-TW" sz="2000" dirty="0" err="1" smtClean="0"/>
              <a:t>userpass</a:t>
            </a:r>
            <a:r>
              <a:rPr lang="en-US" altLang="zh-TW" sz="2000" dirty="0" smtClean="0"/>
              <a:t>”&gt;</a:t>
            </a:r>
          </a:p>
          <a:p>
            <a:r>
              <a:rPr lang="en-US" altLang="zh-TW" sz="2000" dirty="0" smtClean="0"/>
              <a:t>&lt;input type=“radio” name=“sex” value=“male”&gt;</a:t>
            </a:r>
            <a:r>
              <a:rPr lang="zh-TW" altLang="en-US" sz="2000" dirty="0" smtClean="0"/>
              <a:t>男</a:t>
            </a:r>
            <a:endParaRPr lang="en-US" altLang="zh-TW" sz="2000" dirty="0" smtClean="0"/>
          </a:p>
          <a:p>
            <a:r>
              <a:rPr lang="en-US" altLang="zh-TW" sz="2000" dirty="0" smtClean="0"/>
              <a:t>&lt;input type=“radio” name=“sex” value=“female”&gt;</a:t>
            </a:r>
            <a:r>
              <a:rPr lang="zh-TW" altLang="en-US" sz="2000" dirty="0" smtClean="0"/>
              <a:t>女</a:t>
            </a:r>
            <a:endParaRPr lang="en-US" altLang="zh-TW" sz="2000" dirty="0" smtClean="0"/>
          </a:p>
          <a:p>
            <a:r>
              <a:rPr lang="en-US" altLang="zh-TW" sz="2000" dirty="0" smtClean="0"/>
              <a:t>&lt;input type=“checkbox” name=“hobby” value=“swimming” checked&gt;</a:t>
            </a:r>
            <a:r>
              <a:rPr lang="zh-TW" altLang="en-US" sz="2000" dirty="0" smtClean="0"/>
              <a:t>游泳</a:t>
            </a:r>
            <a:endParaRPr lang="en-US" altLang="zh-TW" sz="2000" dirty="0" smtClean="0"/>
          </a:p>
          <a:p>
            <a:r>
              <a:rPr lang="en-US" altLang="zh-TW" sz="2000" dirty="0" smtClean="0"/>
              <a:t>&lt;input type=“checkbox” name=“hobby” value=“basketball”&gt;</a:t>
            </a:r>
            <a:r>
              <a:rPr lang="zh-TW" altLang="en-US" sz="2000" dirty="0" smtClean="0"/>
              <a:t>籃</a:t>
            </a:r>
            <a:r>
              <a:rPr lang="zh-TW" altLang="en-US" sz="2000" dirty="0"/>
              <a:t>球</a:t>
            </a:r>
            <a:endParaRPr lang="en-US" altLang="zh-TW" sz="2000" dirty="0" smtClean="0"/>
          </a:p>
          <a:p>
            <a:r>
              <a:rPr lang="en-US" altLang="zh-TW" sz="2000" dirty="0" smtClean="0"/>
              <a:t>&lt;input type=“checkbox” name=“hobby” value=“baseball”&gt;</a:t>
            </a:r>
            <a:r>
              <a:rPr lang="zh-TW" altLang="en-US" sz="2000" dirty="0" smtClean="0"/>
              <a:t>棒</a:t>
            </a:r>
            <a:r>
              <a:rPr lang="zh-TW" altLang="en-US" sz="2000" dirty="0"/>
              <a:t>球</a:t>
            </a:r>
            <a:endParaRPr lang="en-US" altLang="zh-TW" sz="2000" dirty="0" smtClean="0"/>
          </a:p>
          <a:p>
            <a:r>
              <a:rPr lang="en-US" altLang="zh-TW" sz="2000" dirty="0" smtClean="0"/>
              <a:t>&lt;select name=“subject”&gt;</a:t>
            </a:r>
          </a:p>
          <a:p>
            <a:r>
              <a:rPr lang="en-US" altLang="zh-TW" sz="2000" dirty="0" smtClean="0"/>
              <a:t>&lt;option value=“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hinese”&gt;</a:t>
            </a:r>
            <a:r>
              <a:rPr lang="zh-TW" altLang="en-US" sz="2000" dirty="0" smtClean="0"/>
              <a:t>國文</a:t>
            </a:r>
            <a:r>
              <a:rPr lang="en-US" altLang="zh-TW" sz="2000" dirty="0" smtClean="0"/>
              <a:t>&lt;/option&gt;</a:t>
            </a:r>
          </a:p>
          <a:p>
            <a:r>
              <a:rPr lang="en-US" altLang="zh-TW" sz="2000" dirty="0" smtClean="0"/>
              <a:t>&lt;option value=“English”&gt;</a:t>
            </a:r>
            <a:r>
              <a:rPr lang="zh-TW" altLang="en-US" sz="2000" dirty="0" smtClean="0"/>
              <a:t>英文</a:t>
            </a:r>
            <a:r>
              <a:rPr lang="en-US" altLang="zh-TW" sz="2000" dirty="0" smtClean="0"/>
              <a:t>&lt;/option&gt;</a:t>
            </a:r>
          </a:p>
          <a:p>
            <a:r>
              <a:rPr lang="zh-TW" altLang="en-US" sz="2000" dirty="0" smtClean="0"/>
              <a:t>自傳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textarea</a:t>
            </a:r>
            <a:r>
              <a:rPr lang="en-US" altLang="zh-TW" sz="2000" dirty="0" smtClean="0"/>
              <a:t> name=“note” cols=“50” rows=“10”&gt;</a:t>
            </a:r>
          </a:p>
          <a:p>
            <a:r>
              <a:rPr lang="en-US" altLang="zh-TW" sz="2000" dirty="0" smtClean="0"/>
              <a:t>&lt;input type=“submit” value=“</a:t>
            </a:r>
            <a:r>
              <a:rPr lang="zh-TW" altLang="en-US" sz="2000" dirty="0" smtClean="0"/>
              <a:t>送出</a:t>
            </a:r>
            <a:r>
              <a:rPr lang="en-US" altLang="zh-TW" sz="2000" dirty="0" smtClean="0"/>
              <a:t>”&gt;</a:t>
            </a:r>
          </a:p>
          <a:p>
            <a:r>
              <a:rPr lang="en-US" altLang="zh-TW" sz="2000" dirty="0" smtClean="0"/>
              <a:t>&lt;input type=“reset” value=“</a:t>
            </a:r>
            <a:r>
              <a:rPr lang="zh-TW" altLang="en-US" sz="2000" dirty="0" smtClean="0"/>
              <a:t>重</a:t>
            </a:r>
            <a:r>
              <a:rPr lang="zh-TW" altLang="en-US" sz="2000" dirty="0"/>
              <a:t>設</a:t>
            </a:r>
            <a:r>
              <a:rPr lang="en-US" altLang="zh-TW" sz="2000" dirty="0" smtClean="0"/>
              <a:t>”&gt;</a:t>
            </a:r>
          </a:p>
          <a:p>
            <a:r>
              <a:rPr lang="en-US" altLang="zh-TW" sz="2000" dirty="0" smtClean="0"/>
              <a:t>&lt;/body&gt;&lt;/html&gt;</a:t>
            </a:r>
          </a:p>
          <a:p>
            <a:endParaRPr lang="en-US" altLang="zh-TW" sz="2000" dirty="0" smtClean="0"/>
          </a:p>
          <a:p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表單元素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79027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可放在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&lt;head&gt;&lt;script language=“JavaScript”&gt;&lt;/script&gt;&lt;/head</a:t>
            </a:r>
            <a:r>
              <a:rPr lang="en-US" altLang="zh-TW" dirty="0" smtClean="0"/>
              <a:t>&gt;</a:t>
            </a:r>
          </a:p>
          <a:p>
            <a:pPr lvl="2"/>
            <a:r>
              <a:rPr lang="zh-TW" altLang="en-US" dirty="0" smtClean="0"/>
              <a:t>載入</a:t>
            </a:r>
            <a:r>
              <a:rPr lang="zh-TW" altLang="en-US" b="1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內容之前已經完全載入 </a:t>
            </a:r>
            <a:r>
              <a:rPr lang="en-US" altLang="zh-TW" b="1" dirty="0"/>
              <a:t>&lt;head&gt; </a:t>
            </a:r>
            <a:r>
              <a:rPr lang="zh-TW" altLang="en-US" dirty="0"/>
              <a:t>的 </a:t>
            </a:r>
            <a:r>
              <a:rPr lang="en-US" altLang="zh-TW" dirty="0" smtClean="0"/>
              <a:t>JavaScript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&lt;body&gt;&lt;script language=“JavaScript”&gt;&lt;/script&gt;&lt;/body&gt;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&lt;script language=“JavaScript”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=“main.js”&gt;&lt;/script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Object-based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alert(“String”);//window object</a:t>
            </a:r>
          </a:p>
          <a:p>
            <a:pPr lvl="1"/>
            <a:r>
              <a:rPr lang="en-US" altLang="zh-TW" dirty="0" err="1" smtClean="0"/>
              <a:t>document.write</a:t>
            </a:r>
            <a:r>
              <a:rPr lang="en-US" altLang="zh-TW" dirty="0" smtClean="0"/>
              <a:t>(“String</a:t>
            </a:r>
            <a:r>
              <a:rPr lang="en-US" altLang="zh-TW" dirty="0" smtClean="0"/>
              <a:t>”);//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b="1" dirty="0"/>
              <a:t>document</a:t>
            </a:r>
            <a:r>
              <a:rPr lang="en-US" altLang="zh-TW" dirty="0"/>
              <a:t> </a:t>
            </a:r>
            <a:r>
              <a:rPr lang="zh-TW" altLang="en-US" dirty="0" smtClean="0"/>
              <a:t>是</a:t>
            </a:r>
            <a:r>
              <a:rPr lang="zh-TW" altLang="en-US" dirty="0"/>
              <a:t>指</a:t>
            </a:r>
            <a:r>
              <a:rPr lang="zh-TW" altLang="en-US" dirty="0" smtClean="0"/>
              <a:t>顯示</a:t>
            </a:r>
            <a:r>
              <a:rPr lang="zh-TW" altLang="en-US" dirty="0"/>
              <a:t>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en-US" altLang="zh-TW" dirty="0" err="1"/>
              <a:t>document.fgColor</a:t>
            </a:r>
            <a:r>
              <a:rPr lang="en-US" altLang="zh-TW" dirty="0"/>
              <a:t> = "gold"  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document.bgColor</a:t>
            </a:r>
            <a:r>
              <a:rPr lang="en-US" altLang="zh-TW" dirty="0" smtClean="0"/>
              <a:t> </a:t>
            </a:r>
            <a:r>
              <a:rPr lang="en-US" altLang="zh-TW" dirty="0"/>
              <a:t>= "</a:t>
            </a:r>
            <a:r>
              <a:rPr lang="en-US" altLang="zh-TW" dirty="0" smtClean="0"/>
              <a:t>black“;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瀏覽器視窗內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object</a:t>
            </a:r>
            <a:endParaRPr lang="zh-TW" altLang="en-US" dirty="0" smtClean="0"/>
          </a:p>
        </p:txBody>
      </p:sp>
      <p:sp>
        <p:nvSpPr>
          <p:cNvPr id="11267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B1C1BD-0B21-47B9-A23E-94EF39B5EADA}" type="slidenum">
              <a:rPr kumimoji="0" lang="zh-TW" altLang="en-US" sz="1000" smtClean="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zh-TW" altLang="en-US" sz="1000" smtClean="0">
              <a:solidFill>
                <a:srgbClr val="FFFFFF"/>
              </a:solidFill>
              <a:latin typeface="Arial" charset="0"/>
              <a:ea typeface="新細明體" pitchFamily="18" charset="-120"/>
            </a:endParaRPr>
          </a:p>
        </p:txBody>
      </p:sp>
      <p:grpSp>
        <p:nvGrpSpPr>
          <p:cNvPr id="11268" name="群組 11"/>
          <p:cNvGrpSpPr>
            <a:grpSpLocks/>
          </p:cNvGrpSpPr>
          <p:nvPr/>
        </p:nvGrpSpPr>
        <p:grpSpPr bwMode="auto">
          <a:xfrm>
            <a:off x="106363" y="2000250"/>
            <a:ext cx="8929687" cy="3238500"/>
            <a:chOff x="106363" y="2000250"/>
            <a:chExt cx="8929687" cy="3238242"/>
          </a:xfrm>
        </p:grpSpPr>
        <p:pic>
          <p:nvPicPr>
            <p:cNvPr id="112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3" y="2000250"/>
              <a:ext cx="8929687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文字方塊 4"/>
            <p:cNvSpPr txBox="1">
              <a:spLocks noChangeArrowheads="1"/>
            </p:cNvSpPr>
            <p:nvPr/>
          </p:nvSpPr>
          <p:spPr bwMode="auto">
            <a:xfrm>
              <a:off x="683568" y="3933056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瀏覽器</a:t>
              </a:r>
            </a:p>
          </p:txBody>
        </p:sp>
        <p:sp>
          <p:nvSpPr>
            <p:cNvPr id="11271" name="文字方塊 5"/>
            <p:cNvSpPr txBox="1">
              <a:spLocks noChangeArrowheads="1"/>
            </p:cNvSpPr>
            <p:nvPr/>
          </p:nvSpPr>
          <p:spPr bwMode="auto">
            <a:xfrm>
              <a:off x="2843808" y="393305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螢幕</a:t>
              </a:r>
            </a:p>
          </p:txBody>
        </p:sp>
        <p:sp>
          <p:nvSpPr>
            <p:cNvPr id="11272" name="文字方塊 6"/>
            <p:cNvSpPr txBox="1">
              <a:spLocks noChangeArrowheads="1"/>
            </p:cNvSpPr>
            <p:nvPr/>
          </p:nvSpPr>
          <p:spPr bwMode="auto">
            <a:xfrm>
              <a:off x="5580112" y="393305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歷史</a:t>
              </a:r>
            </a:p>
          </p:txBody>
        </p:sp>
        <p:sp>
          <p:nvSpPr>
            <p:cNvPr id="11273" name="文字方塊 7"/>
            <p:cNvSpPr txBox="1">
              <a:spLocks noChangeArrowheads="1"/>
            </p:cNvSpPr>
            <p:nvPr/>
          </p:nvSpPr>
          <p:spPr bwMode="auto">
            <a:xfrm>
              <a:off x="7812360" y="393305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位置</a:t>
              </a:r>
            </a:p>
          </p:txBody>
        </p:sp>
        <p:sp>
          <p:nvSpPr>
            <p:cNvPr id="11274" name="文字方塊 9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文件</a:t>
              </a:r>
            </a:p>
          </p:txBody>
        </p:sp>
        <p:sp>
          <p:nvSpPr>
            <p:cNvPr id="11275" name="文字方塊 10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視窗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大部份程式</a:t>
            </a:r>
            <a:r>
              <a:rPr lang="zh-TW" altLang="en-US" dirty="0" smtClean="0"/>
              <a:t>語言如 </a:t>
            </a:r>
            <a:r>
              <a:rPr lang="en-US" altLang="zh-TW" dirty="0" smtClean="0"/>
              <a:t>C/C</a:t>
            </a:r>
            <a:r>
              <a:rPr lang="en-US" altLang="zh-TW" dirty="0"/>
              <a:t>++</a:t>
            </a:r>
            <a:r>
              <a:rPr lang="zh-TW" altLang="en-US" dirty="0"/>
              <a:t>、 </a:t>
            </a:r>
            <a:r>
              <a:rPr lang="en-US" altLang="zh-TW" dirty="0"/>
              <a:t>Java </a:t>
            </a:r>
            <a:r>
              <a:rPr lang="zh-TW" altLang="en-US" dirty="0"/>
              <a:t>等， 變數的型態是</a:t>
            </a:r>
            <a:r>
              <a:rPr lang="zh-TW" altLang="en-US" dirty="0" smtClean="0"/>
              <a:t>不可隨時</a:t>
            </a:r>
            <a:r>
              <a:rPr lang="zh-TW" altLang="en-US" dirty="0"/>
              <a:t>改變的， </a:t>
            </a:r>
            <a:r>
              <a:rPr lang="zh-TW" altLang="en-US" dirty="0" smtClean="0"/>
              <a:t>定義</a:t>
            </a:r>
            <a:r>
              <a:rPr lang="zh-TW" altLang="en-US" dirty="0"/>
              <a:t>了一個字串型態的變數， </a:t>
            </a:r>
            <a:r>
              <a:rPr lang="zh-TW" altLang="en-US" dirty="0" smtClean="0"/>
              <a:t>只</a:t>
            </a:r>
            <a:r>
              <a:rPr lang="zh-TW" altLang="en-US" dirty="0"/>
              <a:t>可以用它來存取字串型態的資料， 而不可存取其它型態的資料。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JavaScript </a:t>
            </a:r>
            <a:r>
              <a:rPr lang="zh-TW" altLang="en-US" dirty="0"/>
              <a:t>是一種</a:t>
            </a:r>
            <a:r>
              <a:rPr lang="zh-TW" altLang="en-US" b="1" dirty="0"/>
              <a:t>寬鬆型態語言</a:t>
            </a:r>
            <a:r>
              <a:rPr lang="zh-TW" altLang="en-US" dirty="0"/>
              <a:t> </a:t>
            </a:r>
            <a:r>
              <a:rPr lang="en-US" altLang="zh-TW" dirty="0"/>
              <a:t>(Loosely Typed Language)</a:t>
            </a:r>
            <a:r>
              <a:rPr lang="zh-TW" altLang="en-US" dirty="0"/>
              <a:t>， 即是說變數的型態是可以隨時改變的。</a:t>
            </a:r>
          </a:p>
          <a:p>
            <a:pPr lvl="1"/>
            <a:r>
              <a:rPr lang="zh-TW" altLang="en-US" dirty="0"/>
              <a:t>好處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</a:t>
            </a:r>
            <a:r>
              <a:rPr lang="zh-TW" altLang="en-US" dirty="0"/>
              <a:t>須定義太多變數；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</a:t>
            </a:r>
            <a:r>
              <a:rPr lang="zh-TW" altLang="en-US" dirty="0"/>
              <a:t>須牢記那一個變數是那一種型態；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</a:t>
            </a:r>
            <a:r>
              <a:rPr lang="zh-TW" altLang="en-US" dirty="0"/>
              <a:t>須寫太多東西來轉換資料型態， 因為 </a:t>
            </a:r>
            <a:r>
              <a:rPr lang="en-US" altLang="zh-TW" dirty="0"/>
              <a:t>JavaScript </a:t>
            </a:r>
            <a:r>
              <a:rPr lang="zh-TW" altLang="en-US" dirty="0"/>
              <a:t>會自動判斷你想用的資料型態。</a:t>
            </a:r>
          </a:p>
          <a:p>
            <a:pPr lvl="1"/>
            <a:r>
              <a:rPr lang="zh-TW" altLang="en-US" dirty="0"/>
              <a:t>壞處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雖然 </a:t>
            </a:r>
            <a:r>
              <a:rPr lang="en-US" altLang="zh-TW" dirty="0"/>
              <a:t>JavaScript </a:t>
            </a:r>
            <a:r>
              <a:rPr lang="zh-TW" altLang="en-US" dirty="0"/>
              <a:t>會自動判斷你想用的資料型態， 但有時未必是你心目中想用的那一種型態， 例如你想做整數型態的運算， 它郤做了字串型態的運算。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變數，資料型態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=30;  </a:t>
            </a: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name=“</a:t>
            </a:r>
            <a:r>
              <a:rPr lang="en-US" altLang="zh-TW" sz="2400" dirty="0" err="1"/>
              <a:t>kclin</a:t>
            </a:r>
            <a:r>
              <a:rPr lang="en-US" altLang="zh-TW" sz="2400" dirty="0"/>
              <a:t>”;</a:t>
            </a:r>
            <a:br>
              <a:rPr lang="en-US" altLang="zh-TW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34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</a:t>
            </a:r>
            <a:r>
              <a:rPr lang="en-US" altLang="zh-TW" dirty="0" smtClean="0"/>
              <a:t>java)</a:t>
            </a:r>
            <a:endParaRPr lang="en-US" altLang="zh-TW" dirty="0"/>
          </a:p>
          <a:p>
            <a:pPr lvl="1"/>
            <a:r>
              <a:rPr lang="zh-TW" altLang="en-US" dirty="0"/>
              <a:t>運算子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流程控制</a:t>
            </a:r>
            <a:r>
              <a:rPr lang="en-US" altLang="zh-TW" dirty="0" smtClean="0"/>
              <a:t>(if</a:t>
            </a:r>
            <a:r>
              <a:rPr lang="en-US" altLang="zh-TW" dirty="0"/>
              <a:t>, else, </a:t>
            </a:r>
            <a:r>
              <a:rPr lang="en-US" altLang="zh-TW" dirty="0" smtClean="0"/>
              <a:t>for, while,…)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函數 </a:t>
            </a:r>
            <a:r>
              <a:rPr lang="en-US" altLang="zh-TW" dirty="0" smtClean="0"/>
              <a:t>function</a:t>
            </a:r>
            <a:r>
              <a:rPr lang="en-US" altLang="zh-TW" dirty="0"/>
              <a:t> </a:t>
            </a:r>
            <a:r>
              <a:rPr lang="en-US" altLang="zh-TW" i="1" dirty="0" err="1"/>
              <a:t>function_name</a:t>
            </a:r>
            <a:r>
              <a:rPr lang="en-US" altLang="zh-TW" dirty="0"/>
              <a:t>()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 // </a:t>
            </a:r>
            <a:r>
              <a:rPr lang="zh-TW" altLang="en-US" dirty="0"/>
              <a:t>在大括號的範圍內寫入程序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}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陣列</a:t>
            </a:r>
            <a:r>
              <a:rPr lang="en-US" altLang="zh-TW" dirty="0" smtClean="0"/>
              <a:t>(Array)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3/14 homework</a:t>
            </a:r>
            <a:r>
              <a:rPr lang="zh-TW" altLang="en-US" dirty="0" smtClean="0"/>
              <a:t>，比較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語法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93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1011</TotalTime>
  <Words>1804</Words>
  <Application>Microsoft Office PowerPoint</Application>
  <PresentationFormat>如螢幕大小 (4:3)</PresentationFormat>
  <Paragraphs>325</Paragraphs>
  <Slides>35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波形</vt:lpstr>
      <vt:lpstr>Javascript</vt:lpstr>
      <vt:lpstr>HTML (Hypertext Markup Language)</vt:lpstr>
      <vt:lpstr>HTML 元素</vt:lpstr>
      <vt:lpstr>資料輸出(報表及排版)</vt:lpstr>
      <vt:lpstr>資料輸入(表單元素)</vt:lpstr>
      <vt:lpstr>JavaScript</vt:lpstr>
      <vt:lpstr>瀏覽器視窗內的object</vt:lpstr>
      <vt:lpstr>變數，資料型態 var num=30;  var name=“kclin”; </vt:lpstr>
      <vt:lpstr>PowerPoint 簡報</vt:lpstr>
      <vt:lpstr>JavaScript-event driven</vt:lpstr>
      <vt:lpstr>PowerPoint 簡報</vt:lpstr>
      <vt:lpstr>Document Object Model(DOM) 文件物件模型</vt:lpstr>
      <vt:lpstr>Document Object Model (DOM)</vt:lpstr>
      <vt:lpstr>HTML v.s. DOM</vt:lpstr>
      <vt:lpstr>瀏覽器視窗內的DOM</vt:lpstr>
      <vt:lpstr>瀏覽器視窗內的DOM</vt:lpstr>
      <vt:lpstr>DOM 物件階層</vt:lpstr>
      <vt:lpstr>DOM 物件階層</vt:lpstr>
      <vt:lpstr>物件參照方式 （Object Reference）</vt:lpstr>
      <vt:lpstr>DOM物件命名規則</vt:lpstr>
      <vt:lpstr>節點物件取得方式</vt:lpstr>
      <vt:lpstr>PowerPoint 簡報</vt:lpstr>
      <vt:lpstr>更改元素內容(innerHTML)</vt:lpstr>
      <vt:lpstr>document 物件-集合物件</vt:lpstr>
      <vt:lpstr>PowerPoint 簡報</vt:lpstr>
      <vt:lpstr>課堂練習-互動式履歷表</vt:lpstr>
      <vt:lpstr>DOM之節點操作</vt:lpstr>
      <vt:lpstr>動態增刪節點</vt:lpstr>
      <vt:lpstr>PowerPoint 簡報</vt:lpstr>
      <vt:lpstr>新增節點</vt:lpstr>
      <vt:lpstr>插入節點</vt:lpstr>
      <vt:lpstr>PowerPoint 簡報</vt:lpstr>
      <vt:lpstr>顯示節點</vt:lpstr>
      <vt:lpstr>刪除節點</vt:lpstr>
      <vt:lpstr>3/14 homework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Javascript</dc:title>
  <dc:creator>kclin</dc:creator>
  <cp:lastModifiedBy>KC Lin</cp:lastModifiedBy>
  <cp:revision>91</cp:revision>
  <dcterms:created xsi:type="dcterms:W3CDTF">2012-09-25T04:22:32Z</dcterms:created>
  <dcterms:modified xsi:type="dcterms:W3CDTF">2017-03-14T05:15:50Z</dcterms:modified>
</cp:coreProperties>
</file>