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1" r:id="rId4"/>
    <p:sldId id="259" r:id="rId5"/>
    <p:sldId id="267" r:id="rId6"/>
    <p:sldId id="257" r:id="rId7"/>
    <p:sldId id="260" r:id="rId8"/>
    <p:sldId id="262" r:id="rId9"/>
    <p:sldId id="268" r:id="rId10"/>
    <p:sldId id="263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arca Bayona, Carlos" initials="ABC" lastIdx="1" clrIdx="0">
    <p:extLst/>
  </p:cmAuthor>
  <p:cmAuthor id="2" name="Abarca Bayona, Carlos" initials="ABC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29"/>
    <p:restoredTop sz="94613"/>
  </p:normalViewPr>
  <p:slideViewPr>
    <p:cSldViewPr snapToGrid="0" snapToObjects="1">
      <p:cViewPr>
        <p:scale>
          <a:sx n="112" d="100"/>
          <a:sy n="112" d="100"/>
        </p:scale>
        <p:origin x="-3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25T15:02:14.479" idx="1">
    <p:pos x="5119" y="1008"/>
    <p:text>Remember that in Python Boolean values are Capitalised: True / False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BC15C9-F4AD-3C4A-ACD6-65D7E506D619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3B4F3C6-44B1-A84E-9747-F1C3775C29A7}">
      <dgm:prSet phldrT="[Text]"/>
      <dgm:spPr/>
      <dgm:t>
        <a:bodyPr/>
        <a:lstStyle/>
        <a:p>
          <a:r>
            <a:rPr lang="en-GB" dirty="0" smtClean="0"/>
            <a:t>Database</a:t>
          </a:r>
          <a:endParaRPr lang="en-GB" dirty="0"/>
        </a:p>
      </dgm:t>
    </dgm:pt>
    <dgm:pt modelId="{FF95DF82-0DA5-F54B-947D-0BD940B58AB6}" type="parTrans" cxnId="{B8CC9148-16D6-7244-9405-1FEB776902F8}">
      <dgm:prSet/>
      <dgm:spPr/>
      <dgm:t>
        <a:bodyPr/>
        <a:lstStyle/>
        <a:p>
          <a:endParaRPr lang="en-GB"/>
        </a:p>
      </dgm:t>
    </dgm:pt>
    <dgm:pt modelId="{658D95A0-0030-C245-B0C0-C7233EF7AEAA}" type="sibTrans" cxnId="{B8CC9148-16D6-7244-9405-1FEB776902F8}">
      <dgm:prSet/>
      <dgm:spPr/>
      <dgm:t>
        <a:bodyPr/>
        <a:lstStyle/>
        <a:p>
          <a:endParaRPr lang="en-GB"/>
        </a:p>
      </dgm:t>
    </dgm:pt>
    <dgm:pt modelId="{A34A646E-AB9B-2B40-8CF9-3709E9853196}">
      <dgm:prSet phldrT="[Text]"/>
      <dgm:spPr/>
      <dgm:t>
        <a:bodyPr/>
        <a:lstStyle/>
        <a:p>
          <a:r>
            <a:rPr lang="en-GB" dirty="0" smtClean="0"/>
            <a:t>Collection</a:t>
          </a:r>
          <a:endParaRPr lang="en-GB" dirty="0"/>
        </a:p>
      </dgm:t>
    </dgm:pt>
    <dgm:pt modelId="{25E0C650-E7E7-8948-8D7E-9B03ABF44F25}" type="parTrans" cxnId="{A6C899AA-FA3E-2249-8CA9-25C94CFBF63F}">
      <dgm:prSet/>
      <dgm:spPr/>
      <dgm:t>
        <a:bodyPr/>
        <a:lstStyle/>
        <a:p>
          <a:endParaRPr lang="en-GB"/>
        </a:p>
      </dgm:t>
    </dgm:pt>
    <dgm:pt modelId="{C57B2FBE-9AC1-0549-9C4D-A21C2351D038}" type="sibTrans" cxnId="{A6C899AA-FA3E-2249-8CA9-25C94CFBF63F}">
      <dgm:prSet/>
      <dgm:spPr/>
      <dgm:t>
        <a:bodyPr/>
        <a:lstStyle/>
        <a:p>
          <a:endParaRPr lang="en-GB"/>
        </a:p>
      </dgm:t>
    </dgm:pt>
    <dgm:pt modelId="{52DC0940-3988-AD40-9854-D689B4E2D73B}">
      <dgm:prSet phldrT="[Text]"/>
      <dgm:spPr/>
      <dgm:t>
        <a:bodyPr/>
        <a:lstStyle/>
        <a:p>
          <a:r>
            <a:rPr lang="en-GB" dirty="0" smtClean="0"/>
            <a:t>Document</a:t>
          </a:r>
          <a:endParaRPr lang="en-GB" dirty="0"/>
        </a:p>
      </dgm:t>
    </dgm:pt>
    <dgm:pt modelId="{E87D02CB-F7EA-3D43-920A-7665B748D567}" type="parTrans" cxnId="{870DE531-F949-0941-A986-C1B305E4AB46}">
      <dgm:prSet/>
      <dgm:spPr/>
      <dgm:t>
        <a:bodyPr/>
        <a:lstStyle/>
        <a:p>
          <a:endParaRPr lang="en-GB"/>
        </a:p>
      </dgm:t>
    </dgm:pt>
    <dgm:pt modelId="{D564D512-F0AD-744B-A32E-0E392F036BBB}" type="sibTrans" cxnId="{870DE531-F949-0941-A986-C1B305E4AB46}">
      <dgm:prSet/>
      <dgm:spPr/>
      <dgm:t>
        <a:bodyPr/>
        <a:lstStyle/>
        <a:p>
          <a:endParaRPr lang="en-GB"/>
        </a:p>
      </dgm:t>
    </dgm:pt>
    <dgm:pt modelId="{081C73B1-78B5-324D-95C0-E6EC1F32E0BD}" type="pres">
      <dgm:prSet presAssocID="{D5BC15C9-F4AD-3C4A-ACD6-65D7E506D61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A2A739D-4EE7-1D4C-827C-24220E4FC53D}" type="pres">
      <dgm:prSet presAssocID="{43B4F3C6-44B1-A84E-9747-F1C3775C29A7}" presName="root1" presStyleCnt="0"/>
      <dgm:spPr/>
    </dgm:pt>
    <dgm:pt modelId="{E450102B-A94D-994D-B01D-3D49553606AC}" type="pres">
      <dgm:prSet presAssocID="{43B4F3C6-44B1-A84E-9747-F1C3775C29A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79AACA4-F166-C04F-AFE0-6B7D8E82E59F}" type="pres">
      <dgm:prSet presAssocID="{43B4F3C6-44B1-A84E-9747-F1C3775C29A7}" presName="level2hierChild" presStyleCnt="0"/>
      <dgm:spPr/>
    </dgm:pt>
    <dgm:pt modelId="{37A76236-81C8-644B-AC7A-9F00E201D938}" type="pres">
      <dgm:prSet presAssocID="{25E0C650-E7E7-8948-8D7E-9B03ABF44F25}" presName="conn2-1" presStyleLbl="parChTrans1D2" presStyleIdx="0" presStyleCnt="1"/>
      <dgm:spPr/>
      <dgm:t>
        <a:bodyPr/>
        <a:lstStyle/>
        <a:p>
          <a:endParaRPr lang="en-GB"/>
        </a:p>
      </dgm:t>
    </dgm:pt>
    <dgm:pt modelId="{611F18DD-5628-E147-8044-AD85D49505E1}" type="pres">
      <dgm:prSet presAssocID="{25E0C650-E7E7-8948-8D7E-9B03ABF44F25}" presName="connTx" presStyleLbl="parChTrans1D2" presStyleIdx="0" presStyleCnt="1"/>
      <dgm:spPr/>
      <dgm:t>
        <a:bodyPr/>
        <a:lstStyle/>
        <a:p>
          <a:endParaRPr lang="en-GB"/>
        </a:p>
      </dgm:t>
    </dgm:pt>
    <dgm:pt modelId="{1B5B8539-8DD8-8043-8D49-5507A7366583}" type="pres">
      <dgm:prSet presAssocID="{A34A646E-AB9B-2B40-8CF9-3709E9853196}" presName="root2" presStyleCnt="0"/>
      <dgm:spPr/>
    </dgm:pt>
    <dgm:pt modelId="{FA1BC683-4CDD-D24E-9549-6A2B681F27BC}" type="pres">
      <dgm:prSet presAssocID="{A34A646E-AB9B-2B40-8CF9-3709E9853196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8911E28-A993-E64D-AC0F-D4104D060DCE}" type="pres">
      <dgm:prSet presAssocID="{A34A646E-AB9B-2B40-8CF9-3709E9853196}" presName="level3hierChild" presStyleCnt="0"/>
      <dgm:spPr/>
    </dgm:pt>
    <dgm:pt modelId="{5769DCFC-AA5A-3E49-8D35-2DF514392DB3}" type="pres">
      <dgm:prSet presAssocID="{E87D02CB-F7EA-3D43-920A-7665B748D567}" presName="conn2-1" presStyleLbl="parChTrans1D3" presStyleIdx="0" presStyleCnt="1"/>
      <dgm:spPr/>
      <dgm:t>
        <a:bodyPr/>
        <a:lstStyle/>
        <a:p>
          <a:endParaRPr lang="en-GB"/>
        </a:p>
      </dgm:t>
    </dgm:pt>
    <dgm:pt modelId="{DED044CB-26C8-F243-AFC8-E1FDE82A40D6}" type="pres">
      <dgm:prSet presAssocID="{E87D02CB-F7EA-3D43-920A-7665B748D567}" presName="connTx" presStyleLbl="parChTrans1D3" presStyleIdx="0" presStyleCnt="1"/>
      <dgm:spPr/>
      <dgm:t>
        <a:bodyPr/>
        <a:lstStyle/>
        <a:p>
          <a:endParaRPr lang="en-GB"/>
        </a:p>
      </dgm:t>
    </dgm:pt>
    <dgm:pt modelId="{6BC0D45C-3B17-4346-B5BA-35581A2114FA}" type="pres">
      <dgm:prSet presAssocID="{52DC0940-3988-AD40-9854-D689B4E2D73B}" presName="root2" presStyleCnt="0"/>
      <dgm:spPr/>
    </dgm:pt>
    <dgm:pt modelId="{675DAA99-900E-844F-A9BA-379FD1CBD02F}" type="pres">
      <dgm:prSet presAssocID="{52DC0940-3988-AD40-9854-D689B4E2D73B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1609779-9A30-9243-92FF-6C83B672769E}" type="pres">
      <dgm:prSet presAssocID="{52DC0940-3988-AD40-9854-D689B4E2D73B}" presName="level3hierChild" presStyleCnt="0"/>
      <dgm:spPr/>
    </dgm:pt>
  </dgm:ptLst>
  <dgm:cxnLst>
    <dgm:cxn modelId="{2A898B31-85F8-3844-963A-E51B60286EA5}" type="presOf" srcId="{25E0C650-E7E7-8948-8D7E-9B03ABF44F25}" destId="{37A76236-81C8-644B-AC7A-9F00E201D938}" srcOrd="0" destOrd="0" presId="urn:microsoft.com/office/officeart/2005/8/layout/hierarchy2"/>
    <dgm:cxn modelId="{870DE531-F949-0941-A986-C1B305E4AB46}" srcId="{A34A646E-AB9B-2B40-8CF9-3709E9853196}" destId="{52DC0940-3988-AD40-9854-D689B4E2D73B}" srcOrd="0" destOrd="0" parTransId="{E87D02CB-F7EA-3D43-920A-7665B748D567}" sibTransId="{D564D512-F0AD-744B-A32E-0E392F036BBB}"/>
    <dgm:cxn modelId="{9FE0FA7C-8AC0-A041-8AC7-7849D2331ED8}" type="presOf" srcId="{E87D02CB-F7EA-3D43-920A-7665B748D567}" destId="{5769DCFC-AA5A-3E49-8D35-2DF514392DB3}" srcOrd="0" destOrd="0" presId="urn:microsoft.com/office/officeart/2005/8/layout/hierarchy2"/>
    <dgm:cxn modelId="{7CEB56EF-26A0-2541-A165-E299B65283D6}" type="presOf" srcId="{43B4F3C6-44B1-A84E-9747-F1C3775C29A7}" destId="{E450102B-A94D-994D-B01D-3D49553606AC}" srcOrd="0" destOrd="0" presId="urn:microsoft.com/office/officeart/2005/8/layout/hierarchy2"/>
    <dgm:cxn modelId="{88BD3C86-9C78-E645-98C4-F264F92D54E0}" type="presOf" srcId="{25E0C650-E7E7-8948-8D7E-9B03ABF44F25}" destId="{611F18DD-5628-E147-8044-AD85D49505E1}" srcOrd="1" destOrd="0" presId="urn:microsoft.com/office/officeart/2005/8/layout/hierarchy2"/>
    <dgm:cxn modelId="{2EF27473-5B45-B84F-8BD7-7B23B0B4C0BB}" type="presOf" srcId="{D5BC15C9-F4AD-3C4A-ACD6-65D7E506D619}" destId="{081C73B1-78B5-324D-95C0-E6EC1F32E0BD}" srcOrd="0" destOrd="0" presId="urn:microsoft.com/office/officeart/2005/8/layout/hierarchy2"/>
    <dgm:cxn modelId="{A6C899AA-FA3E-2249-8CA9-25C94CFBF63F}" srcId="{43B4F3C6-44B1-A84E-9747-F1C3775C29A7}" destId="{A34A646E-AB9B-2B40-8CF9-3709E9853196}" srcOrd="0" destOrd="0" parTransId="{25E0C650-E7E7-8948-8D7E-9B03ABF44F25}" sibTransId="{C57B2FBE-9AC1-0549-9C4D-A21C2351D038}"/>
    <dgm:cxn modelId="{B8CC9148-16D6-7244-9405-1FEB776902F8}" srcId="{D5BC15C9-F4AD-3C4A-ACD6-65D7E506D619}" destId="{43B4F3C6-44B1-A84E-9747-F1C3775C29A7}" srcOrd="0" destOrd="0" parTransId="{FF95DF82-0DA5-F54B-947D-0BD940B58AB6}" sibTransId="{658D95A0-0030-C245-B0C0-C7233EF7AEAA}"/>
    <dgm:cxn modelId="{A711EF16-9A06-0245-A4AB-AF2A8D0FF4CF}" type="presOf" srcId="{52DC0940-3988-AD40-9854-D689B4E2D73B}" destId="{675DAA99-900E-844F-A9BA-379FD1CBD02F}" srcOrd="0" destOrd="0" presId="urn:microsoft.com/office/officeart/2005/8/layout/hierarchy2"/>
    <dgm:cxn modelId="{5106EFB3-C67F-5841-86FF-8361BBFFEA3A}" type="presOf" srcId="{A34A646E-AB9B-2B40-8CF9-3709E9853196}" destId="{FA1BC683-4CDD-D24E-9549-6A2B681F27BC}" srcOrd="0" destOrd="0" presId="urn:microsoft.com/office/officeart/2005/8/layout/hierarchy2"/>
    <dgm:cxn modelId="{7F6457C8-4810-4543-8F2C-6554DBF2390C}" type="presOf" srcId="{E87D02CB-F7EA-3D43-920A-7665B748D567}" destId="{DED044CB-26C8-F243-AFC8-E1FDE82A40D6}" srcOrd="1" destOrd="0" presId="urn:microsoft.com/office/officeart/2005/8/layout/hierarchy2"/>
    <dgm:cxn modelId="{013C0039-7668-2842-876B-F9841774375D}" type="presParOf" srcId="{081C73B1-78B5-324D-95C0-E6EC1F32E0BD}" destId="{7A2A739D-4EE7-1D4C-827C-24220E4FC53D}" srcOrd="0" destOrd="0" presId="urn:microsoft.com/office/officeart/2005/8/layout/hierarchy2"/>
    <dgm:cxn modelId="{71A180B1-10DC-4343-83BF-78BD73A800CF}" type="presParOf" srcId="{7A2A739D-4EE7-1D4C-827C-24220E4FC53D}" destId="{E450102B-A94D-994D-B01D-3D49553606AC}" srcOrd="0" destOrd="0" presId="urn:microsoft.com/office/officeart/2005/8/layout/hierarchy2"/>
    <dgm:cxn modelId="{339779F9-EA75-274F-A6BE-8876EC1E96CA}" type="presParOf" srcId="{7A2A739D-4EE7-1D4C-827C-24220E4FC53D}" destId="{C79AACA4-F166-C04F-AFE0-6B7D8E82E59F}" srcOrd="1" destOrd="0" presId="urn:microsoft.com/office/officeart/2005/8/layout/hierarchy2"/>
    <dgm:cxn modelId="{3AE70566-330E-824B-A7A8-9D55FEC3D67F}" type="presParOf" srcId="{C79AACA4-F166-C04F-AFE0-6B7D8E82E59F}" destId="{37A76236-81C8-644B-AC7A-9F00E201D938}" srcOrd="0" destOrd="0" presId="urn:microsoft.com/office/officeart/2005/8/layout/hierarchy2"/>
    <dgm:cxn modelId="{D7E43748-FE8D-D243-BC48-1ED2E6F5F012}" type="presParOf" srcId="{37A76236-81C8-644B-AC7A-9F00E201D938}" destId="{611F18DD-5628-E147-8044-AD85D49505E1}" srcOrd="0" destOrd="0" presId="urn:microsoft.com/office/officeart/2005/8/layout/hierarchy2"/>
    <dgm:cxn modelId="{03B6363B-0C3A-524E-83BC-049A2ADEF169}" type="presParOf" srcId="{C79AACA4-F166-C04F-AFE0-6B7D8E82E59F}" destId="{1B5B8539-8DD8-8043-8D49-5507A7366583}" srcOrd="1" destOrd="0" presId="urn:microsoft.com/office/officeart/2005/8/layout/hierarchy2"/>
    <dgm:cxn modelId="{A39EF0F3-A5C9-BA44-A73F-C00EFA94DD4E}" type="presParOf" srcId="{1B5B8539-8DD8-8043-8D49-5507A7366583}" destId="{FA1BC683-4CDD-D24E-9549-6A2B681F27BC}" srcOrd="0" destOrd="0" presId="urn:microsoft.com/office/officeart/2005/8/layout/hierarchy2"/>
    <dgm:cxn modelId="{91DE84C0-05BF-1546-BD07-F86C2E670191}" type="presParOf" srcId="{1B5B8539-8DD8-8043-8D49-5507A7366583}" destId="{18911E28-A993-E64D-AC0F-D4104D060DCE}" srcOrd="1" destOrd="0" presId="urn:microsoft.com/office/officeart/2005/8/layout/hierarchy2"/>
    <dgm:cxn modelId="{2973D080-E47D-4845-B949-E36BBC66111A}" type="presParOf" srcId="{18911E28-A993-E64D-AC0F-D4104D060DCE}" destId="{5769DCFC-AA5A-3E49-8D35-2DF514392DB3}" srcOrd="0" destOrd="0" presId="urn:microsoft.com/office/officeart/2005/8/layout/hierarchy2"/>
    <dgm:cxn modelId="{333BE1CF-49D2-D649-8304-A6E5BC678537}" type="presParOf" srcId="{5769DCFC-AA5A-3E49-8D35-2DF514392DB3}" destId="{DED044CB-26C8-F243-AFC8-E1FDE82A40D6}" srcOrd="0" destOrd="0" presId="urn:microsoft.com/office/officeart/2005/8/layout/hierarchy2"/>
    <dgm:cxn modelId="{B340F33F-608F-ED46-951F-8EB18EEDAC69}" type="presParOf" srcId="{18911E28-A993-E64D-AC0F-D4104D060DCE}" destId="{6BC0D45C-3B17-4346-B5BA-35581A2114FA}" srcOrd="1" destOrd="0" presId="urn:microsoft.com/office/officeart/2005/8/layout/hierarchy2"/>
    <dgm:cxn modelId="{F9B13839-092C-924A-9CC7-9328BA8BE8BC}" type="presParOf" srcId="{6BC0D45C-3B17-4346-B5BA-35581A2114FA}" destId="{675DAA99-900E-844F-A9BA-379FD1CBD02F}" srcOrd="0" destOrd="0" presId="urn:microsoft.com/office/officeart/2005/8/layout/hierarchy2"/>
    <dgm:cxn modelId="{1C828914-E8D2-4241-8AAD-64EC7F240C20}" type="presParOf" srcId="{6BC0D45C-3B17-4346-B5BA-35581A2114FA}" destId="{41609779-9A30-9243-92FF-6C83B672769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0102B-A94D-994D-B01D-3D49553606AC}">
      <dsp:nvSpPr>
        <dsp:cNvPr id="0" name=""/>
        <dsp:cNvSpPr/>
      </dsp:nvSpPr>
      <dsp:spPr>
        <a:xfrm>
          <a:off x="374" y="1482607"/>
          <a:ext cx="1299046" cy="649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Database</a:t>
          </a:r>
          <a:endParaRPr lang="en-GB" sz="1800" kern="1200" dirty="0"/>
        </a:p>
      </dsp:txBody>
      <dsp:txXfrm>
        <a:off x="19398" y="1501631"/>
        <a:ext cx="1260998" cy="611475"/>
      </dsp:txXfrm>
    </dsp:sp>
    <dsp:sp modelId="{37A76236-81C8-644B-AC7A-9F00E201D938}">
      <dsp:nvSpPr>
        <dsp:cNvPr id="0" name=""/>
        <dsp:cNvSpPr/>
      </dsp:nvSpPr>
      <dsp:spPr>
        <a:xfrm>
          <a:off x="1299420" y="1791197"/>
          <a:ext cx="519618" cy="32343"/>
        </a:xfrm>
        <a:custGeom>
          <a:avLst/>
          <a:gdLst/>
          <a:ahLst/>
          <a:cxnLst/>
          <a:rect l="0" t="0" r="0" b="0"/>
          <a:pathLst>
            <a:path>
              <a:moveTo>
                <a:pt x="0" y="16171"/>
              </a:moveTo>
              <a:lnTo>
                <a:pt x="519618" y="1617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546239" y="1794378"/>
        <a:ext cx="25980" cy="25980"/>
      </dsp:txXfrm>
    </dsp:sp>
    <dsp:sp modelId="{FA1BC683-4CDD-D24E-9549-6A2B681F27BC}">
      <dsp:nvSpPr>
        <dsp:cNvPr id="0" name=""/>
        <dsp:cNvSpPr/>
      </dsp:nvSpPr>
      <dsp:spPr>
        <a:xfrm>
          <a:off x="1819039" y="1482607"/>
          <a:ext cx="1299046" cy="649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Collection</a:t>
          </a:r>
          <a:endParaRPr lang="en-GB" sz="1800" kern="1200" dirty="0"/>
        </a:p>
      </dsp:txBody>
      <dsp:txXfrm>
        <a:off x="1838063" y="1501631"/>
        <a:ext cx="1260998" cy="611475"/>
      </dsp:txXfrm>
    </dsp:sp>
    <dsp:sp modelId="{5769DCFC-AA5A-3E49-8D35-2DF514392DB3}">
      <dsp:nvSpPr>
        <dsp:cNvPr id="0" name=""/>
        <dsp:cNvSpPr/>
      </dsp:nvSpPr>
      <dsp:spPr>
        <a:xfrm>
          <a:off x="3118085" y="1791197"/>
          <a:ext cx="519618" cy="32343"/>
        </a:xfrm>
        <a:custGeom>
          <a:avLst/>
          <a:gdLst/>
          <a:ahLst/>
          <a:cxnLst/>
          <a:rect l="0" t="0" r="0" b="0"/>
          <a:pathLst>
            <a:path>
              <a:moveTo>
                <a:pt x="0" y="16171"/>
              </a:moveTo>
              <a:lnTo>
                <a:pt x="519618" y="16171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364904" y="1794378"/>
        <a:ext cx="25980" cy="25980"/>
      </dsp:txXfrm>
    </dsp:sp>
    <dsp:sp modelId="{675DAA99-900E-844F-A9BA-379FD1CBD02F}">
      <dsp:nvSpPr>
        <dsp:cNvPr id="0" name=""/>
        <dsp:cNvSpPr/>
      </dsp:nvSpPr>
      <dsp:spPr>
        <a:xfrm>
          <a:off x="3637704" y="1482607"/>
          <a:ext cx="1299046" cy="649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Document</a:t>
          </a:r>
          <a:endParaRPr lang="en-GB" sz="1800" kern="1200" dirty="0"/>
        </a:p>
      </dsp:txBody>
      <dsp:txXfrm>
        <a:off x="3656728" y="1501631"/>
        <a:ext cx="1260998" cy="611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9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3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11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00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0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7260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3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3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6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0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0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2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3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5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0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26AADD2-272F-3D4C-AA72-A10290954507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81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13</a:t>
            </a:r>
          </a:p>
          <a:p>
            <a:r>
              <a:rPr lang="en-US" dirty="0" smtClean="0"/>
              <a:t>MongoDB CRUD Operations</a:t>
            </a:r>
          </a:p>
          <a:p>
            <a:r>
              <a:rPr lang="en-US" smtClean="0"/>
              <a:t>Read –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Operators - comparison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027001"/>
              </p:ext>
            </p:extLst>
          </p:nvPr>
        </p:nvGraphicFramePr>
        <p:xfrm>
          <a:off x="906896" y="474213"/>
          <a:ext cx="7455311" cy="4230294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830119"/>
                <a:gridCol w="3312596"/>
                <a:gridCol w="3312596"/>
              </a:tblGrid>
              <a:tr h="240983">
                <a:tc>
                  <a:txBody>
                    <a:bodyPr/>
                    <a:lstStyle/>
                    <a:p>
                      <a:r>
                        <a:rPr lang="en-US" sz="1800" b="1" dirty="0"/>
                        <a:t>Name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Description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Syntax</a:t>
                      </a:r>
                      <a:endParaRPr lang="en-US" sz="1800" b="1" dirty="0"/>
                    </a:p>
                  </a:txBody>
                  <a:tcPr marL="60246" marR="60246" marT="30123" marB="30123" anchor="ctr"/>
                </a:tc>
              </a:tr>
              <a:tr h="4217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eq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values that are equal to a specified value.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</a:t>
                      </a:r>
                      <a:r>
                        <a:rPr lang="en-US" sz="1400" i="1" dirty="0" smtClean="0"/>
                        <a:t>key</a:t>
                      </a:r>
                      <a:r>
                        <a:rPr lang="en-US" sz="1400" dirty="0" smtClean="0"/>
                        <a:t>”: {“$</a:t>
                      </a:r>
                      <a:r>
                        <a:rPr lang="en-US" sz="1400" dirty="0" err="1" smtClean="0"/>
                        <a:t>eq</a:t>
                      </a:r>
                      <a:r>
                        <a:rPr lang="en-US" sz="1400" dirty="0" smtClean="0"/>
                        <a:t>”: </a:t>
                      </a:r>
                      <a:r>
                        <a:rPr lang="en-US" sz="1400" i="1" dirty="0" smtClean="0"/>
                        <a:t>value</a:t>
                      </a:r>
                      <a:r>
                        <a:rPr lang="en-US" sz="1400" dirty="0" smtClean="0"/>
                        <a:t>}</a:t>
                      </a:r>
                      <a:endParaRPr lang="en-US" sz="1400" dirty="0"/>
                    </a:p>
                  </a:txBody>
                  <a:tcPr marL="60246" marR="60246" marT="30123" marB="30123" anchor="ctr"/>
                </a:tc>
              </a:tr>
              <a:tr h="4217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gt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values that are greater than a specified value.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</a:t>
                      </a:r>
                      <a:r>
                        <a:rPr lang="en-US" sz="1400" i="1" dirty="0" smtClean="0"/>
                        <a:t>key</a:t>
                      </a:r>
                      <a:r>
                        <a:rPr lang="en-US" sz="1400" dirty="0" smtClean="0"/>
                        <a:t>”: {“$</a:t>
                      </a:r>
                      <a:r>
                        <a:rPr lang="en-US" sz="1400" dirty="0" err="1" smtClean="0"/>
                        <a:t>gt</a:t>
                      </a:r>
                      <a:r>
                        <a:rPr lang="en-US" sz="1400" dirty="0" smtClean="0"/>
                        <a:t>”: </a:t>
                      </a:r>
                      <a:r>
                        <a:rPr lang="en-US" sz="1400" i="1" dirty="0" smtClean="0"/>
                        <a:t>value</a:t>
                      </a:r>
                      <a:r>
                        <a:rPr lang="en-US" sz="1400" dirty="0" smtClean="0"/>
                        <a:t>}</a:t>
                      </a:r>
                    </a:p>
                    <a:p>
                      <a:endParaRPr lang="en-US" sz="1400" dirty="0"/>
                    </a:p>
                  </a:txBody>
                  <a:tcPr marL="60246" marR="60246" marT="30123" marB="30123" anchor="ctr"/>
                </a:tc>
              </a:tr>
              <a:tr h="4217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gte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values that are greater than or equal to a specified value.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</a:t>
                      </a:r>
                      <a:r>
                        <a:rPr lang="en-US" sz="1400" i="1" dirty="0" smtClean="0"/>
                        <a:t>key</a:t>
                      </a:r>
                      <a:r>
                        <a:rPr lang="en-US" sz="1400" dirty="0" smtClean="0"/>
                        <a:t>”: {“$</a:t>
                      </a:r>
                      <a:r>
                        <a:rPr lang="en-US" sz="1400" dirty="0" err="1" smtClean="0"/>
                        <a:t>gte</a:t>
                      </a:r>
                      <a:r>
                        <a:rPr lang="en-US" sz="1400" dirty="0" smtClean="0"/>
                        <a:t>”: </a:t>
                      </a:r>
                      <a:r>
                        <a:rPr lang="en-US" sz="1400" i="1" dirty="0" smtClean="0"/>
                        <a:t>value</a:t>
                      </a:r>
                      <a:r>
                        <a:rPr lang="en-US" sz="1400" dirty="0" smtClean="0"/>
                        <a:t>}</a:t>
                      </a:r>
                    </a:p>
                    <a:p>
                      <a:endParaRPr lang="en-US" sz="1400" dirty="0"/>
                    </a:p>
                  </a:txBody>
                  <a:tcPr marL="60246" marR="60246" marT="30123" marB="30123" anchor="ctr"/>
                </a:tc>
              </a:tr>
              <a:tr h="4217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lt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values that are less than a specified value.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</a:t>
                      </a:r>
                      <a:r>
                        <a:rPr lang="en-US" sz="1400" i="1" dirty="0" smtClean="0"/>
                        <a:t>key</a:t>
                      </a:r>
                      <a:r>
                        <a:rPr lang="en-US" sz="1400" dirty="0" smtClean="0"/>
                        <a:t>”: {“$</a:t>
                      </a:r>
                      <a:r>
                        <a:rPr lang="en-US" sz="1400" dirty="0" err="1" smtClean="0"/>
                        <a:t>lt</a:t>
                      </a:r>
                      <a:r>
                        <a:rPr lang="en-US" sz="1400" dirty="0" smtClean="0"/>
                        <a:t>”: </a:t>
                      </a:r>
                      <a:r>
                        <a:rPr lang="en-US" sz="1400" i="1" dirty="0" smtClean="0"/>
                        <a:t>value</a:t>
                      </a:r>
                      <a:r>
                        <a:rPr lang="en-US" sz="1400" dirty="0" smtClean="0"/>
                        <a:t>}</a:t>
                      </a:r>
                    </a:p>
                    <a:p>
                      <a:endParaRPr lang="en-US" sz="1400" dirty="0"/>
                    </a:p>
                  </a:txBody>
                  <a:tcPr marL="60246" marR="60246" marT="30123" marB="30123" anchor="ctr"/>
                </a:tc>
              </a:tr>
              <a:tr h="4217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lte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values that are less than or equal to a specified value.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</a:t>
                      </a:r>
                      <a:r>
                        <a:rPr lang="en-US" sz="1400" i="1" dirty="0" smtClean="0"/>
                        <a:t>key</a:t>
                      </a:r>
                      <a:r>
                        <a:rPr lang="en-US" sz="1400" dirty="0" smtClean="0"/>
                        <a:t>”: {“$</a:t>
                      </a:r>
                      <a:r>
                        <a:rPr lang="en-US" sz="1400" dirty="0" err="1" smtClean="0"/>
                        <a:t>lte</a:t>
                      </a:r>
                      <a:r>
                        <a:rPr lang="en-US" sz="1400" dirty="0" smtClean="0"/>
                        <a:t>”: </a:t>
                      </a:r>
                      <a:r>
                        <a:rPr lang="en-US" sz="1400" i="1" dirty="0" smtClean="0"/>
                        <a:t>value</a:t>
                      </a:r>
                      <a:r>
                        <a:rPr lang="en-US" sz="1400" dirty="0" smtClean="0"/>
                        <a:t>}</a:t>
                      </a:r>
                    </a:p>
                    <a:p>
                      <a:endParaRPr lang="en-US" sz="1400" dirty="0"/>
                    </a:p>
                  </a:txBody>
                  <a:tcPr marL="60246" marR="60246" marT="30123" marB="30123" anchor="ctr"/>
                </a:tc>
              </a:tr>
              <a:tr h="4217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$ne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all values that are not equal to a specified value.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</a:t>
                      </a:r>
                      <a:r>
                        <a:rPr lang="en-US" sz="1400" i="1" dirty="0" smtClean="0"/>
                        <a:t>key</a:t>
                      </a:r>
                      <a:r>
                        <a:rPr lang="en-US" sz="1400" dirty="0" smtClean="0"/>
                        <a:t>”: {“$ne”: </a:t>
                      </a:r>
                      <a:r>
                        <a:rPr lang="en-US" sz="1400" i="1" dirty="0" smtClean="0"/>
                        <a:t>value</a:t>
                      </a:r>
                      <a:r>
                        <a:rPr lang="en-US" sz="1400" dirty="0" smtClean="0"/>
                        <a:t>}</a:t>
                      </a:r>
                    </a:p>
                    <a:p>
                      <a:endParaRPr lang="en-US" sz="1400" dirty="0"/>
                    </a:p>
                  </a:txBody>
                  <a:tcPr marL="60246" marR="60246" marT="30123" marB="30123" anchor="ctr"/>
                </a:tc>
              </a:tr>
              <a:tr h="4217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$in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any of the values specified in an array.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</a:t>
                      </a:r>
                      <a:r>
                        <a:rPr lang="en-US" sz="1400" i="1" dirty="0" smtClean="0"/>
                        <a:t>key</a:t>
                      </a:r>
                      <a:r>
                        <a:rPr lang="en-US" sz="1400" dirty="0" smtClean="0"/>
                        <a:t>”: {“$in”: [</a:t>
                      </a:r>
                      <a:r>
                        <a:rPr lang="en-US" sz="1400" i="1" dirty="0" smtClean="0"/>
                        <a:t>value1, value2...</a:t>
                      </a:r>
                      <a:r>
                        <a:rPr lang="en-US" sz="1400" i="0" dirty="0" smtClean="0"/>
                        <a:t>]</a:t>
                      </a:r>
                      <a:r>
                        <a:rPr lang="en-US" sz="1400" dirty="0" smtClean="0"/>
                        <a:t>}</a:t>
                      </a:r>
                    </a:p>
                    <a:p>
                      <a:endParaRPr lang="en-US" sz="1400" dirty="0"/>
                    </a:p>
                  </a:txBody>
                  <a:tcPr marL="60246" marR="60246" marT="30123" marB="30123" anchor="ctr"/>
                </a:tc>
              </a:tr>
              <a:tr h="4217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nin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none of the values specified in an array.</a:t>
                      </a:r>
                    </a:p>
                  </a:txBody>
                  <a:tcPr marL="60246" marR="60246" marT="30123" marB="3012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</a:t>
                      </a:r>
                      <a:r>
                        <a:rPr lang="en-US" sz="1400" i="1" dirty="0" smtClean="0"/>
                        <a:t>key</a:t>
                      </a:r>
                      <a:r>
                        <a:rPr lang="en-US" sz="1400" dirty="0" smtClean="0"/>
                        <a:t>”: {“$</a:t>
                      </a:r>
                      <a:r>
                        <a:rPr lang="en-US" sz="1400" dirty="0" err="1" smtClean="0"/>
                        <a:t>nin</a:t>
                      </a:r>
                      <a:r>
                        <a:rPr lang="en-US" sz="1400" dirty="0" smtClean="0"/>
                        <a:t>”: [</a:t>
                      </a:r>
                      <a:r>
                        <a:rPr lang="en-US" sz="1400" i="1" dirty="0" smtClean="0"/>
                        <a:t>value1, value2...</a:t>
                      </a:r>
                      <a:r>
                        <a:rPr lang="en-US" sz="1400" i="0" dirty="0" smtClean="0"/>
                        <a:t>]</a:t>
                      </a:r>
                      <a:r>
                        <a:rPr lang="en-US" sz="1400" dirty="0" smtClean="0"/>
                        <a:t>}</a:t>
                      </a:r>
                    </a:p>
                    <a:p>
                      <a:endParaRPr lang="en-US" sz="1400" dirty="0"/>
                    </a:p>
                  </a:txBody>
                  <a:tcPr marL="60246" marR="60246" marT="30123" marB="3012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23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operators - logical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807229"/>
              </p:ext>
            </p:extLst>
          </p:nvPr>
        </p:nvGraphicFramePr>
        <p:xfrm>
          <a:off x="908548" y="711558"/>
          <a:ext cx="9433189" cy="3672174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005439"/>
                <a:gridCol w="4226529"/>
                <a:gridCol w="4201221"/>
              </a:tblGrid>
              <a:tr h="289179">
                <a:tc>
                  <a:txBody>
                    <a:bodyPr/>
                    <a:lstStyle/>
                    <a:p>
                      <a:r>
                        <a:rPr lang="en-US" sz="1800" b="1" dirty="0"/>
                        <a:t>Name</a:t>
                      </a:r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Description</a:t>
                      </a:r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Syntax</a:t>
                      </a:r>
                      <a:endParaRPr lang="en-US" sz="1800" b="1" dirty="0"/>
                    </a:p>
                  </a:txBody>
                  <a:tcPr marL="72295" marR="72295" marT="36147" marB="36147" anchor="ctr"/>
                </a:tc>
              </a:tr>
              <a:tr h="7229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$or</a:t>
                      </a:r>
                      <a:endParaRPr lang="en-US" sz="1400" dirty="0"/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Joins query clauses with a logical OR returns all documents that match the conditions of either clause.</a:t>
                      </a:r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“$or”: [{“key1”: </a:t>
                      </a:r>
                      <a:r>
                        <a:rPr lang="en-US" sz="1400" i="1" dirty="0" smtClean="0"/>
                        <a:t>value1</a:t>
                      </a:r>
                      <a:r>
                        <a:rPr lang="en-US" sz="1400" dirty="0" smtClean="0"/>
                        <a:t>}, {“key2”: </a:t>
                      </a:r>
                      <a:r>
                        <a:rPr lang="en-US" sz="1400" i="1" dirty="0" smtClean="0"/>
                        <a:t>value2</a:t>
                      </a:r>
                      <a:r>
                        <a:rPr lang="en-US" sz="1400" dirty="0" smtClean="0"/>
                        <a:t>}, ...]</a:t>
                      </a:r>
                      <a:endParaRPr lang="en-US" sz="1400" dirty="0"/>
                    </a:p>
                  </a:txBody>
                  <a:tcPr marL="72295" marR="72295" marT="36147" marB="36147" anchor="ctr"/>
                </a:tc>
              </a:tr>
              <a:tr h="939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$and</a:t>
                      </a:r>
                      <a:endParaRPr lang="en-US" sz="1400" dirty="0"/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Joins query clauses with a logical AND returns all documents that match the conditions of both clauses.</a:t>
                      </a:r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“$and”: [{“key1”: </a:t>
                      </a:r>
                      <a:r>
                        <a:rPr lang="en-US" sz="1400" i="1" dirty="0" smtClean="0"/>
                        <a:t>value1</a:t>
                      </a:r>
                      <a:r>
                        <a:rPr lang="en-US" sz="1400" dirty="0" smtClean="0"/>
                        <a:t>}, {“key2”: </a:t>
                      </a:r>
                      <a:r>
                        <a:rPr lang="en-US" sz="1400" i="1" dirty="0" smtClean="0"/>
                        <a:t>value2</a:t>
                      </a:r>
                      <a:r>
                        <a:rPr lang="en-US" sz="1400" dirty="0" smtClean="0"/>
                        <a:t>}, ...]</a:t>
                      </a:r>
                    </a:p>
                    <a:p>
                      <a:endParaRPr lang="en-US" sz="1400" dirty="0"/>
                    </a:p>
                  </a:txBody>
                  <a:tcPr marL="72295" marR="72295" marT="36147" marB="36147" anchor="ctr"/>
                </a:tc>
              </a:tr>
              <a:tr h="939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$not</a:t>
                      </a:r>
                      <a:endParaRPr lang="en-US" sz="1400" dirty="0"/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Inverts the effect of a query expression and returns documents that do not match the query expression.</a:t>
                      </a:r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“$not”: {“key”: </a:t>
                      </a:r>
                      <a:r>
                        <a:rPr lang="en-US" sz="1400" i="1" dirty="0" smtClean="0"/>
                        <a:t>value</a:t>
                      </a:r>
                      <a:r>
                        <a:rPr lang="en-US" sz="1400" dirty="0" smtClean="0"/>
                        <a:t>}</a:t>
                      </a:r>
                      <a:endParaRPr lang="en-US" sz="1400" dirty="0"/>
                    </a:p>
                  </a:txBody>
                  <a:tcPr marL="72295" marR="72295" marT="36147" marB="36147" anchor="ctr"/>
                </a:tc>
              </a:tr>
              <a:tr h="7229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$nor</a:t>
                      </a:r>
                      <a:endParaRPr lang="en-US" sz="1400" dirty="0"/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Joins query clauses with a logical NOR returns all documents that fail to match both clauses.</a:t>
                      </a:r>
                    </a:p>
                  </a:txBody>
                  <a:tcPr marL="72295" marR="72295" marT="36147" marB="36147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“$nor”: [{“key1”: value1}, {“key2”: value2}, ...]</a:t>
                      </a:r>
                    </a:p>
                    <a:p>
                      <a:endParaRPr lang="en-US" sz="1400" dirty="0"/>
                    </a:p>
                  </a:txBody>
                  <a:tcPr marL="72295" marR="72295" marT="36147" marB="3614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66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operators - element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390647"/>
              </p:ext>
            </p:extLst>
          </p:nvPr>
        </p:nvGraphicFramePr>
        <p:xfrm>
          <a:off x="913135" y="1140726"/>
          <a:ext cx="8534401" cy="161544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004681"/>
                <a:gridCol w="3764860"/>
                <a:gridCol w="376486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Syntax</a:t>
                      </a:r>
                      <a:endParaRPr lang="en-US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$exists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documents that have the specified </a:t>
                      </a:r>
                      <a:r>
                        <a:rPr lang="en-US" sz="1400" dirty="0" smtClean="0"/>
                        <a:t>field, if true or that don’t have it</a:t>
                      </a:r>
                      <a:r>
                        <a:rPr lang="en-US" sz="1400" baseline="0" dirty="0" smtClean="0"/>
                        <a:t> if false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“key”: {“$exists”: true / false}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$type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Selects documents if a field is of the specified type.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“key”: {“$type”: </a:t>
                      </a:r>
                      <a:r>
                        <a:rPr lang="en-US" sz="1400" i="1" dirty="0" err="1" smtClean="0"/>
                        <a:t>TypeNumber</a:t>
                      </a:r>
                      <a:r>
                        <a:rPr lang="en-US" sz="1400" dirty="0" smtClean="0"/>
                        <a:t> / </a:t>
                      </a:r>
                      <a:r>
                        <a:rPr lang="en-US" sz="1400" i="1" dirty="0" err="1" smtClean="0"/>
                        <a:t>TypeAlias</a:t>
                      </a:r>
                      <a:r>
                        <a:rPr lang="en-US" sz="1400" dirty="0" smtClean="0"/>
                        <a:t>}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BSON Types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70501"/>
              </p:ext>
            </p:extLst>
          </p:nvPr>
        </p:nvGraphicFramePr>
        <p:xfrm>
          <a:off x="911343" y="422910"/>
          <a:ext cx="6093614" cy="440674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353438"/>
                <a:gridCol w="1353438"/>
                <a:gridCol w="1797424"/>
                <a:gridCol w="1589314"/>
              </a:tblGrid>
              <a:tr h="230213">
                <a:tc>
                  <a:txBody>
                    <a:bodyPr/>
                    <a:lstStyle/>
                    <a:p>
                      <a:r>
                        <a:rPr lang="en-US" sz="1800" b="1" dirty="0"/>
                        <a:t>Type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Number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Alias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Notes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Double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“double”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String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is-IS" sz="1000"/>
                        <a:t>2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“string”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Object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“object”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Array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“array”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Binary data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“binData”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Undefined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“undefined”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Deprecated.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ObjectId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7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“objectId”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Boolean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8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“bool”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Date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“date”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Null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“null”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281146">
                <a:tc>
                  <a:txBody>
                    <a:bodyPr/>
                    <a:lstStyle/>
                    <a:p>
                      <a:r>
                        <a:rPr lang="en-US" sz="1000"/>
                        <a:t>Regular Expression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cs-CZ" sz="1000"/>
                        <a:t>11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“regex”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DBPointer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is-IS" sz="1000"/>
                        <a:t>12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“dbPointer”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JavaScript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is-IS" sz="1000"/>
                        <a:t>13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“javascript”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Symbol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14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“symbol”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281146">
                <a:tc>
                  <a:txBody>
                    <a:bodyPr/>
                    <a:lstStyle/>
                    <a:p>
                      <a:r>
                        <a:rPr lang="en-US" sz="1000"/>
                        <a:t>JavaScript (with scope)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15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“javascriptWithScope”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32-bit integer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16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“int”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Timestamp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17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“timestamp”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64-bit integer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fi-FI" sz="1000"/>
                        <a:t>18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“long”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Min key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ru-RU" sz="1000"/>
                        <a:t>-1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“minKey”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sk-SK" sz="1000"/>
                        <a:t> </a:t>
                      </a:r>
                    </a:p>
                  </a:txBody>
                  <a:tcPr marL="40164" marR="40164" marT="20082" marB="20082" anchor="ctr"/>
                </a:tc>
              </a:tr>
              <a:tr h="160655">
                <a:tc>
                  <a:txBody>
                    <a:bodyPr/>
                    <a:lstStyle/>
                    <a:p>
                      <a:r>
                        <a:rPr lang="en-US" sz="1000"/>
                        <a:t>Max key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is-IS" sz="1000"/>
                        <a:t>127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“maxKey”</a:t>
                      </a:r>
                    </a:p>
                  </a:txBody>
                  <a:tcPr marL="40164" marR="40164" marT="20082" marB="20082" anchor="ctr"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40164" marR="40164" marT="20082" marB="2008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9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the </a:t>
            </a:r>
            <a:r>
              <a:rPr lang="en-GB" dirty="0" err="1" smtClean="0"/>
              <a:t>school.students</a:t>
            </a:r>
            <a:r>
              <a:rPr lang="en-GB" dirty="0" smtClean="0"/>
              <a:t> collection:</a:t>
            </a:r>
          </a:p>
          <a:p>
            <a:pPr lvl="1"/>
            <a:r>
              <a:rPr lang="en-GB" dirty="0" smtClean="0"/>
              <a:t>Find and print the names and scores of the students with homework scores between 0 and 30</a:t>
            </a:r>
          </a:p>
          <a:p>
            <a:pPr lvl="1"/>
            <a:r>
              <a:rPr lang="en-GB" dirty="0" smtClean="0"/>
              <a:t>Find and print the names of the students whose name begins with “M”</a:t>
            </a:r>
          </a:p>
          <a:p>
            <a:pPr lvl="1"/>
            <a:r>
              <a:rPr lang="en-GB" dirty="0" smtClean="0"/>
              <a:t>Find and print the _id of the students who don’t have a name (hint: there are 2 alternatives, either the name doesn’t exist or it’s null)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09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DB in a </a:t>
            </a:r>
            <a:r>
              <a:rPr lang="en-US" dirty="0" err="1" smtClean="0"/>
              <a:t>nutschell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Document-oriented non-SQL database</a:t>
            </a:r>
          </a:p>
          <a:p>
            <a:r>
              <a:rPr lang="en-US" dirty="0" err="1" smtClean="0"/>
              <a:t>HuMONGOus</a:t>
            </a:r>
            <a:endParaRPr lang="en-US" dirty="0" smtClean="0"/>
          </a:p>
          <a:p>
            <a:r>
              <a:rPr lang="en-US" dirty="0" smtClean="0"/>
              <a:t>Favors the use of BSON documents over relational tables </a:t>
            </a:r>
          </a:p>
          <a:p>
            <a:r>
              <a:rPr lang="en-US" dirty="0" smtClean="0"/>
              <a:t>Trade-offs from relational DB’s:</a:t>
            </a:r>
          </a:p>
          <a:p>
            <a:pPr lvl="1"/>
            <a:r>
              <a:rPr lang="en-US" dirty="0" smtClean="0"/>
              <a:t>Data not normalized</a:t>
            </a:r>
          </a:p>
          <a:p>
            <a:pPr lvl="1"/>
            <a:r>
              <a:rPr lang="en-US" dirty="0"/>
              <a:t>No transactions</a:t>
            </a:r>
          </a:p>
          <a:p>
            <a:pPr lvl="1"/>
            <a:r>
              <a:rPr lang="en-US" dirty="0" smtClean="0"/>
              <a:t>No FK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hierarchy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3168877"/>
              </p:ext>
            </p:extLst>
          </p:nvPr>
        </p:nvGraphicFramePr>
        <p:xfrm>
          <a:off x="684213" y="685800"/>
          <a:ext cx="4937125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the “use” command selects the database to use</a:t>
            </a:r>
          </a:p>
          <a:p>
            <a:r>
              <a:rPr lang="en-GB" dirty="0" smtClean="0"/>
              <a:t>database is referenced using “</a:t>
            </a:r>
            <a:r>
              <a:rPr lang="en-GB" dirty="0" err="1" smtClean="0"/>
              <a:t>db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collection is referenced using “</a:t>
            </a:r>
            <a:r>
              <a:rPr lang="en-GB" dirty="0" err="1" smtClean="0"/>
              <a:t>db.collection</a:t>
            </a:r>
            <a:r>
              <a:rPr lang="en-GB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mongodb</a:t>
            </a:r>
            <a:r>
              <a:rPr lang="en-US" dirty="0" smtClean="0"/>
              <a:t> document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"_id" : </a:t>
            </a:r>
            <a:r>
              <a:rPr lang="en-US" dirty="0" err="1"/>
              <a:t>ObjectId</a:t>
            </a:r>
            <a:r>
              <a:rPr lang="en-US" dirty="0"/>
              <a:t>("5498da1bf83a61f58ef6c6d5")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“name”: “Nicolas”,</a:t>
            </a:r>
          </a:p>
          <a:p>
            <a:pPr marL="0" indent="0">
              <a:buNone/>
            </a:pPr>
            <a:r>
              <a:rPr lang="en-US" dirty="0" smtClean="0"/>
              <a:t>“age”: 26,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date_created</a:t>
            </a:r>
            <a:r>
              <a:rPr lang="en-US" dirty="0" smtClean="0"/>
              <a:t>”: </a:t>
            </a:r>
            <a:r>
              <a:rPr lang="de-DE" dirty="0" err="1"/>
              <a:t>ISODate</a:t>
            </a:r>
            <a:r>
              <a:rPr lang="de-DE" dirty="0"/>
              <a:t>("2014-02-10T10:50:42.389Z</a:t>
            </a:r>
            <a:r>
              <a:rPr lang="de-DE" dirty="0" smtClean="0"/>
              <a:t>"),</a:t>
            </a:r>
          </a:p>
          <a:p>
            <a:pPr marL="0" indent="0">
              <a:buNone/>
            </a:pPr>
            <a:r>
              <a:rPr lang="de-DE" dirty="0" smtClean="0"/>
              <a:t>”</a:t>
            </a:r>
            <a:r>
              <a:rPr lang="de-DE" dirty="0" err="1" smtClean="0"/>
              <a:t>hobbies</a:t>
            </a:r>
            <a:r>
              <a:rPr lang="de-DE" dirty="0" smtClean="0"/>
              <a:t>“: [“</a:t>
            </a:r>
            <a:r>
              <a:rPr lang="de-DE" dirty="0" err="1" smtClean="0"/>
              <a:t>running</a:t>
            </a:r>
            <a:r>
              <a:rPr lang="de-DE" dirty="0" smtClean="0"/>
              <a:t>“, “</a:t>
            </a:r>
            <a:r>
              <a:rPr lang="de-DE" dirty="0" err="1" smtClean="0"/>
              <a:t>swimming</a:t>
            </a:r>
            <a:r>
              <a:rPr lang="de-DE" dirty="0" smtClean="0"/>
              <a:t>“, “</a:t>
            </a:r>
            <a:r>
              <a:rPr lang="de-DE" dirty="0" err="1" smtClean="0"/>
              <a:t>horror</a:t>
            </a:r>
            <a:r>
              <a:rPr lang="de-DE" dirty="0" smtClean="0"/>
              <a:t> </a:t>
            </a:r>
            <a:r>
              <a:rPr lang="de-DE" dirty="0" err="1" smtClean="0"/>
              <a:t>films</a:t>
            </a:r>
            <a:r>
              <a:rPr lang="de-DE" dirty="0" smtClean="0"/>
              <a:t>“],</a:t>
            </a:r>
          </a:p>
          <a:p>
            <a:pPr marL="0" indent="0">
              <a:buNone/>
            </a:pPr>
            <a:r>
              <a:rPr lang="de-DE" dirty="0" smtClean="0"/>
              <a:t>“</a:t>
            </a:r>
            <a:r>
              <a:rPr lang="de-DE" dirty="0" err="1" smtClean="0"/>
              <a:t>family</a:t>
            </a:r>
            <a:r>
              <a:rPr lang="de-DE" dirty="0" smtClean="0"/>
              <a:t>“: [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{“</a:t>
            </a:r>
            <a:r>
              <a:rPr lang="de-DE" dirty="0" err="1" smtClean="0"/>
              <a:t>name</a:t>
            </a:r>
            <a:r>
              <a:rPr lang="de-DE" dirty="0" smtClean="0"/>
              <a:t>“: “Robert“,  “</a:t>
            </a:r>
            <a:r>
              <a:rPr lang="de-DE" dirty="0" err="1" smtClean="0"/>
              <a:t>relationship</a:t>
            </a:r>
            <a:r>
              <a:rPr lang="de-DE" dirty="0" smtClean="0"/>
              <a:t>“: “</a:t>
            </a:r>
            <a:r>
              <a:rPr lang="de-DE" dirty="0" err="1" smtClean="0"/>
              <a:t>father</a:t>
            </a:r>
            <a:r>
              <a:rPr lang="de-DE" dirty="0" smtClean="0"/>
              <a:t>“},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</a:t>
            </a:r>
            <a:r>
              <a:rPr lang="de-DE" dirty="0"/>
              <a:t>{“</a:t>
            </a:r>
            <a:r>
              <a:rPr lang="de-DE" dirty="0" err="1"/>
              <a:t>name</a:t>
            </a:r>
            <a:r>
              <a:rPr lang="de-DE" dirty="0"/>
              <a:t>“: </a:t>
            </a:r>
            <a:r>
              <a:rPr lang="de-DE" dirty="0" smtClean="0"/>
              <a:t>“Marie“,  </a:t>
            </a:r>
            <a:r>
              <a:rPr lang="de-DE" dirty="0"/>
              <a:t>“</a:t>
            </a:r>
            <a:r>
              <a:rPr lang="de-DE" dirty="0" err="1"/>
              <a:t>relationship</a:t>
            </a:r>
            <a:r>
              <a:rPr lang="de-DE" dirty="0"/>
              <a:t>“: </a:t>
            </a:r>
            <a:r>
              <a:rPr lang="de-DE" dirty="0" smtClean="0"/>
              <a:t>“</a:t>
            </a:r>
            <a:r>
              <a:rPr lang="de-DE" dirty="0" err="1" smtClean="0"/>
              <a:t>mother</a:t>
            </a:r>
            <a:r>
              <a:rPr lang="de-DE" dirty="0" smtClean="0"/>
              <a:t>“},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</a:t>
            </a:r>
            <a:r>
              <a:rPr lang="de-DE" dirty="0"/>
              <a:t>{“</a:t>
            </a:r>
            <a:r>
              <a:rPr lang="de-DE" dirty="0" err="1"/>
              <a:t>name</a:t>
            </a:r>
            <a:r>
              <a:rPr lang="de-DE" dirty="0"/>
              <a:t>“: </a:t>
            </a:r>
            <a:r>
              <a:rPr lang="de-DE" dirty="0" smtClean="0"/>
              <a:t>“Charlie“,  </a:t>
            </a:r>
            <a:r>
              <a:rPr lang="de-DE" dirty="0"/>
              <a:t>“</a:t>
            </a:r>
            <a:r>
              <a:rPr lang="de-DE" dirty="0" err="1"/>
              <a:t>relationship</a:t>
            </a:r>
            <a:r>
              <a:rPr lang="de-DE" dirty="0"/>
              <a:t>“: </a:t>
            </a:r>
            <a:r>
              <a:rPr lang="de-DE" dirty="0" smtClean="0"/>
              <a:t>“</a:t>
            </a:r>
            <a:r>
              <a:rPr lang="de-DE" dirty="0" err="1" smtClean="0"/>
              <a:t>brother</a:t>
            </a:r>
            <a:r>
              <a:rPr lang="de-DE" dirty="0" smtClean="0"/>
              <a:t>“},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]</a:t>
            </a:r>
          </a:p>
          <a:p>
            <a:pPr marL="0" indent="0">
              <a:buNone/>
            </a:pPr>
            <a:r>
              <a:rPr lang="de-DE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data into </a:t>
            </a:r>
            <a:r>
              <a:rPr lang="en-GB" dirty="0" err="1" smtClean="0"/>
              <a:t>mongodb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mongorestore</a:t>
            </a:r>
            <a:r>
              <a:rPr lang="en-GB" dirty="0" smtClean="0"/>
              <a:t>: Restore a backup of a MongoDB database into the server</a:t>
            </a:r>
          </a:p>
          <a:p>
            <a:pPr marL="0" indent="0">
              <a:buNone/>
            </a:pPr>
            <a:r>
              <a:rPr lang="en-GB" i="1" dirty="0" err="1" smtClean="0"/>
              <a:t>mongorestore</a:t>
            </a:r>
            <a:r>
              <a:rPr lang="en-GB" dirty="0" smtClean="0"/>
              <a:t> [--drop] </a:t>
            </a:r>
            <a:r>
              <a:rPr lang="en-GB" dirty="0" err="1" smtClean="0"/>
              <a:t>dump_dir</a:t>
            </a:r>
            <a:endParaRPr lang="en-GB" dirty="0" smtClean="0"/>
          </a:p>
          <a:p>
            <a:r>
              <a:rPr lang="en-GB" b="1" dirty="0" err="1" smtClean="0"/>
              <a:t>mongoimport</a:t>
            </a:r>
            <a:r>
              <a:rPr lang="en-GB" dirty="0" smtClean="0"/>
              <a:t>: Imports a source JSON file into an specific database and collection</a:t>
            </a:r>
          </a:p>
          <a:p>
            <a:pPr marL="0" indent="0">
              <a:buNone/>
            </a:pPr>
            <a:r>
              <a:rPr lang="en-GB" i="1" dirty="0" err="1" smtClean="0"/>
              <a:t>mongoimport</a:t>
            </a:r>
            <a:r>
              <a:rPr lang="en-GB" dirty="0" smtClean="0"/>
              <a:t> [--drop] –d database –c collection </a:t>
            </a:r>
            <a:r>
              <a:rPr lang="en-GB" dirty="0" err="1" smtClean="0"/>
              <a:t>file.json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55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</a:t>
            </a:r>
            <a:r>
              <a:rPr lang="en-US" dirty="0" smtClean="0"/>
              <a:t>reate</a:t>
            </a:r>
          </a:p>
          <a:p>
            <a:r>
              <a:rPr lang="en-US" b="1" dirty="0"/>
              <a:t>R</a:t>
            </a:r>
            <a:r>
              <a:rPr lang="en-US" dirty="0" smtClean="0"/>
              <a:t>ead</a:t>
            </a:r>
          </a:p>
          <a:p>
            <a:r>
              <a:rPr lang="en-US" b="1" dirty="0"/>
              <a:t>U</a:t>
            </a:r>
            <a:r>
              <a:rPr lang="en-US" dirty="0" smtClean="0"/>
              <a:t>pdate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elete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data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MongoDB 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 err="1" smtClean="0"/>
              <a:t>db.collection.find</a:t>
            </a:r>
            <a:r>
              <a:rPr lang="en-GB" b="1" dirty="0" smtClean="0"/>
              <a:t>()</a:t>
            </a:r>
            <a:r>
              <a:rPr lang="en-GB" dirty="0" smtClean="0"/>
              <a:t>: Retrieve all documents in a collection that correspond to a given filter.</a:t>
            </a:r>
          </a:p>
          <a:p>
            <a:r>
              <a:rPr lang="en-GB" b="1" dirty="0" err="1" smtClean="0"/>
              <a:t>db.collection.findOne</a:t>
            </a:r>
            <a:r>
              <a:rPr lang="en-GB" b="1" dirty="0" smtClean="0"/>
              <a:t>()</a:t>
            </a:r>
            <a:r>
              <a:rPr lang="en-GB" dirty="0" smtClean="0"/>
              <a:t>: Retrieve  a single document in a collection corresponding to a given filter.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/>
              <a:t>Pymongo</a:t>
            </a:r>
            <a:r>
              <a:rPr lang="en-GB" dirty="0" smtClean="0"/>
              <a:t> Methods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 smtClean="0"/>
              <a:t>db.collection.find</a:t>
            </a:r>
            <a:r>
              <a:rPr lang="en-GB" dirty="0" smtClean="0"/>
              <a:t>()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err="1" smtClean="0"/>
              <a:t>db.collection.find_one</a:t>
            </a:r>
            <a:r>
              <a:rPr lang="en-GB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7291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find() operation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Syntax:</a:t>
            </a:r>
          </a:p>
          <a:p>
            <a:pPr marL="0" indent="0">
              <a:buNone/>
            </a:pPr>
            <a:r>
              <a:rPr lang="en-GB" dirty="0" err="1" smtClean="0"/>
              <a:t>db.collection.find</a:t>
            </a:r>
            <a:r>
              <a:rPr lang="en-GB" dirty="0" smtClean="0"/>
              <a:t>(&lt;</a:t>
            </a:r>
            <a:r>
              <a:rPr lang="en-GB" dirty="0" err="1" smtClean="0"/>
              <a:t>queryFilter</a:t>
            </a:r>
            <a:r>
              <a:rPr lang="en-GB" dirty="0" smtClean="0"/>
              <a:t>&gt;, &lt;projections&gt;)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Notes:</a:t>
            </a:r>
          </a:p>
          <a:p>
            <a:r>
              <a:rPr lang="en-GB" dirty="0" smtClean="0"/>
              <a:t>The query filter and the projections are BSON documents.</a:t>
            </a:r>
          </a:p>
          <a:p>
            <a:r>
              <a:rPr lang="en-GB" dirty="0" smtClean="0"/>
              <a:t>By default, all conditions specified in the filter have to be met. </a:t>
            </a:r>
            <a:endParaRPr lang="en-GB" dirty="0"/>
          </a:p>
          <a:p>
            <a:r>
              <a:rPr lang="en-GB" dirty="0" smtClean="0"/>
              <a:t>Embedded documents can be referenced using dot notation.</a:t>
            </a:r>
          </a:p>
          <a:p>
            <a:r>
              <a:rPr lang="en-GB" dirty="0" smtClean="0"/>
              <a:t>If not specified otherwise the PK is always projected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Examples: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Return the scores of a student named “</a:t>
            </a:r>
            <a:r>
              <a:rPr lang="en-GB" dirty="0"/>
              <a:t>Marcus </a:t>
            </a:r>
            <a:r>
              <a:rPr lang="en-GB" dirty="0" err="1"/>
              <a:t>Blohm</a:t>
            </a:r>
            <a:r>
              <a:rPr lang="en-GB" dirty="0" smtClean="0"/>
              <a:t>”</a:t>
            </a:r>
          </a:p>
          <a:p>
            <a:pPr marL="0" indent="0">
              <a:buNone/>
            </a:pPr>
            <a:r>
              <a:rPr lang="en-GB" dirty="0" err="1" smtClean="0"/>
              <a:t>db.students.find</a:t>
            </a:r>
            <a:r>
              <a:rPr lang="en-GB" dirty="0" smtClean="0"/>
              <a:t>({“name”: “</a:t>
            </a:r>
            <a:r>
              <a:rPr lang="en-GB" dirty="0"/>
              <a:t>Marcus </a:t>
            </a:r>
            <a:r>
              <a:rPr lang="en-GB" dirty="0" err="1"/>
              <a:t>Blohm</a:t>
            </a:r>
            <a:r>
              <a:rPr lang="en-GB" dirty="0" smtClean="0"/>
              <a:t>”}, {“scores”: 1})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Return the students with scores less than 3.5</a:t>
            </a:r>
          </a:p>
          <a:p>
            <a:pPr marL="0" indent="0">
              <a:buNone/>
            </a:pPr>
            <a:r>
              <a:rPr lang="en-GB" dirty="0" err="1" smtClean="0"/>
              <a:t>db.students.find</a:t>
            </a:r>
            <a:r>
              <a:rPr lang="en-GB" dirty="0" smtClean="0"/>
              <a:t>({“</a:t>
            </a:r>
            <a:r>
              <a:rPr lang="en-GB" dirty="0" err="1" smtClean="0"/>
              <a:t>scores.score</a:t>
            </a:r>
            <a:r>
              <a:rPr lang="en-GB" dirty="0" smtClean="0"/>
              <a:t>”: {“$</a:t>
            </a:r>
            <a:r>
              <a:rPr lang="en-GB" dirty="0" err="1" smtClean="0"/>
              <a:t>lt</a:t>
            </a:r>
            <a:r>
              <a:rPr lang="en-GB" dirty="0" smtClean="0"/>
              <a:t>”: 3.5}})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2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find() operation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84212" y="545494"/>
            <a:ext cx="4937655" cy="3615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 smtClean="0"/>
              <a:t>Syntax:</a:t>
            </a:r>
          </a:p>
          <a:p>
            <a:pPr marL="0" indent="0">
              <a:buNone/>
            </a:pPr>
            <a:r>
              <a:rPr lang="en-GB" sz="1400" dirty="0" err="1" smtClean="0"/>
              <a:t>db.collection.find</a:t>
            </a:r>
            <a:r>
              <a:rPr lang="en-GB" sz="1400" dirty="0" smtClean="0"/>
              <a:t>(&lt;</a:t>
            </a:r>
            <a:r>
              <a:rPr lang="en-GB" sz="1400" dirty="0" err="1" smtClean="0"/>
              <a:t>queryFilter</a:t>
            </a:r>
            <a:r>
              <a:rPr lang="en-GB" sz="1400" dirty="0" smtClean="0"/>
              <a:t>&gt;, &lt;projections&gt;)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 smtClean="0"/>
              <a:t>Notes:</a:t>
            </a:r>
          </a:p>
          <a:p>
            <a:r>
              <a:rPr lang="en-GB" sz="1400" dirty="0" smtClean="0"/>
              <a:t>The query filter and the projections  are dictionaries.</a:t>
            </a:r>
          </a:p>
          <a:p>
            <a:r>
              <a:rPr lang="en-GB" sz="1400" dirty="0" smtClean="0"/>
              <a:t>By default, all conditions specified in the filter have to be met. </a:t>
            </a:r>
            <a:endParaRPr lang="en-GB" sz="1400" dirty="0"/>
          </a:p>
          <a:p>
            <a:r>
              <a:rPr lang="en-GB" sz="1400" dirty="0" smtClean="0"/>
              <a:t>Embedded documents can be referenced using dot notation.</a:t>
            </a:r>
          </a:p>
          <a:p>
            <a:r>
              <a:rPr lang="en-GB" sz="1400" dirty="0" smtClean="0"/>
              <a:t>If not specified otherwise the PK is always projected</a:t>
            </a:r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352419" y="348343"/>
            <a:ext cx="5839581" cy="455814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smtClean="0"/>
              <a:t>Examples: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Find and print the scores of a student named </a:t>
            </a:r>
            <a:r>
              <a:rPr lang="en-GB" dirty="0"/>
              <a:t>“Marcus </a:t>
            </a:r>
            <a:r>
              <a:rPr lang="en-GB" dirty="0" err="1"/>
              <a:t>Blohm</a:t>
            </a:r>
            <a:r>
              <a:rPr lang="en-GB" dirty="0"/>
              <a:t>”</a:t>
            </a:r>
            <a:endParaRPr lang="en-GB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import </a:t>
            </a:r>
            <a:r>
              <a:rPr lang="en-GB" dirty="0" err="1"/>
              <a:t>pymongo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conn = </a:t>
            </a:r>
            <a:r>
              <a:rPr lang="en-GB" dirty="0" err="1"/>
              <a:t>pymongo.MongoClient</a:t>
            </a:r>
            <a:r>
              <a:rPr lang="en-GB" dirty="0"/>
              <a:t>("localhost")</a:t>
            </a:r>
            <a:br>
              <a:rPr lang="en-GB" dirty="0"/>
            </a:br>
            <a:r>
              <a:rPr lang="en-GB" dirty="0" err="1"/>
              <a:t>db</a:t>
            </a:r>
            <a:r>
              <a:rPr lang="en-GB" dirty="0"/>
              <a:t> = </a:t>
            </a:r>
            <a:r>
              <a:rPr lang="en-GB" dirty="0" err="1"/>
              <a:t>conn.school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students = </a:t>
            </a:r>
            <a:r>
              <a:rPr lang="en-GB" dirty="0" err="1"/>
              <a:t>db.students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cursor </a:t>
            </a:r>
            <a:r>
              <a:rPr lang="en-GB" dirty="0"/>
              <a:t>= </a:t>
            </a:r>
            <a:r>
              <a:rPr lang="en-GB" dirty="0" err="1"/>
              <a:t>students.find</a:t>
            </a:r>
            <a:r>
              <a:rPr lang="en-GB" dirty="0"/>
              <a:t>({"name": "Marcus </a:t>
            </a:r>
            <a:r>
              <a:rPr lang="en-GB" dirty="0" err="1"/>
              <a:t>Blohm</a:t>
            </a:r>
            <a:r>
              <a:rPr lang="en-GB" dirty="0"/>
              <a:t>"}, {"name": 1, "</a:t>
            </a:r>
            <a:r>
              <a:rPr lang="en-GB" dirty="0" err="1"/>
              <a:t>scores.score</a:t>
            </a:r>
            <a:r>
              <a:rPr lang="en-GB" dirty="0"/>
              <a:t>": 1})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r>
              <a:rPr lang="en-GB" b="1" dirty="0"/>
              <a:t>for </a:t>
            </a:r>
            <a:r>
              <a:rPr lang="en-GB" dirty="0"/>
              <a:t>doc </a:t>
            </a:r>
            <a:r>
              <a:rPr lang="en-GB" b="1" dirty="0"/>
              <a:t>in </a:t>
            </a:r>
            <a:r>
              <a:rPr lang="en-GB" dirty="0"/>
              <a:t>cursor: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print </a:t>
            </a:r>
            <a:r>
              <a:rPr lang="en-GB" dirty="0" smtClean="0"/>
              <a:t>doc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/>
          </a:p>
          <a:p>
            <a:r>
              <a:rPr lang="en-GB" dirty="0" smtClean="0"/>
              <a:t>Find and print the students with scores less than 3.5</a:t>
            </a:r>
          </a:p>
          <a:p>
            <a:pPr marL="0" indent="0">
              <a:buNone/>
            </a:pPr>
            <a:r>
              <a:rPr lang="en-GB" b="1" dirty="0"/>
              <a:t>import </a:t>
            </a:r>
            <a:r>
              <a:rPr lang="en-GB" dirty="0" err="1"/>
              <a:t>pymongo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conn = </a:t>
            </a:r>
            <a:r>
              <a:rPr lang="en-GB" dirty="0" err="1"/>
              <a:t>pymongo.MongoClient</a:t>
            </a:r>
            <a:r>
              <a:rPr lang="en-GB" dirty="0"/>
              <a:t>("localhost")</a:t>
            </a:r>
            <a:br>
              <a:rPr lang="en-GB" dirty="0"/>
            </a:br>
            <a:r>
              <a:rPr lang="en-GB" dirty="0" err="1"/>
              <a:t>db</a:t>
            </a:r>
            <a:r>
              <a:rPr lang="en-GB" dirty="0"/>
              <a:t> = </a:t>
            </a:r>
            <a:r>
              <a:rPr lang="en-GB" dirty="0" err="1"/>
              <a:t>conn.school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students = </a:t>
            </a:r>
            <a:r>
              <a:rPr lang="en-GB" dirty="0" err="1"/>
              <a:t>db.students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cursor = </a:t>
            </a:r>
            <a:r>
              <a:rPr lang="en-GB" dirty="0" err="1"/>
              <a:t>students.find</a:t>
            </a:r>
            <a:r>
              <a:rPr lang="en-GB" dirty="0"/>
              <a:t>({"</a:t>
            </a:r>
            <a:r>
              <a:rPr lang="en-GB" dirty="0" err="1"/>
              <a:t>scores.score</a:t>
            </a:r>
            <a:r>
              <a:rPr lang="en-GB" dirty="0"/>
              <a:t>": {"$</a:t>
            </a:r>
            <a:r>
              <a:rPr lang="en-GB" dirty="0" err="1"/>
              <a:t>lt</a:t>
            </a:r>
            <a:r>
              <a:rPr lang="en-GB" dirty="0"/>
              <a:t>": 3.5</a:t>
            </a:r>
            <a:r>
              <a:rPr lang="en-GB" dirty="0" smtClean="0"/>
              <a:t>}}, </a:t>
            </a:r>
            <a:r>
              <a:rPr lang="en-GB" dirty="0"/>
              <a:t>{"name": </a:t>
            </a:r>
            <a:r>
              <a:rPr lang="en-GB" dirty="0" smtClean="0"/>
              <a:t>1})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for </a:t>
            </a:r>
            <a:r>
              <a:rPr lang="en-GB" dirty="0"/>
              <a:t>doc </a:t>
            </a:r>
            <a:r>
              <a:rPr lang="en-GB" b="1" dirty="0"/>
              <a:t>in </a:t>
            </a:r>
            <a:r>
              <a:rPr lang="en-GB" dirty="0"/>
              <a:t>cursor: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print </a:t>
            </a:r>
            <a:r>
              <a:rPr lang="en-GB" dirty="0"/>
              <a:t>doc</a:t>
            </a:r>
          </a:p>
        </p:txBody>
      </p:sp>
    </p:spTree>
    <p:extLst>
      <p:ext uri="{BB962C8B-B14F-4D97-AF65-F5344CB8AC3E}">
        <p14:creationId xmlns:p14="http://schemas.microsoft.com/office/powerpoint/2010/main" val="41396959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1217</TotalTime>
  <Words>988</Words>
  <Application>Microsoft Macintosh PowerPoint</Application>
  <PresentationFormat>Widescreen</PresentationFormat>
  <Paragraphs>226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Slice</vt:lpstr>
      <vt:lpstr>PYTHON</vt:lpstr>
      <vt:lpstr>MONGO DB in a nutschell</vt:lpstr>
      <vt:lpstr>Storage hierarchy</vt:lpstr>
      <vt:lpstr>A mongodb document</vt:lpstr>
      <vt:lpstr>importing data into mongodb</vt:lpstr>
      <vt:lpstr>crud operations</vt:lpstr>
      <vt:lpstr>reading data</vt:lpstr>
      <vt:lpstr>the find() operation</vt:lpstr>
      <vt:lpstr>the find() operation</vt:lpstr>
      <vt:lpstr>Query Operators - comparison</vt:lpstr>
      <vt:lpstr>query operators - logical</vt:lpstr>
      <vt:lpstr>query operators - element</vt:lpstr>
      <vt:lpstr>BSON Types</vt:lpstr>
      <vt:lpstr>Exercises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Abarca Bayona, Carlos</dc:creator>
  <cp:lastModifiedBy>Abarca Bayona, Carlos</cp:lastModifiedBy>
  <cp:revision>37</cp:revision>
  <dcterms:created xsi:type="dcterms:W3CDTF">2015-09-02T07:33:57Z</dcterms:created>
  <dcterms:modified xsi:type="dcterms:W3CDTF">2016-09-02T12:59:27Z</dcterms:modified>
</cp:coreProperties>
</file>