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arca Bayona, Carlos" initials="AB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51"/>
  </p:normalViewPr>
  <p:slideViewPr>
    <p:cSldViewPr snapToGrid="0" snapToObjects="1">
      <p:cViewPr varScale="1">
        <p:scale>
          <a:sx n="81" d="100"/>
          <a:sy n="81" d="100"/>
        </p:scale>
        <p:origin x="20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4T11:25:20.654" idx="1">
    <p:pos x="5651" y="1032"/>
    <p:text>Here the period is just a period, not the wildcard character. If it was outside the brackets it would have to be escaped to be matched.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CFE06-3FA7-1449-BABD-ADAD055BB8B5}" type="datetimeFigureOut">
              <a:rPr lang="en-US" smtClean="0"/>
              <a:t>3/24/16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4C84E-5687-3E41-B6DD-070027BF6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00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information: https://</a:t>
            </a:r>
            <a:r>
              <a:rPr lang="en-US" dirty="0" err="1" smtClean="0"/>
              <a:t>docs.python.org</a:t>
            </a:r>
            <a:r>
              <a:rPr lang="en-US" dirty="0" smtClean="0"/>
              <a:t>/2/library/</a:t>
            </a:r>
            <a:r>
              <a:rPr lang="en-US" dirty="0" err="1" smtClean="0"/>
              <a:t>re.html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4C84E-5687-3E41-B6DD-070027BF6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9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regular expression objects is more efficient when the expression will be used several times in the same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4C84E-5687-3E41-B6DD-070027BF6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99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4C84E-5687-3E41-B6DD-070027BF6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29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case study is designed to show the difference between a greedy and a non-greedy approach</a:t>
            </a:r>
            <a:r>
              <a:rPr lang="en-US" baseline="0" dirty="0" smtClean="0"/>
              <a:t> to regular expressions. If the pattern is just expressed as “&lt;.+&gt;” the result would be a greedy match in the form &lt;EM&gt;Awesome&lt;/EM&gt;, which is not what we are looking for,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4C84E-5687-3E41-B6DD-070027BF64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1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90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9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46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3792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07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6758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48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14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5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0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1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4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55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9</a:t>
            </a:r>
          </a:p>
          <a:p>
            <a:r>
              <a:rPr lang="en-US" dirty="0" smtClean="0"/>
              <a:t>Regular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regular expression?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rules defined to identify patterns of strings, manly for use in pattern matching and string extraction.</a:t>
            </a:r>
          </a:p>
          <a:p>
            <a:r>
              <a:rPr lang="en-US" dirty="0" err="1" smtClean="0"/>
              <a:t>RegExps</a:t>
            </a:r>
            <a:r>
              <a:rPr lang="en-US" dirty="0" smtClean="0"/>
              <a:t> are fundamentally a programming language on their own. </a:t>
            </a:r>
          </a:p>
          <a:p>
            <a:r>
              <a:rPr lang="en-US" dirty="0" smtClean="0"/>
              <a:t>Python provides a regular expression library called “re”.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methods and flags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6662520" cy="3030538"/>
          </a:xfrm>
        </p:spPr>
        <p:txBody>
          <a:bodyPr/>
          <a:lstStyle/>
          <a:p>
            <a:r>
              <a:rPr lang="en-US" i="1" dirty="0" err="1" smtClean="0"/>
              <a:t>matchObj</a:t>
            </a:r>
            <a:r>
              <a:rPr lang="en-US" dirty="0" smtClean="0"/>
              <a:t> </a:t>
            </a:r>
            <a:r>
              <a:rPr lang="en-US" b="1" dirty="0" err="1" smtClean="0"/>
              <a:t>re.search</a:t>
            </a:r>
            <a:r>
              <a:rPr lang="en-US" dirty="0" smtClean="0"/>
              <a:t>(</a:t>
            </a:r>
            <a:r>
              <a:rPr lang="en-US" dirty="0"/>
              <a:t>pattern</a:t>
            </a:r>
            <a:r>
              <a:rPr lang="en-US" dirty="0" smtClean="0"/>
              <a:t>, source, flags=0)</a:t>
            </a:r>
          </a:p>
          <a:p>
            <a:r>
              <a:rPr lang="en-US" i="1" dirty="0" err="1"/>
              <a:t>matchObj</a:t>
            </a:r>
            <a:r>
              <a:rPr lang="en-US" dirty="0" smtClean="0"/>
              <a:t> </a:t>
            </a:r>
            <a:r>
              <a:rPr lang="en-US" b="1" dirty="0" err="1" smtClean="0"/>
              <a:t>re.match</a:t>
            </a:r>
            <a:r>
              <a:rPr lang="en-US" dirty="0" smtClean="0"/>
              <a:t>(</a:t>
            </a:r>
            <a:r>
              <a:rPr lang="en-US" dirty="0"/>
              <a:t>pattern</a:t>
            </a:r>
            <a:r>
              <a:rPr lang="en-US" dirty="0" smtClean="0"/>
              <a:t>, </a:t>
            </a:r>
            <a:r>
              <a:rPr lang="en-US" dirty="0"/>
              <a:t>source , flags=0)</a:t>
            </a:r>
            <a:endParaRPr lang="en-US" dirty="0" smtClean="0"/>
          </a:p>
          <a:p>
            <a:r>
              <a:rPr lang="en-US" i="1" dirty="0"/>
              <a:t>l</a:t>
            </a:r>
            <a:r>
              <a:rPr lang="en-US" i="1" dirty="0" smtClean="0"/>
              <a:t>ist </a:t>
            </a:r>
            <a:r>
              <a:rPr lang="en-US" b="1" dirty="0" err="1" smtClean="0"/>
              <a:t>re.findall</a:t>
            </a:r>
            <a:r>
              <a:rPr lang="en-US" dirty="0" smtClean="0"/>
              <a:t>(</a:t>
            </a:r>
            <a:r>
              <a:rPr lang="en-US" dirty="0"/>
              <a:t>pattern</a:t>
            </a:r>
            <a:r>
              <a:rPr lang="en-US" dirty="0" smtClean="0"/>
              <a:t>, </a:t>
            </a:r>
            <a:r>
              <a:rPr lang="en-US" dirty="0"/>
              <a:t>source , flags=0)</a:t>
            </a:r>
            <a:endParaRPr lang="en-US" dirty="0" smtClean="0"/>
          </a:p>
          <a:p>
            <a:r>
              <a:rPr lang="en-US" i="1" dirty="0"/>
              <a:t>list </a:t>
            </a:r>
            <a:r>
              <a:rPr lang="en-US" b="1" dirty="0" err="1" smtClean="0"/>
              <a:t>re.split</a:t>
            </a:r>
            <a:r>
              <a:rPr lang="en-US" dirty="0" smtClean="0"/>
              <a:t>(</a:t>
            </a:r>
            <a:r>
              <a:rPr lang="en-US" dirty="0"/>
              <a:t>pattern</a:t>
            </a:r>
            <a:r>
              <a:rPr lang="en-US" dirty="0" smtClean="0"/>
              <a:t>, source, </a:t>
            </a:r>
            <a:r>
              <a:rPr lang="en-US" dirty="0" err="1" smtClean="0"/>
              <a:t>maxsplit</a:t>
            </a:r>
            <a:r>
              <a:rPr lang="en-US" dirty="0" smtClean="0"/>
              <a:t>=0, flags=0)</a:t>
            </a:r>
          </a:p>
          <a:p>
            <a:r>
              <a:rPr lang="en-US" i="1" dirty="0" err="1" smtClean="0"/>
              <a:t>regexp</a:t>
            </a:r>
            <a:r>
              <a:rPr lang="en-US" i="1" dirty="0" smtClean="0"/>
              <a:t> </a:t>
            </a:r>
            <a:r>
              <a:rPr lang="en-US" b="1" dirty="0" err="1" smtClean="0"/>
              <a:t>re.compile</a:t>
            </a:r>
            <a:r>
              <a:rPr lang="en-US" dirty="0" smtClean="0"/>
              <a:t>(pattern, flags=0) </a:t>
            </a:r>
          </a:p>
          <a:p>
            <a:endParaRPr lang="en-US" i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8198068" y="685800"/>
            <a:ext cx="3539359" cy="576262"/>
          </a:xfrm>
        </p:spPr>
        <p:txBody>
          <a:bodyPr/>
          <a:lstStyle/>
          <a:p>
            <a:r>
              <a:rPr lang="en-US" dirty="0" smtClean="0"/>
              <a:t>Flags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8198069" y="1262062"/>
            <a:ext cx="3530892" cy="3030538"/>
          </a:xfrm>
        </p:spPr>
        <p:txBody>
          <a:bodyPr/>
          <a:lstStyle/>
          <a:p>
            <a:r>
              <a:rPr lang="en-US" dirty="0" err="1" smtClean="0"/>
              <a:t>re.IGNORECASE</a:t>
            </a:r>
            <a:endParaRPr lang="en-US" dirty="0" smtClean="0"/>
          </a:p>
          <a:p>
            <a:r>
              <a:rPr lang="en-US" dirty="0" err="1" smtClean="0"/>
              <a:t>re.LOCALE</a:t>
            </a:r>
            <a:endParaRPr lang="en-US" dirty="0" smtClean="0"/>
          </a:p>
          <a:p>
            <a:r>
              <a:rPr lang="en-US" dirty="0" err="1" smtClean="0"/>
              <a:t>re.MULTILINE</a:t>
            </a:r>
            <a:endParaRPr lang="en-US" dirty="0" smtClean="0"/>
          </a:p>
          <a:p>
            <a:r>
              <a:rPr lang="en-US" dirty="0" err="1" smtClean="0"/>
              <a:t>re.DOTALL</a:t>
            </a:r>
            <a:endParaRPr lang="en-US" dirty="0" smtClean="0"/>
          </a:p>
          <a:p>
            <a:r>
              <a:rPr lang="en-US" dirty="0" err="1" smtClean="0"/>
              <a:t>re.UNICODE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7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vs. pattern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RegExp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</a:t>
            </a:r>
            <a:r>
              <a:rPr lang="en-US" b="1" dirty="0" smtClean="0"/>
              <a:t>mport</a:t>
            </a:r>
            <a:r>
              <a:rPr lang="en-US" dirty="0" smtClean="0"/>
              <a:t> re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-US" dirty="0" smtClean="0"/>
              <a:t>ine = “I turn 20 this year”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regexp</a:t>
            </a:r>
            <a:r>
              <a:rPr lang="en-US" b="1" dirty="0" smtClean="0"/>
              <a:t> </a:t>
            </a:r>
            <a:r>
              <a:rPr lang="en-US" dirty="0" smtClean="0"/>
              <a:t>=</a:t>
            </a:r>
            <a:r>
              <a:rPr lang="en-US" b="1" dirty="0" smtClean="0"/>
              <a:t> </a:t>
            </a:r>
            <a:r>
              <a:rPr lang="it-IT" b="1" dirty="0" err="1"/>
              <a:t>re.compile</a:t>
            </a:r>
            <a:r>
              <a:rPr lang="it-IT" dirty="0" smtClean="0"/>
              <a:t>(”[0-9]+")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</a:t>
            </a:r>
            <a:r>
              <a:rPr lang="it-IT" dirty="0" err="1" smtClean="0"/>
              <a:t>esult</a:t>
            </a:r>
            <a:r>
              <a:rPr lang="it-IT" dirty="0" smtClean="0"/>
              <a:t> = </a:t>
            </a:r>
            <a:r>
              <a:rPr lang="it-IT" dirty="0" err="1" smtClean="0"/>
              <a:t>regexp.findall</a:t>
            </a:r>
            <a:r>
              <a:rPr lang="it-IT" dirty="0" smtClean="0"/>
              <a:t>(line)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it-IT" b="1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 err="1" smtClean="0"/>
              <a:t>p</a:t>
            </a:r>
            <a:r>
              <a:rPr lang="en-US" b="1" dirty="0" err="1" smtClean="0"/>
              <a:t>rint</a:t>
            </a:r>
            <a:r>
              <a:rPr lang="en-US" b="1" dirty="0" smtClean="0"/>
              <a:t> </a:t>
            </a:r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RegExp</a:t>
            </a:r>
            <a:r>
              <a:rPr lang="en-US" dirty="0" smtClean="0"/>
              <a:t> Pattern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import</a:t>
            </a:r>
            <a:r>
              <a:rPr lang="en-US" dirty="0"/>
              <a:t> re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 = “I turn 20 this year”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 smtClean="0"/>
              <a:t>result</a:t>
            </a:r>
            <a:r>
              <a:rPr lang="it-IT" dirty="0" smtClean="0"/>
              <a:t> </a:t>
            </a:r>
            <a:r>
              <a:rPr lang="it-IT" dirty="0"/>
              <a:t>= </a:t>
            </a:r>
            <a:r>
              <a:rPr lang="it-IT" b="1" dirty="0" err="1" smtClean="0"/>
              <a:t>re.findall</a:t>
            </a:r>
            <a:r>
              <a:rPr lang="it-IT" dirty="0" smtClean="0"/>
              <a:t>(</a:t>
            </a:r>
            <a:r>
              <a:rPr lang="it-IT" dirty="0"/>
              <a:t>”[0-9</a:t>
            </a:r>
            <a:r>
              <a:rPr lang="it-IT" dirty="0" smtClean="0"/>
              <a:t>]+”, line</a:t>
            </a:r>
            <a:r>
              <a:rPr lang="it-IT" dirty="0"/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it-IT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 err="1"/>
              <a:t>p</a:t>
            </a:r>
            <a:r>
              <a:rPr lang="en-US" b="1" dirty="0" err="1"/>
              <a:t>rint</a:t>
            </a:r>
            <a:r>
              <a:rPr lang="en-US" b="1" dirty="0"/>
              <a:t> </a:t>
            </a:r>
            <a:r>
              <a:rPr lang="en-US" dirty="0"/>
              <a:t>result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1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16047" y="5350933"/>
            <a:ext cx="8534400" cy="1507067"/>
          </a:xfrm>
        </p:spPr>
        <p:txBody>
          <a:bodyPr/>
          <a:lstStyle/>
          <a:p>
            <a:r>
              <a:rPr lang="en-US" dirty="0" smtClean="0"/>
              <a:t>Special characters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080427"/>
              </p:ext>
            </p:extLst>
          </p:nvPr>
        </p:nvGraphicFramePr>
        <p:xfrm>
          <a:off x="957482" y="149773"/>
          <a:ext cx="85344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657"/>
                <a:gridCol w="681174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Matched the beginning of a 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the end of a 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any character (except for new line)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whitespace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r>
                        <a:rPr lang="en-US" baseline="0" dirty="0" smtClean="0"/>
                        <a:t> any non-whitespace character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Repeats</a:t>
                      </a:r>
                      <a:r>
                        <a:rPr lang="en-US" baseline="0" dirty="0" smtClean="0"/>
                        <a:t> a character 0 or more times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Repeats a character 0 or more times (non-greedy)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Repeats a character 1 or more times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Repeats</a:t>
                      </a:r>
                      <a:r>
                        <a:rPr lang="en-US" baseline="0" dirty="0" smtClean="0"/>
                        <a:t> a character 1 or more times (non-greedy)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aeiou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a single character in the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de-DE" dirty="0" smtClean="0"/>
                        <a:t>^XYZ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a single character not in the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[a-z0-9]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a set of characters as</a:t>
                      </a:r>
                      <a:r>
                        <a:rPr lang="en-US" baseline="0" dirty="0" smtClean="0"/>
                        <a:t> a 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Indicates where to start</a:t>
                      </a:r>
                      <a:r>
                        <a:rPr lang="en-US" baseline="0" dirty="0" smtClean="0"/>
                        <a:t> extraction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Indicates where to end extraction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81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 escaping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Sometimes it is required to match a character that is included in the special character list (i.e. $)</a:t>
            </a:r>
          </a:p>
          <a:p>
            <a:r>
              <a:rPr lang="en-US" dirty="0" smtClean="0"/>
              <a:t>To include special characters in the search pattern prefix the character with backslash (\)</a:t>
            </a:r>
          </a:p>
          <a:p>
            <a:r>
              <a:rPr lang="en-US" dirty="0" smtClean="0"/>
              <a:t>Characters put in between square brackets are not considered special characters.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076147" y="872066"/>
            <a:ext cx="5479977" cy="3615266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 re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line = </a:t>
            </a:r>
            <a:r>
              <a:rPr lang="en-US" dirty="0" smtClean="0"/>
              <a:t>”A box of candy costs $20.00"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result = </a:t>
            </a:r>
            <a:r>
              <a:rPr lang="en-US" b="1" dirty="0" err="1"/>
              <a:t>re.findall</a:t>
            </a:r>
            <a:r>
              <a:rPr lang="en-US" dirty="0" smtClean="0"/>
              <a:t>(”\$[0-9.]+", </a:t>
            </a:r>
            <a:r>
              <a:rPr lang="en-US" dirty="0"/>
              <a:t>line)</a:t>
            </a:r>
            <a:br>
              <a:rPr lang="en-US" dirty="0"/>
            </a:br>
            <a:r>
              <a:rPr lang="en-US" b="1" dirty="0"/>
              <a:t>print</a:t>
            </a:r>
            <a:r>
              <a:rPr lang="en-US" dirty="0"/>
              <a:t> result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1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greedy</a:t>
            </a:r>
            <a:r>
              <a:rPr lang="en-US" dirty="0" smtClean="0"/>
              <a:t> search matches as many subsequent characters as possible that meet the defined pattern.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non-greedy</a:t>
            </a:r>
            <a:r>
              <a:rPr lang="en-US" dirty="0" smtClean="0"/>
              <a:t> search matches as few subsequent characters as possible that meet the defined pattern.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1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# 1 : </a:t>
            </a:r>
            <a:br>
              <a:rPr lang="en-US" dirty="0" smtClean="0"/>
            </a:br>
            <a:r>
              <a:rPr lang="en-US" dirty="0" smtClean="0"/>
              <a:t>extracting 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Print all HTML tags found in:</a:t>
            </a:r>
          </a:p>
          <a:p>
            <a:pPr marL="457200" lvl="1" indent="0">
              <a:buNone/>
            </a:pPr>
            <a:r>
              <a:rPr lang="en-US" dirty="0" smtClean="0"/>
              <a:t> Python is &lt;EM&gt;Awesome&lt;/EM&gt;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Answer:</a:t>
            </a:r>
          </a:p>
          <a:p>
            <a:pPr marL="0" indent="0">
              <a:buNone/>
            </a:pPr>
            <a:r>
              <a:rPr lang="en-US" dirty="0" smtClean="0"/>
              <a:t>[‘&lt;EM&gt;’, ‘&lt;/EM&gt;</a:t>
            </a:r>
            <a:r>
              <a:rPr lang="de-DE" dirty="0" smtClean="0"/>
              <a:t>’</a:t>
            </a:r>
            <a:r>
              <a:rPr lang="en-US" dirty="0" smtClean="0"/>
              <a:t> ]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1439917"/>
            <a:ext cx="4934479" cy="2861150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 re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line = "Python is &lt;EM&gt;Awesome&lt;/EM&gt;"</a:t>
            </a:r>
            <a:br>
              <a:rPr lang="en-US" dirty="0"/>
            </a:br>
            <a:r>
              <a:rPr lang="en-US" dirty="0"/>
              <a:t>result = </a:t>
            </a:r>
            <a:r>
              <a:rPr lang="en-US" b="1" dirty="0" err="1"/>
              <a:t>re.findall</a:t>
            </a:r>
            <a:r>
              <a:rPr lang="en-US" dirty="0"/>
              <a:t>("&lt;.+?&gt;", line)</a:t>
            </a:r>
            <a:br>
              <a:rPr lang="en-US" dirty="0"/>
            </a:br>
            <a:r>
              <a:rPr lang="en-US" b="1" dirty="0"/>
              <a:t>print</a:t>
            </a:r>
            <a:r>
              <a:rPr lang="en-US" dirty="0"/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34946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that given a string validates if it’s a valid email address.</a:t>
            </a:r>
          </a:p>
          <a:p>
            <a:r>
              <a:rPr lang="en-US" dirty="0" smtClean="0"/>
              <a:t>Go through the file </a:t>
            </a:r>
            <a:r>
              <a:rPr lang="en-US" i="1" dirty="0" err="1" smtClean="0"/>
              <a:t>mbox-short.txt</a:t>
            </a:r>
            <a:r>
              <a:rPr lang="en-US" dirty="0" smtClean="0"/>
              <a:t> and determine how many emails where sent before noon and how many where sent in the afternoon</a:t>
            </a:r>
          </a:p>
          <a:p>
            <a:r>
              <a:rPr lang="en-US" dirty="0" smtClean="0"/>
              <a:t>Given the file </a:t>
            </a:r>
            <a:r>
              <a:rPr lang="en-US" i="1" dirty="0" err="1" smtClean="0"/>
              <a:t>regex_sum.txt</a:t>
            </a:r>
            <a:r>
              <a:rPr lang="en-US" dirty="0" smtClean="0"/>
              <a:t> find the sum of the numeric values hidden in the file and print it 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284</TotalTime>
  <Words>532</Words>
  <Application>Microsoft Macintosh PowerPoint</Application>
  <PresentationFormat>Widescreen</PresentationFormat>
  <Paragraphs>91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3</vt:lpstr>
      <vt:lpstr>Slice</vt:lpstr>
      <vt:lpstr>Python</vt:lpstr>
      <vt:lpstr>What is a regular expression?</vt:lpstr>
      <vt:lpstr>Re methods and flags</vt:lpstr>
      <vt:lpstr>object vs. pattern approach</vt:lpstr>
      <vt:lpstr>Special characters</vt:lpstr>
      <vt:lpstr>Special character escaping</vt:lpstr>
      <vt:lpstr>Greedy vs. non-greedy search</vt:lpstr>
      <vt:lpstr>Case study # 1 :  extracting html tags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Abarca Bayona, Carlos</dc:creator>
  <cp:lastModifiedBy>Abarca Bayona, Carlos</cp:lastModifiedBy>
  <cp:revision>18</cp:revision>
  <dcterms:created xsi:type="dcterms:W3CDTF">2016-03-22T13:29:50Z</dcterms:created>
  <dcterms:modified xsi:type="dcterms:W3CDTF">2016-03-24T14:08:31Z</dcterms:modified>
</cp:coreProperties>
</file>