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5" r:id="rId8"/>
    <p:sldId id="266" r:id="rId9"/>
    <p:sldId id="260" r:id="rId10"/>
    <p:sldId id="261" r:id="rId11"/>
    <p:sldId id="262" r:id="rId12"/>
    <p:sldId id="263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306"/>
  </p:normalViewPr>
  <p:slideViewPr>
    <p:cSldViewPr snapToGrid="0" snapToObjects="1">
      <p:cViewPr varScale="1">
        <p:scale>
          <a:sx n="108" d="100"/>
          <a:sy n="108" d="100"/>
        </p:scale>
        <p:origin x="23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88932-C931-B243-9ECE-6D6A4DBC212C}" type="datetimeFigureOut">
              <a:rPr lang="en-DE" smtClean="0"/>
              <a:t>25.01.21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C1E79-F2BC-EA47-96F7-0291464DD0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11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brew install </a:t>
            </a:r>
            <a:r>
              <a:rPr lang="en-GB" dirty="0" err="1"/>
              <a:t>zlib</a:t>
            </a:r>
            <a:r>
              <a:rPr lang="en-GB" dirty="0"/>
              <a:t> bzip2 </a:t>
            </a:r>
            <a:r>
              <a:rPr lang="en-GB" dirty="0" err="1"/>
              <a:t>openssl</a:t>
            </a:r>
            <a:r>
              <a:rPr lang="en-GB" dirty="0"/>
              <a:t> </a:t>
            </a:r>
            <a:r>
              <a:rPr lang="en-GB" dirty="0" err="1"/>
              <a:t>readline</a:t>
            </a:r>
            <a:r>
              <a:rPr lang="en-GB" dirty="0"/>
              <a:t> sqlite3 </a:t>
            </a:r>
            <a:r>
              <a:rPr lang="en-GB" dirty="0" err="1"/>
              <a:t>xz</a:t>
            </a:r>
            <a:endParaRPr lang="en-GB" dirty="0"/>
          </a:p>
          <a:p>
            <a:r>
              <a:rPr lang="en-GB" dirty="0">
                <a:effectLst/>
              </a:rPr>
              <a:t>export</a:t>
            </a:r>
            <a:r>
              <a:rPr lang="en-GB" dirty="0"/>
              <a:t> LDFLAGS=</a:t>
            </a:r>
            <a:r>
              <a:rPr lang="en-GB" dirty="0">
                <a:effectLst/>
              </a:rPr>
              <a:t>"-L/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/local/opt/bzip2/lib -L/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/local/opt/</a:t>
            </a:r>
            <a:r>
              <a:rPr lang="en-GB" dirty="0" err="1">
                <a:effectLst/>
              </a:rPr>
              <a:t>zlib</a:t>
            </a:r>
            <a:r>
              <a:rPr lang="en-GB" dirty="0">
                <a:effectLst/>
              </a:rPr>
              <a:t>/lib"</a:t>
            </a:r>
            <a:r>
              <a:rPr lang="en-GB" dirty="0"/>
              <a:t> </a:t>
            </a:r>
          </a:p>
          <a:p>
            <a:r>
              <a:rPr lang="en-GB" dirty="0">
                <a:effectLst/>
              </a:rPr>
              <a:t>export</a:t>
            </a:r>
            <a:r>
              <a:rPr lang="en-GB" dirty="0"/>
              <a:t> CPPFLAGS=</a:t>
            </a:r>
            <a:r>
              <a:rPr lang="en-GB" dirty="0">
                <a:effectLst/>
              </a:rPr>
              <a:t>"-I/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/local/opt/bzip2/include -I/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/local/opt/</a:t>
            </a:r>
            <a:r>
              <a:rPr lang="en-GB" dirty="0" err="1">
                <a:effectLst/>
              </a:rPr>
              <a:t>zlib</a:t>
            </a:r>
            <a:r>
              <a:rPr lang="en-GB" dirty="0">
                <a:effectLst/>
              </a:rPr>
              <a:t>/include"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C1E79-F2BC-EA47-96F7-0291464DD073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06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2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97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93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8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5775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00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C4986D-6BE9-4264-908F-02DB36FD8D6C}" type="datetime1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5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1</a:t>
            </a:r>
          </a:p>
          <a:p>
            <a:r>
              <a:rPr lang="en-US" dirty="0"/>
              <a:t>Values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5630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1663"/>
            <a:ext cx="8229600" cy="1314237"/>
          </a:xfrm>
        </p:spPr>
        <p:txBody>
          <a:bodyPr>
            <a:normAutofit/>
          </a:bodyPr>
          <a:lstStyle/>
          <a:p>
            <a:r>
              <a:rPr lang="en-US" dirty="0"/>
              <a:t>In 3.x. print is a function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7978" y="2309942"/>
            <a:ext cx="18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&gt;&gt;&gt; x = “Hello”</a:t>
            </a:r>
          </a:p>
          <a:p>
            <a:r>
              <a:rPr lang="en-US" dirty="0"/>
              <a:t>&gt;&gt;&gt; y = “World”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021629" y="2928404"/>
            <a:ext cx="1462813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5178" y="276967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print (x)</a:t>
            </a:r>
          </a:p>
          <a:p>
            <a:r>
              <a:rPr lang="en-US" dirty="0"/>
              <a:t>&gt;&gt;&gt; print (x, y)</a:t>
            </a:r>
          </a:p>
        </p:txBody>
      </p:sp>
    </p:spTree>
    <p:extLst>
      <p:ext uri="{BB962C8B-B14F-4D97-AF65-F5344CB8AC3E}">
        <p14:creationId xmlns:p14="http://schemas.microsoft.com/office/powerpoint/2010/main" val="75421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bldLvl="2"/>
      <p:bldP spid="4" grpId="0"/>
      <p:bldP spid="5" grpId="0" build="allAtOnce" bldLvl="2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38" y="965914"/>
            <a:ext cx="8229600" cy="871969"/>
          </a:xfrm>
        </p:spPr>
        <p:txBody>
          <a:bodyPr>
            <a:normAutofit/>
          </a:bodyPr>
          <a:lstStyle/>
          <a:p>
            <a:r>
              <a:rPr lang="en-US" dirty="0"/>
              <a:t>Displays the </a:t>
            </a:r>
            <a:r>
              <a:rPr lang="en-US" dirty="0" err="1"/>
              <a:t>datatype</a:t>
            </a:r>
            <a:r>
              <a:rPr lang="en-US" dirty="0"/>
              <a:t> of a given variable or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038" y="2233995"/>
            <a:ext cx="2491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&gt;&gt;&gt; a = “Hello World!”</a:t>
            </a:r>
          </a:p>
          <a:p>
            <a:r>
              <a:rPr lang="en-US" dirty="0"/>
              <a:t>&gt;&gt;&gt; b = 5</a:t>
            </a:r>
          </a:p>
          <a:p>
            <a:r>
              <a:rPr lang="en-US" dirty="0"/>
              <a:t>&gt;&gt;&gt; c = 2</a:t>
            </a:r>
          </a:p>
          <a:p>
            <a:r>
              <a:rPr lang="en-US" dirty="0"/>
              <a:t>&gt;&gt;&gt; d = 3.0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20979" y="3032158"/>
            <a:ext cx="1462813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6208" y="2622360"/>
            <a:ext cx="1595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type (a)</a:t>
            </a:r>
          </a:p>
          <a:p>
            <a:r>
              <a:rPr lang="en-US" dirty="0"/>
              <a:t>&gt;&gt;&gt; type (b)</a:t>
            </a:r>
          </a:p>
          <a:p>
            <a:r>
              <a:rPr lang="en-US" dirty="0"/>
              <a:t>&gt;&gt;&gt; type (d)</a:t>
            </a:r>
          </a:p>
          <a:p>
            <a:r>
              <a:rPr lang="en-US" dirty="0"/>
              <a:t>&gt;&gt;&gt; type (b/c)</a:t>
            </a:r>
          </a:p>
          <a:p>
            <a:r>
              <a:rPr lang="en-US" dirty="0"/>
              <a:t>&gt;&gt;&gt; type (b/d)</a:t>
            </a:r>
          </a:p>
        </p:txBody>
      </p:sp>
    </p:spTree>
    <p:extLst>
      <p:ext uri="{BB962C8B-B14F-4D97-AF65-F5344CB8AC3E}">
        <p14:creationId xmlns:p14="http://schemas.microsoft.com/office/powerpoint/2010/main" val="41137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uiExpand="1" bldLvl="2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Raw_input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69873"/>
            <a:ext cx="8229600" cy="792587"/>
          </a:xfrm>
        </p:spPr>
        <p:txBody>
          <a:bodyPr/>
          <a:lstStyle/>
          <a:p>
            <a:r>
              <a:rPr lang="en-US" dirty="0"/>
              <a:t>Obtains a value from the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28965"/>
            <a:ext cx="472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&gt;&gt;&gt; value = input(“enter a value: “)</a:t>
            </a:r>
          </a:p>
          <a:p>
            <a:r>
              <a:rPr lang="en-US" dirty="0"/>
              <a:t>&gt;&gt;&gt; type(value)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8145" y="2709134"/>
            <a:ext cx="3017521" cy="127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1800" dirty="0"/>
              <a:t>What happens if the value is: Hello?</a:t>
            </a:r>
          </a:p>
          <a:p>
            <a:r>
              <a:rPr lang="en-US" sz="1800" dirty="0"/>
              <a:t>What happens if the value is: 44 ?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8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57" y="1388486"/>
            <a:ext cx="8229600" cy="3107314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(): Converts value to Integer</a:t>
            </a:r>
          </a:p>
          <a:p>
            <a:r>
              <a:rPr lang="en-US" dirty="0"/>
              <a:t>float(): Converts value to Floating Point </a:t>
            </a:r>
          </a:p>
          <a:p>
            <a:r>
              <a:rPr lang="en-US" dirty="0"/>
              <a:t>long(): Converts value to long integer</a:t>
            </a:r>
          </a:p>
          <a:p>
            <a:r>
              <a:rPr lang="en-US" dirty="0" err="1"/>
              <a:t>str</a:t>
            </a:r>
            <a:r>
              <a:rPr lang="en-US" dirty="0"/>
              <a:t>(): Returns a string representation of an object</a:t>
            </a:r>
          </a:p>
        </p:txBody>
      </p:sp>
    </p:spTree>
    <p:extLst>
      <p:ext uri="{BB962C8B-B14F-4D97-AF65-F5344CB8AC3E}">
        <p14:creationId xmlns:p14="http://schemas.microsoft.com/office/powerpoint/2010/main" val="41246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that prompts the user for his name and his last name and then welcomes him/her.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that prompts the user for hours and rate per hour to compute gross pay.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that prompts the user for a temperature in °C and returns the value in °F.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22899"/>
              </p:ext>
            </p:extLst>
          </p:nvPr>
        </p:nvGraphicFramePr>
        <p:xfrm>
          <a:off x="3053235" y="3746059"/>
          <a:ext cx="1515195" cy="65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3235" y="3746059"/>
                        <a:ext cx="1515195" cy="652376"/>
                      </a:xfrm>
                      <a:prstGeom prst="rect">
                        <a:avLst/>
                      </a:prstGeom>
                      <a:ln>
                        <a:solidFill>
                          <a:srgbClr val="6076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1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8D2-9E82-184A-85CC-0B315AA5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3219-520B-CB4F-BE35-4DCEAEFB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Console</a:t>
            </a:r>
          </a:p>
          <a:p>
            <a:r>
              <a:rPr lang="en-DE" dirty="0"/>
              <a:t>Programming language</a:t>
            </a:r>
          </a:p>
          <a:p>
            <a:r>
              <a:rPr lang="en-DE" dirty="0"/>
              <a:t>Development environment</a:t>
            </a:r>
          </a:p>
          <a:p>
            <a:r>
              <a:rPr lang="en-DE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8300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4C9-95E4-6E48-A025-D6A4FC90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63ED-0D69-3D4C-88C0-05DA5A3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Homebrew</a:t>
            </a:r>
          </a:p>
          <a:p>
            <a:r>
              <a:rPr lang="en-DE" dirty="0"/>
              <a:t>Pyenv</a:t>
            </a:r>
          </a:p>
          <a:p>
            <a:r>
              <a:rPr lang="en-DE" dirty="0"/>
              <a:t>Python 3.x</a:t>
            </a:r>
          </a:p>
          <a:p>
            <a:r>
              <a:rPr lang="en-DE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859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66297"/>
            <a:ext cx="8229600" cy="3594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Values surrounded by “”</a:t>
            </a:r>
          </a:p>
          <a:p>
            <a:pPr lvl="1"/>
            <a:r>
              <a:rPr lang="en-US" dirty="0"/>
              <a:t>Unicode in 3.x </a:t>
            </a:r>
          </a:p>
          <a:p>
            <a:r>
              <a:rPr lang="en-US" dirty="0" err="1"/>
              <a:t>Ints</a:t>
            </a:r>
            <a:r>
              <a:rPr lang="en-US" dirty="0"/>
              <a:t> and longs</a:t>
            </a:r>
          </a:p>
          <a:p>
            <a:pPr lvl="1"/>
            <a:r>
              <a:rPr lang="en-US" dirty="0"/>
              <a:t>Round values without decimal point</a:t>
            </a:r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Decimal point values</a:t>
            </a:r>
          </a:p>
          <a:p>
            <a:r>
              <a:rPr lang="en-US" dirty="0"/>
              <a:t>Booleans</a:t>
            </a:r>
          </a:p>
          <a:p>
            <a:pPr lvl="1"/>
            <a:r>
              <a:rPr lang="en-US" dirty="0"/>
              <a:t>Can take the value of True or False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contain alphanumeric characters</a:t>
            </a:r>
          </a:p>
          <a:p>
            <a:r>
              <a:rPr lang="en-US" dirty="0"/>
              <a:t>Can be as long as you want</a:t>
            </a:r>
          </a:p>
          <a:p>
            <a:r>
              <a:rPr lang="en-US" dirty="0"/>
              <a:t>Must begin with a letter</a:t>
            </a:r>
          </a:p>
          <a:p>
            <a:r>
              <a:rPr lang="en-US" dirty="0"/>
              <a:t>Are case-sensitive</a:t>
            </a:r>
          </a:p>
          <a:p>
            <a:r>
              <a:rPr lang="en-US" dirty="0"/>
              <a:t>Are not type-safe</a:t>
            </a:r>
          </a:p>
          <a:p>
            <a:r>
              <a:rPr lang="en-US" dirty="0"/>
              <a:t>Must not be a reserved word (keyword)</a:t>
            </a:r>
          </a:p>
        </p:txBody>
      </p:sp>
    </p:spTree>
    <p:extLst>
      <p:ext uri="{BB962C8B-B14F-4D97-AF65-F5344CB8AC3E}">
        <p14:creationId xmlns:p14="http://schemas.microsoft.com/office/powerpoint/2010/main" val="24442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Words -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29323"/>
            <a:ext cx="8404225" cy="3728916"/>
          </a:xfrm>
        </p:spPr>
        <p:txBody>
          <a:bodyPr numCol="4">
            <a:noAutofit/>
          </a:bodyPr>
          <a:lstStyle/>
          <a:p>
            <a:r>
              <a:rPr lang="en-US" sz="1400" dirty="0"/>
              <a:t>and </a:t>
            </a:r>
          </a:p>
          <a:p>
            <a:r>
              <a:rPr lang="en-US" sz="1400" dirty="0"/>
              <a:t>del </a:t>
            </a:r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not </a:t>
            </a:r>
          </a:p>
          <a:p>
            <a:r>
              <a:rPr lang="en-US" sz="1400" dirty="0"/>
              <a:t>while </a:t>
            </a:r>
          </a:p>
          <a:p>
            <a:r>
              <a:rPr lang="en-US" sz="1400" dirty="0"/>
              <a:t>as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</a:t>
            </a:r>
          </a:p>
          <a:p>
            <a:r>
              <a:rPr lang="en-US" sz="1400" dirty="0"/>
              <a:t>global </a:t>
            </a:r>
          </a:p>
          <a:p>
            <a:r>
              <a:rPr lang="en-US" sz="1400" dirty="0"/>
              <a:t>or </a:t>
            </a:r>
          </a:p>
          <a:p>
            <a:r>
              <a:rPr lang="en-US" sz="1400" dirty="0"/>
              <a:t>with </a:t>
            </a:r>
          </a:p>
          <a:p>
            <a:r>
              <a:rPr lang="en-US" sz="1400" dirty="0"/>
              <a:t>assert </a:t>
            </a:r>
          </a:p>
          <a:p>
            <a:r>
              <a:rPr lang="en-US" sz="1400" dirty="0"/>
              <a:t>else </a:t>
            </a:r>
          </a:p>
          <a:p>
            <a:r>
              <a:rPr lang="en-US" sz="1400" dirty="0"/>
              <a:t>if </a:t>
            </a:r>
          </a:p>
          <a:p>
            <a:r>
              <a:rPr lang="en-US" sz="1400" dirty="0"/>
              <a:t>pass </a:t>
            </a:r>
          </a:p>
          <a:p>
            <a:r>
              <a:rPr lang="en-US" sz="1400" dirty="0"/>
              <a:t>yield </a:t>
            </a:r>
          </a:p>
          <a:p>
            <a:r>
              <a:rPr lang="en-US" sz="1400" dirty="0"/>
              <a:t>break </a:t>
            </a:r>
          </a:p>
          <a:p>
            <a:r>
              <a:rPr lang="en-US" sz="1400" dirty="0"/>
              <a:t>except </a:t>
            </a:r>
          </a:p>
          <a:p>
            <a:r>
              <a:rPr lang="en-US" sz="1400" dirty="0"/>
              <a:t>import </a:t>
            </a:r>
          </a:p>
          <a:p>
            <a:r>
              <a:rPr lang="en-US" sz="1400" dirty="0"/>
              <a:t>print </a:t>
            </a:r>
          </a:p>
          <a:p>
            <a:r>
              <a:rPr lang="en-US" sz="1400" dirty="0"/>
              <a:t>class </a:t>
            </a:r>
          </a:p>
          <a:p>
            <a:r>
              <a:rPr lang="en-US" sz="1400" dirty="0"/>
              <a:t>exec </a:t>
            </a:r>
          </a:p>
          <a:p>
            <a:r>
              <a:rPr lang="en-US" sz="1400" dirty="0"/>
              <a:t>in </a:t>
            </a:r>
          </a:p>
          <a:p>
            <a:r>
              <a:rPr lang="en-US" sz="1400" dirty="0"/>
              <a:t>raise </a:t>
            </a:r>
          </a:p>
          <a:p>
            <a:r>
              <a:rPr lang="en-US" sz="1400" dirty="0"/>
              <a:t>continue </a:t>
            </a:r>
          </a:p>
          <a:p>
            <a:r>
              <a:rPr lang="en-US" sz="1400" dirty="0"/>
              <a:t>finally </a:t>
            </a:r>
          </a:p>
          <a:p>
            <a:r>
              <a:rPr lang="en-US" sz="1400" dirty="0"/>
              <a:t>is </a:t>
            </a:r>
          </a:p>
          <a:p>
            <a:r>
              <a:rPr lang="en-US" sz="1400" dirty="0"/>
              <a:t>return 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</a:p>
          <a:p>
            <a:r>
              <a:rPr lang="en-US" sz="1400" dirty="0"/>
              <a:t>for </a:t>
            </a:r>
          </a:p>
          <a:p>
            <a:r>
              <a:rPr lang="en-US" sz="1400" dirty="0"/>
              <a:t>lambda </a:t>
            </a:r>
          </a:p>
          <a:p>
            <a:r>
              <a:rPr lang="en-US" sz="1400" dirty="0"/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196947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72" y="583814"/>
            <a:ext cx="7662864" cy="3911986"/>
          </a:xfrm>
        </p:spPr>
        <p:txBody>
          <a:bodyPr>
            <a:noAutofit/>
          </a:bodyPr>
          <a:lstStyle/>
          <a:p>
            <a:r>
              <a:rPr lang="en-US" sz="1400" dirty="0"/>
              <a:t>Python includes all basic math operators ( +, - , *, / )</a:t>
            </a:r>
          </a:p>
          <a:p>
            <a:r>
              <a:rPr lang="en-US" sz="1400" dirty="0"/>
              <a:t>There are additional operators available for exponentiation (**) and modulus (%)</a:t>
            </a:r>
          </a:p>
          <a:p>
            <a:r>
              <a:rPr lang="en-US" sz="1400" dirty="0"/>
              <a:t>The result of a division operation depends on the </a:t>
            </a:r>
            <a:r>
              <a:rPr lang="en-US" sz="1400" dirty="0" err="1"/>
              <a:t>datatype</a:t>
            </a:r>
            <a:r>
              <a:rPr lang="en-US" sz="1400" dirty="0"/>
              <a:t> of the value (floor division).</a:t>
            </a:r>
          </a:p>
          <a:p>
            <a:r>
              <a:rPr lang="en-US" sz="1400" dirty="0"/>
              <a:t>The addition operator can be used with strings as a </a:t>
            </a:r>
            <a:r>
              <a:rPr lang="en-US" sz="1400" dirty="0" err="1"/>
              <a:t>concatenator</a:t>
            </a:r>
            <a:endParaRPr lang="en-US" sz="1400" dirty="0"/>
          </a:p>
          <a:p>
            <a:r>
              <a:rPr lang="en-US" sz="1400" dirty="0"/>
              <a:t>Rules of Precedence:</a:t>
            </a:r>
          </a:p>
          <a:p>
            <a:pPr lvl="1"/>
            <a:r>
              <a:rPr lang="en-US" sz="1200" b="1" dirty="0"/>
              <a:t>P</a:t>
            </a:r>
            <a:r>
              <a:rPr lang="en-US" sz="1400" dirty="0"/>
              <a:t>arenthesis</a:t>
            </a:r>
          </a:p>
          <a:p>
            <a:pPr lvl="1"/>
            <a:r>
              <a:rPr lang="en-US" sz="1200" b="1" dirty="0"/>
              <a:t>E</a:t>
            </a:r>
            <a:r>
              <a:rPr lang="en-US" sz="1400" dirty="0"/>
              <a:t>xponentiation</a:t>
            </a:r>
          </a:p>
          <a:p>
            <a:pPr lvl="1"/>
            <a:r>
              <a:rPr lang="en-US" sz="1200" b="1" dirty="0"/>
              <a:t>M</a:t>
            </a:r>
            <a:r>
              <a:rPr lang="en-US" sz="1400" dirty="0"/>
              <a:t>ultiplication</a:t>
            </a:r>
          </a:p>
          <a:p>
            <a:pPr lvl="1"/>
            <a:r>
              <a:rPr lang="en-US" sz="1200" b="1" dirty="0"/>
              <a:t>D</a:t>
            </a:r>
            <a:r>
              <a:rPr lang="en-US" sz="1400" dirty="0"/>
              <a:t>ivision</a:t>
            </a:r>
          </a:p>
          <a:p>
            <a:pPr lvl="1"/>
            <a:r>
              <a:rPr lang="en-US" sz="1200" b="1" dirty="0"/>
              <a:t>A</a:t>
            </a:r>
            <a:r>
              <a:rPr lang="en-US" sz="1400" dirty="0"/>
              <a:t>ddition</a:t>
            </a:r>
          </a:p>
          <a:p>
            <a:pPr lvl="1"/>
            <a:r>
              <a:rPr lang="en-US" sz="1200" b="1" dirty="0" err="1"/>
              <a:t>S</a:t>
            </a:r>
            <a:r>
              <a:rPr lang="en-US" sz="1400" dirty="0" err="1"/>
              <a:t>ubstraction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# is used for introducing comments</a:t>
            </a:r>
          </a:p>
          <a:p>
            <a:r>
              <a:rPr lang="en-US" dirty="0"/>
              <a:t>Everything after # is a comment and won’t be executed</a:t>
            </a:r>
          </a:p>
        </p:txBody>
      </p:sp>
    </p:spTree>
    <p:extLst>
      <p:ext uri="{BB962C8B-B14F-4D97-AF65-F5344CB8AC3E}">
        <p14:creationId xmlns:p14="http://schemas.microsoft.com/office/powerpoint/2010/main" val="6782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pre-defined or user-defined</a:t>
            </a:r>
          </a:p>
          <a:p>
            <a:r>
              <a:rPr lang="en-US" dirty="0"/>
              <a:t>Can receive parameters within parenthesis</a:t>
            </a:r>
          </a:p>
          <a:p>
            <a:r>
              <a:rPr lang="en-US" dirty="0"/>
              <a:t>Perform an action</a:t>
            </a:r>
          </a:p>
        </p:txBody>
      </p:sp>
    </p:spTree>
    <p:extLst>
      <p:ext uri="{BB962C8B-B14F-4D97-AF65-F5344CB8AC3E}">
        <p14:creationId xmlns:p14="http://schemas.microsoft.com/office/powerpoint/2010/main" val="36740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3301</TotalTime>
  <Words>523</Words>
  <Application>Microsoft Macintosh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Slice</vt:lpstr>
      <vt:lpstr>Equation</vt:lpstr>
      <vt:lpstr>Python</vt:lpstr>
      <vt:lpstr>Important concepts</vt:lpstr>
      <vt:lpstr>Course requirements</vt:lpstr>
      <vt:lpstr>Basic datatypes</vt:lpstr>
      <vt:lpstr>Variables</vt:lpstr>
      <vt:lpstr>Reserved Words - Keywords</vt:lpstr>
      <vt:lpstr>Math Operators</vt:lpstr>
      <vt:lpstr>Comments</vt:lpstr>
      <vt:lpstr>Functions</vt:lpstr>
      <vt:lpstr>Print()</vt:lpstr>
      <vt:lpstr>Type()</vt:lpstr>
      <vt:lpstr>Raw_input()</vt:lpstr>
      <vt:lpstr>Type Conversion Functions</vt:lpstr>
      <vt:lpstr>Exercises</vt:lpstr>
    </vt:vector>
  </TitlesOfParts>
  <Company>Paypal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Carlos Augusto Abarca Bayona</cp:lastModifiedBy>
  <cp:revision>24</cp:revision>
  <dcterms:created xsi:type="dcterms:W3CDTF">2015-06-25T13:22:51Z</dcterms:created>
  <dcterms:modified xsi:type="dcterms:W3CDTF">2021-01-26T21:13:56Z</dcterms:modified>
</cp:coreProperties>
</file>