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29/06/15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8BBB94-68E6-4675-A946-F1C5994EDBD7}" type="datetime1">
              <a:rPr lang="en-US" smtClean="0"/>
              <a:t>29/06/15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3B8377-21E3-4835-B75D-4E2847E2750F}" type="datetime1">
              <a:rPr lang="en-US" smtClean="0"/>
              <a:t>29/06/15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C4986D-6BE9-4264-908F-02DB36FD8D6C}" type="datetime1">
              <a:rPr lang="en-US" smtClean="0"/>
              <a:t>29/06/15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29/06/15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8AEBBE-F8B2-42CF-9895-E86A608384EB}" type="datetime1">
              <a:rPr lang="en-US" smtClean="0"/>
              <a:pPr/>
              <a:t>29/06/15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29/06/15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29/06/15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29/06/15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29/06/15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29/06/15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29/06/15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29/06/15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 1</a:t>
            </a:r>
          </a:p>
          <a:p>
            <a:r>
              <a:rPr lang="en-US" dirty="0" smtClean="0"/>
              <a:t>Values and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8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Raw_input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2763"/>
            <a:ext cx="8229600" cy="792587"/>
          </a:xfrm>
        </p:spPr>
        <p:txBody>
          <a:bodyPr/>
          <a:lstStyle/>
          <a:p>
            <a:r>
              <a:rPr lang="en-US" dirty="0" smtClean="0"/>
              <a:t>Obtains a value from the user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92" y="3365350"/>
            <a:ext cx="4252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&gt;&gt;&gt; input = </a:t>
            </a:r>
            <a:r>
              <a:rPr lang="en-US" dirty="0" err="1" smtClean="0"/>
              <a:t>raw_input</a:t>
            </a:r>
            <a:r>
              <a:rPr lang="en-US" dirty="0" smtClean="0"/>
              <a:t>(“enter a value: “)</a:t>
            </a:r>
          </a:p>
          <a:p>
            <a:r>
              <a:rPr lang="en-US" dirty="0" smtClean="0"/>
              <a:t>&gt;&gt;&gt; type(input)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208672"/>
            <a:ext cx="8229600" cy="792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happens if the value is: Hello?</a:t>
            </a:r>
          </a:p>
          <a:p>
            <a:r>
              <a:rPr lang="en-US" dirty="0" smtClean="0"/>
              <a:t>What happens if the value is: 44 ?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85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15" y="2636529"/>
            <a:ext cx="8229600" cy="3107314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(): Converts value to Integer</a:t>
            </a:r>
          </a:p>
          <a:p>
            <a:r>
              <a:rPr lang="en-US" dirty="0"/>
              <a:t>f</a:t>
            </a:r>
            <a:r>
              <a:rPr lang="en-US" dirty="0" smtClean="0"/>
              <a:t>loat(): Converts value to Floating Point </a:t>
            </a:r>
          </a:p>
          <a:p>
            <a:r>
              <a:rPr lang="en-US" dirty="0"/>
              <a:t>l</a:t>
            </a:r>
            <a:r>
              <a:rPr lang="en-US" dirty="0" smtClean="0"/>
              <a:t>ong(): Converts value to long integer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(): Returns a string representation of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3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prompts the user for his name and his last name and then welcomes him/her. 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prompts the user for hours and rate per hour to compute gross pay.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that prompts the user for a temperature in °C and returns the value in °F.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422798"/>
              </p:ext>
            </p:extLst>
          </p:nvPr>
        </p:nvGraphicFramePr>
        <p:xfrm>
          <a:off x="3564488" y="6037263"/>
          <a:ext cx="1515195" cy="65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4488" y="6037263"/>
                        <a:ext cx="1515195" cy="652376"/>
                      </a:xfrm>
                      <a:prstGeom prst="rect">
                        <a:avLst/>
                      </a:prstGeom>
                      <a:ln>
                        <a:solidFill>
                          <a:srgbClr val="6076B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13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669"/>
            <a:ext cx="8229600" cy="35944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Values surrounded by “”</a:t>
            </a:r>
          </a:p>
          <a:p>
            <a:pPr lvl="1"/>
            <a:r>
              <a:rPr lang="en-US" dirty="0" smtClean="0"/>
              <a:t>8-bit characters in 2.x / Unicode in 3.x </a:t>
            </a:r>
          </a:p>
          <a:p>
            <a:r>
              <a:rPr lang="en-US" dirty="0" err="1" smtClean="0"/>
              <a:t>Ints</a:t>
            </a:r>
            <a:r>
              <a:rPr lang="en-US" dirty="0" smtClean="0"/>
              <a:t> and longs</a:t>
            </a:r>
          </a:p>
          <a:p>
            <a:pPr lvl="1"/>
            <a:r>
              <a:rPr lang="en-US" dirty="0" smtClean="0"/>
              <a:t>Round values without decimal point</a:t>
            </a:r>
          </a:p>
          <a:p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Decimal point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Can take the value of True or False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contain alphanumeric characters</a:t>
            </a:r>
          </a:p>
          <a:p>
            <a:r>
              <a:rPr lang="en-US" dirty="0" smtClean="0"/>
              <a:t>Can be as long as you want</a:t>
            </a:r>
          </a:p>
          <a:p>
            <a:r>
              <a:rPr lang="en-US" dirty="0" smtClean="0"/>
              <a:t>Must begin with a letter</a:t>
            </a:r>
          </a:p>
          <a:p>
            <a:r>
              <a:rPr lang="en-US" dirty="0" smtClean="0"/>
              <a:t>Are case-sensitive</a:t>
            </a:r>
          </a:p>
          <a:p>
            <a:r>
              <a:rPr lang="en-US" dirty="0" smtClean="0"/>
              <a:t>Are not type-safe</a:t>
            </a:r>
          </a:p>
          <a:p>
            <a:r>
              <a:rPr lang="en-US" dirty="0" smtClean="0"/>
              <a:t>Must not be a reserved word (keyword)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2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Reserved Words -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2770094"/>
            <a:ext cx="8404225" cy="3728916"/>
          </a:xfrm>
        </p:spPr>
        <p:txBody>
          <a:bodyPr numCol="4">
            <a:noAutofit/>
          </a:bodyPr>
          <a:lstStyle/>
          <a:p>
            <a:r>
              <a:rPr lang="en-US" sz="1400" dirty="0"/>
              <a:t>and </a:t>
            </a:r>
            <a:endParaRPr lang="en-US" sz="1400" dirty="0" smtClean="0"/>
          </a:p>
          <a:p>
            <a:r>
              <a:rPr lang="en-US" sz="1400" dirty="0" smtClean="0"/>
              <a:t>del </a:t>
            </a:r>
          </a:p>
          <a:p>
            <a:r>
              <a:rPr lang="en-US" sz="1400" dirty="0" smtClean="0"/>
              <a:t>from </a:t>
            </a:r>
          </a:p>
          <a:p>
            <a:r>
              <a:rPr lang="en-US" sz="1400" dirty="0" smtClean="0"/>
              <a:t>not </a:t>
            </a:r>
          </a:p>
          <a:p>
            <a:r>
              <a:rPr lang="en-US" sz="1400" dirty="0" smtClean="0"/>
              <a:t>while </a:t>
            </a:r>
          </a:p>
          <a:p>
            <a:r>
              <a:rPr lang="en-US" sz="1400" dirty="0" smtClean="0"/>
              <a:t>as </a:t>
            </a:r>
          </a:p>
          <a:p>
            <a:r>
              <a:rPr lang="en-US" sz="1400" dirty="0" err="1" smtClean="0"/>
              <a:t>elif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global </a:t>
            </a:r>
          </a:p>
          <a:p>
            <a:r>
              <a:rPr lang="en-US" sz="1400" dirty="0" smtClean="0"/>
              <a:t>or </a:t>
            </a:r>
          </a:p>
          <a:p>
            <a:r>
              <a:rPr lang="en-US" sz="1400" dirty="0" smtClean="0"/>
              <a:t>with </a:t>
            </a:r>
          </a:p>
          <a:p>
            <a:r>
              <a:rPr lang="en-US" sz="1400" dirty="0" smtClean="0"/>
              <a:t>assert </a:t>
            </a:r>
          </a:p>
          <a:p>
            <a:r>
              <a:rPr lang="en-US" sz="1400" dirty="0" smtClean="0"/>
              <a:t>else </a:t>
            </a:r>
          </a:p>
          <a:p>
            <a:r>
              <a:rPr lang="en-US" sz="1400" dirty="0" smtClean="0"/>
              <a:t>if </a:t>
            </a:r>
          </a:p>
          <a:p>
            <a:r>
              <a:rPr lang="en-US" sz="1400" dirty="0" smtClean="0"/>
              <a:t>pass </a:t>
            </a:r>
          </a:p>
          <a:p>
            <a:r>
              <a:rPr lang="en-US" sz="1400" dirty="0" smtClean="0"/>
              <a:t>yield </a:t>
            </a:r>
          </a:p>
          <a:p>
            <a:r>
              <a:rPr lang="en-US" sz="1400" dirty="0" smtClean="0"/>
              <a:t>break </a:t>
            </a:r>
          </a:p>
          <a:p>
            <a:r>
              <a:rPr lang="en-US" sz="1400" dirty="0" smtClean="0"/>
              <a:t>except </a:t>
            </a:r>
          </a:p>
          <a:p>
            <a:r>
              <a:rPr lang="en-US" sz="1400" dirty="0" smtClean="0"/>
              <a:t>import </a:t>
            </a:r>
          </a:p>
          <a:p>
            <a:r>
              <a:rPr lang="en-US" sz="1400" dirty="0" smtClean="0"/>
              <a:t>print </a:t>
            </a:r>
          </a:p>
          <a:p>
            <a:r>
              <a:rPr lang="en-US" sz="1400" dirty="0" smtClean="0"/>
              <a:t>class </a:t>
            </a:r>
          </a:p>
          <a:p>
            <a:r>
              <a:rPr lang="en-US" sz="1400" dirty="0" smtClean="0"/>
              <a:t>exec </a:t>
            </a:r>
          </a:p>
          <a:p>
            <a:r>
              <a:rPr lang="en-US" sz="1400" dirty="0" smtClean="0"/>
              <a:t>in </a:t>
            </a:r>
          </a:p>
          <a:p>
            <a:r>
              <a:rPr lang="en-US" sz="1400" dirty="0" smtClean="0"/>
              <a:t>raise </a:t>
            </a:r>
          </a:p>
          <a:p>
            <a:r>
              <a:rPr lang="en-US" sz="1400" dirty="0" smtClean="0"/>
              <a:t>continue </a:t>
            </a:r>
          </a:p>
          <a:p>
            <a:r>
              <a:rPr lang="en-US" sz="1400" dirty="0" smtClean="0"/>
              <a:t>finally </a:t>
            </a:r>
          </a:p>
          <a:p>
            <a:r>
              <a:rPr lang="en-US" sz="1400" dirty="0" smtClean="0"/>
              <a:t>is </a:t>
            </a:r>
          </a:p>
          <a:p>
            <a:r>
              <a:rPr lang="en-US" sz="1400" dirty="0" smtClean="0"/>
              <a:t>return </a:t>
            </a:r>
          </a:p>
          <a:p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for </a:t>
            </a:r>
          </a:p>
          <a:p>
            <a:r>
              <a:rPr lang="en-US" sz="1400" dirty="0" smtClean="0"/>
              <a:t>lambda </a:t>
            </a:r>
          </a:p>
          <a:p>
            <a:r>
              <a:rPr lang="en-US" sz="1400" dirty="0" smtClean="0"/>
              <a:t>try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947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32791"/>
            <a:ext cx="7662864" cy="3911986"/>
          </a:xfrm>
        </p:spPr>
        <p:txBody>
          <a:bodyPr>
            <a:noAutofit/>
          </a:bodyPr>
          <a:lstStyle/>
          <a:p>
            <a:r>
              <a:rPr lang="en-US" sz="1400" dirty="0" smtClean="0"/>
              <a:t>Python includes all basic math operators ( +, - , *, / )</a:t>
            </a:r>
          </a:p>
          <a:p>
            <a:r>
              <a:rPr lang="en-US" sz="1400" dirty="0" smtClean="0"/>
              <a:t>There are additional operators available for exponentiation (**) and modulus (%)</a:t>
            </a:r>
          </a:p>
          <a:p>
            <a:r>
              <a:rPr lang="en-US" sz="1400" dirty="0" smtClean="0"/>
              <a:t>The result of a division operation depends on the </a:t>
            </a:r>
            <a:r>
              <a:rPr lang="en-US" sz="1400" dirty="0" err="1" smtClean="0"/>
              <a:t>datatype</a:t>
            </a:r>
            <a:r>
              <a:rPr lang="en-US" sz="1400" dirty="0" smtClean="0"/>
              <a:t> of the value (floor division).</a:t>
            </a:r>
          </a:p>
          <a:p>
            <a:r>
              <a:rPr lang="en-US" sz="1400" dirty="0" smtClean="0"/>
              <a:t>The addition operator can be used with strings as a </a:t>
            </a:r>
            <a:r>
              <a:rPr lang="en-US" sz="1400" dirty="0" err="1" smtClean="0"/>
              <a:t>concatenator</a:t>
            </a:r>
            <a:endParaRPr lang="en-US" sz="1400" dirty="0" smtClean="0"/>
          </a:p>
          <a:p>
            <a:r>
              <a:rPr lang="en-US" sz="1400" dirty="0" smtClean="0"/>
              <a:t>Rules of Precedence:</a:t>
            </a:r>
          </a:p>
          <a:p>
            <a:pPr lvl="1"/>
            <a:r>
              <a:rPr lang="en-US" sz="1200" b="1" dirty="0" smtClean="0"/>
              <a:t>P</a:t>
            </a:r>
            <a:r>
              <a:rPr lang="en-US" sz="1400" dirty="0" smtClean="0"/>
              <a:t>arenthesis</a:t>
            </a:r>
          </a:p>
          <a:p>
            <a:pPr lvl="1"/>
            <a:r>
              <a:rPr lang="en-US" sz="1200" b="1" dirty="0" smtClean="0"/>
              <a:t>E</a:t>
            </a:r>
            <a:r>
              <a:rPr lang="en-US" sz="1400" dirty="0" smtClean="0"/>
              <a:t>xponentiation</a:t>
            </a:r>
          </a:p>
          <a:p>
            <a:pPr lvl="1"/>
            <a:r>
              <a:rPr lang="en-US" sz="1200" b="1" dirty="0" smtClean="0"/>
              <a:t>M</a:t>
            </a:r>
            <a:r>
              <a:rPr lang="en-US" sz="1400" dirty="0" smtClean="0"/>
              <a:t>ultiplication</a:t>
            </a:r>
          </a:p>
          <a:p>
            <a:pPr lvl="1"/>
            <a:r>
              <a:rPr lang="en-US" sz="1200" b="1" dirty="0" smtClean="0"/>
              <a:t>D</a:t>
            </a:r>
            <a:r>
              <a:rPr lang="en-US" sz="1400" dirty="0" smtClean="0"/>
              <a:t>ivision</a:t>
            </a:r>
          </a:p>
          <a:p>
            <a:pPr lvl="1"/>
            <a:r>
              <a:rPr lang="en-US" sz="1200" b="1" dirty="0" smtClean="0"/>
              <a:t>A</a:t>
            </a:r>
            <a:r>
              <a:rPr lang="en-US" sz="1400" dirty="0" smtClean="0"/>
              <a:t>ddition</a:t>
            </a:r>
          </a:p>
          <a:p>
            <a:pPr lvl="1"/>
            <a:r>
              <a:rPr lang="en-US" sz="1200" b="1" dirty="0" err="1" smtClean="0"/>
              <a:t>S</a:t>
            </a:r>
            <a:r>
              <a:rPr lang="en-US" sz="1400" dirty="0" err="1" smtClean="0"/>
              <a:t>ubstraction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25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symbol # is used for introducing comments</a:t>
            </a:r>
          </a:p>
          <a:p>
            <a:r>
              <a:rPr lang="en-US" dirty="0" smtClean="0"/>
              <a:t>Everything after # is a comment and won’t be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2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pre-defined or user-defined</a:t>
            </a:r>
          </a:p>
          <a:p>
            <a:r>
              <a:rPr lang="en-US" dirty="0" smtClean="0"/>
              <a:t>Can receive parameters within parenthesis</a:t>
            </a:r>
          </a:p>
          <a:p>
            <a:r>
              <a:rPr lang="en-US" dirty="0" smtClean="0"/>
              <a:t>Perform an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7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7089"/>
            <a:ext cx="8229600" cy="1314237"/>
          </a:xfrm>
        </p:spPr>
        <p:txBody>
          <a:bodyPr>
            <a:normAutofit/>
          </a:bodyPr>
          <a:lstStyle/>
          <a:p>
            <a:r>
              <a:rPr lang="en-US" dirty="0" smtClean="0"/>
              <a:t>In 2.x. print is a statement</a:t>
            </a:r>
          </a:p>
          <a:p>
            <a:r>
              <a:rPr lang="en-US" dirty="0" smtClean="0"/>
              <a:t>In 3.x. print is a function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9724" y="4619283"/>
            <a:ext cx="1819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&gt;&gt;&gt; x = “Hello”</a:t>
            </a:r>
          </a:p>
          <a:p>
            <a:r>
              <a:rPr lang="en-US" dirty="0" smtClean="0"/>
              <a:t>&gt;&gt;&gt; y = “World”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64660" y="5379078"/>
            <a:ext cx="1462813" cy="328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6945" y="4936807"/>
            <a:ext cx="1669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&gt;&gt;&gt; print x</a:t>
            </a:r>
          </a:p>
          <a:p>
            <a:r>
              <a:rPr lang="en-US" dirty="0" smtClean="0"/>
              <a:t>&gt;&gt;&gt; print (x)</a:t>
            </a:r>
          </a:p>
          <a:p>
            <a:r>
              <a:rPr lang="en-US" dirty="0" smtClean="0"/>
              <a:t>&gt;&gt;&gt; print x, y</a:t>
            </a:r>
          </a:p>
          <a:p>
            <a:r>
              <a:rPr lang="en-US" dirty="0" smtClean="0"/>
              <a:t>&gt;&gt;&gt; print 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1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bldLvl="2"/>
      <p:bldP spid="4" grpId="0"/>
      <p:bldP spid="5" grpId="0" build="allAtOnce" bldLvl="2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6682"/>
            <a:ext cx="8229600" cy="871969"/>
          </a:xfrm>
        </p:spPr>
        <p:txBody>
          <a:bodyPr>
            <a:normAutofit/>
          </a:bodyPr>
          <a:lstStyle/>
          <a:p>
            <a:r>
              <a:rPr lang="en-US" dirty="0" smtClean="0"/>
              <a:t>Displays the </a:t>
            </a:r>
            <a:r>
              <a:rPr lang="en-US" dirty="0" err="1" smtClean="0"/>
              <a:t>datatype</a:t>
            </a:r>
            <a:r>
              <a:rPr lang="en-US" dirty="0" smtClean="0"/>
              <a:t> of a given variable or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9053" y="4207374"/>
            <a:ext cx="2491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Try:</a:t>
            </a:r>
          </a:p>
          <a:p>
            <a:endParaRPr lang="en-US" dirty="0"/>
          </a:p>
          <a:p>
            <a:r>
              <a:rPr lang="en-US" dirty="0" smtClean="0"/>
              <a:t>&gt;&gt;&gt; a = “Hello World!”</a:t>
            </a:r>
          </a:p>
          <a:p>
            <a:r>
              <a:rPr lang="en-US" dirty="0" smtClean="0"/>
              <a:t>&gt;&gt;&gt; b = 5</a:t>
            </a:r>
          </a:p>
          <a:p>
            <a:r>
              <a:rPr lang="en-US" dirty="0" smtClean="0"/>
              <a:t>&gt;&gt;&gt; c = 2</a:t>
            </a:r>
          </a:p>
          <a:p>
            <a:r>
              <a:rPr lang="en-US" dirty="0" smtClean="0"/>
              <a:t>&gt;&gt;&gt; d = 3.0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814273" y="4967169"/>
            <a:ext cx="1462813" cy="3288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26558" y="4524898"/>
            <a:ext cx="1595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&gt;&gt;&gt; type (a)</a:t>
            </a:r>
          </a:p>
          <a:p>
            <a:r>
              <a:rPr lang="en-US" dirty="0" smtClean="0"/>
              <a:t>&gt;&gt;&gt; </a:t>
            </a:r>
            <a:r>
              <a:rPr lang="en-US" dirty="0"/>
              <a:t>type </a:t>
            </a:r>
            <a:r>
              <a:rPr lang="en-US" dirty="0" smtClean="0"/>
              <a:t>(b)</a:t>
            </a:r>
          </a:p>
          <a:p>
            <a:r>
              <a:rPr lang="en-US" dirty="0" smtClean="0"/>
              <a:t>&gt;&gt;&gt; </a:t>
            </a:r>
            <a:r>
              <a:rPr lang="en-US" dirty="0"/>
              <a:t>type </a:t>
            </a:r>
            <a:r>
              <a:rPr lang="en-US" dirty="0" smtClean="0"/>
              <a:t>(d)</a:t>
            </a:r>
          </a:p>
          <a:p>
            <a:r>
              <a:rPr lang="en-US" dirty="0" smtClean="0"/>
              <a:t>&gt;&gt;&gt; type (b/c)</a:t>
            </a:r>
          </a:p>
          <a:p>
            <a:r>
              <a:rPr lang="en-US" dirty="0" smtClean="0"/>
              <a:t>&gt;&gt;&gt; type (b/d)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6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uiExpand="1" bldLvl="2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1864</TotalTime>
  <Words>527</Words>
  <Application>Microsoft Macintosh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Genesis</vt:lpstr>
      <vt:lpstr>Microsoft Equation</vt:lpstr>
      <vt:lpstr>Python</vt:lpstr>
      <vt:lpstr>Basic datatypes</vt:lpstr>
      <vt:lpstr>Variables</vt:lpstr>
      <vt:lpstr>Reserved Words - Keywords</vt:lpstr>
      <vt:lpstr>Math Operators</vt:lpstr>
      <vt:lpstr>Comments</vt:lpstr>
      <vt:lpstr>Functions</vt:lpstr>
      <vt:lpstr>Print()</vt:lpstr>
      <vt:lpstr>Type()</vt:lpstr>
      <vt:lpstr>Raw_input()</vt:lpstr>
      <vt:lpstr>Type Conversion Functions</vt:lpstr>
      <vt:lpstr>Exercises</vt:lpstr>
    </vt:vector>
  </TitlesOfParts>
  <Company>Paypal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Carlos Augusto Abarca Bayona</dc:creator>
  <cp:lastModifiedBy>Carlos Augusto Abarca Bayona</cp:lastModifiedBy>
  <cp:revision>21</cp:revision>
  <dcterms:created xsi:type="dcterms:W3CDTF">2015-06-25T13:22:51Z</dcterms:created>
  <dcterms:modified xsi:type="dcterms:W3CDTF">2015-06-29T14:20:22Z</dcterms:modified>
</cp:coreProperties>
</file>